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slides/slide30.xml" ContentType="application/vnd.openxmlformats-officedocument.presentationml.slide+xml"/>
  <Override PartName="/ppt/slides/slide120.xml" ContentType="application/vnd.openxmlformats-officedocument.presentationml.slide+xml"/>
  <Override PartName="/ppt/slideLayouts/slideLayout70.xml" ContentType="application/vnd.openxmlformats-officedocument.presentationml.slideLayout+xml"/>
  <Override PartName="/ppt/slides/slide24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10.xml" ContentType="application/vnd.openxmlformats-officedocument.presentationml.slide+xml"/>
  <Override PartName="/ppt/slides/slide90.xml" ContentType="application/vnd.openxmlformats-officedocument.presentationml.slide+xml"/>
  <Override PartName="/ppt/slides/slide100.xml" ContentType="application/vnd.openxmlformats-officedocument.presentationml.slide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4"/>
  </p:sldMasterIdLst>
  <p:notesMasterIdLst>
    <p:notesMasterId r:id="rId17"/>
  </p:notesMasterIdLst>
  <p:sldIdLst>
    <p:sldId id="4758" r:id="rId5"/>
    <p:sldId id="4778" r:id="rId6"/>
    <p:sldId id="4760" r:id="rId7"/>
    <p:sldId id="4790" r:id="rId8"/>
    <p:sldId id="4792" r:id="rId9"/>
    <p:sldId id="4780" r:id="rId10"/>
    <p:sldId id="4791" r:id="rId11"/>
    <p:sldId id="4763" r:id="rId12"/>
    <p:sldId id="4761" r:id="rId13"/>
    <p:sldId id="4773" r:id="rId14"/>
    <p:sldId id="4775" r:id="rId15"/>
    <p:sldId id="302" r:id="rId16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666BEAA-464F-4E08-A2CA-C472C9F60131}">
          <p14:sldIdLst>
            <p14:sldId id="4758"/>
            <p14:sldId id="4778"/>
          </p14:sldIdLst>
        </p14:section>
        <p14:section name="Plan de Trabajo" id="{2FE22551-AA99-4360-8881-653EE1547EA6}">
          <p14:sldIdLst>
            <p14:sldId id="4760"/>
            <p14:sldId id="4790"/>
            <p14:sldId id="4792"/>
            <p14:sldId id="4780"/>
            <p14:sldId id="4791"/>
            <p14:sldId id="4763"/>
          </p14:sldIdLst>
        </p14:section>
        <p14:section name="Otros aspectos relevantes" id="{D822E4C0-E38C-42CC-A0D8-75C1CDCDA26B}">
          <p14:sldIdLst>
            <p14:sldId id="4761"/>
          </p14:sldIdLst>
        </p14:section>
        <p14:section name="Avance del plan de capacitación" id="{0FB0A72F-909E-46DD-90B2-AB6F94723D1F}">
          <p14:sldIdLst>
            <p14:sldId id="4773"/>
          </p14:sldIdLst>
        </p14:section>
        <p14:section name="Autoevaluación de la Calidad período 2024" id="{904C93A4-AA35-4026-8BDC-74D3DC506818}">
          <p14:sldIdLst>
            <p14:sldId id="4775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692D"/>
    <a:srgbClr val="CCCC00"/>
    <a:srgbClr val="009999"/>
    <a:srgbClr val="762880"/>
    <a:srgbClr val="692472"/>
    <a:srgbClr val="5B1F63"/>
    <a:srgbClr val="990099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2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ka Rivera Pla" userId="200baabc-d554-4f3b-80ef-43dbbfef65d2" providerId="ADAL" clId="{BC79C5C8-26B8-4CBC-A6D1-168EE903E3E4}"/>
    <pc:docChg chg="custSel delSld modSld delSection modSection">
      <pc:chgData name="Ericka Rivera Pla" userId="200baabc-d554-4f3b-80ef-43dbbfef65d2" providerId="ADAL" clId="{BC79C5C8-26B8-4CBC-A6D1-168EE903E3E4}" dt="2025-09-16T16:17:21.460" v="6" actId="1076"/>
      <pc:docMkLst>
        <pc:docMk/>
      </pc:docMkLst>
      <pc:sldChg chg="del">
        <pc:chgData name="Ericka Rivera Pla" userId="200baabc-d554-4f3b-80ef-43dbbfef65d2" providerId="ADAL" clId="{BC79C5C8-26B8-4CBC-A6D1-168EE903E3E4}" dt="2025-09-16T16:16:55.306" v="2" actId="18676"/>
        <pc:sldMkLst>
          <pc:docMk/>
          <pc:sldMk cId="2882643878" sldId="4764"/>
        </pc:sldMkLst>
      </pc:sldChg>
      <pc:sldChg chg="delSp modSp mod">
        <pc:chgData name="Ericka Rivera Pla" userId="200baabc-d554-4f3b-80ef-43dbbfef65d2" providerId="ADAL" clId="{BC79C5C8-26B8-4CBC-A6D1-168EE903E3E4}" dt="2025-09-16T16:17:21.460" v="6" actId="1076"/>
        <pc:sldMkLst>
          <pc:docMk/>
          <pc:sldMk cId="1534291143" sldId="4778"/>
        </pc:sldMkLst>
        <pc:graphicFrameChg chg="mod">
          <ac:chgData name="Ericka Rivera Pla" userId="200baabc-d554-4f3b-80ef-43dbbfef65d2" providerId="ADAL" clId="{BC79C5C8-26B8-4CBC-A6D1-168EE903E3E4}" dt="2025-09-16T16:17:07.982" v="3" actId="1076"/>
          <ac:graphicFrameMkLst>
            <pc:docMk/>
            <pc:sldMk cId="1534291143" sldId="4778"/>
            <ac:graphicFrameMk id="20" creationId="{E8345E14-7CE0-85FC-7967-E76BAEA6EFD3}"/>
          </ac:graphicFrameMkLst>
        </pc:graphicFrameChg>
        <pc:graphicFrameChg chg="del">
          <ac:chgData name="Ericka Rivera Pla" userId="200baabc-d554-4f3b-80ef-43dbbfef65d2" providerId="ADAL" clId="{BC79C5C8-26B8-4CBC-A6D1-168EE903E3E4}" dt="2025-09-16T16:16:42.132" v="1" actId="478"/>
          <ac:graphicFrameMkLst>
            <pc:docMk/>
            <pc:sldMk cId="1534291143" sldId="4778"/>
            <ac:graphicFrameMk id="23" creationId="{1CBC0D0F-29FA-E5B7-5BB3-87DB873C2FE0}"/>
          </ac:graphicFrameMkLst>
        </pc:graphicFrameChg>
        <pc:graphicFrameChg chg="mod">
          <ac:chgData name="Ericka Rivera Pla" userId="200baabc-d554-4f3b-80ef-43dbbfef65d2" providerId="ADAL" clId="{BC79C5C8-26B8-4CBC-A6D1-168EE903E3E4}" dt="2025-09-16T16:17:21.460" v="6" actId="1076"/>
          <ac:graphicFrameMkLst>
            <pc:docMk/>
            <pc:sldMk cId="1534291143" sldId="4778"/>
            <ac:graphicFrameMk id="28" creationId="{17D4B9C1-3AD4-AEB5-BC4C-B593256DEEC9}"/>
          </ac:graphicFrameMkLst>
        </pc:graphicFrameChg>
      </pc:sldChg>
      <pc:sldChg chg="del">
        <pc:chgData name="Ericka Rivera Pla" userId="200baabc-d554-4f3b-80ef-43dbbfef65d2" providerId="ADAL" clId="{BC79C5C8-26B8-4CBC-A6D1-168EE903E3E4}" dt="2025-09-16T16:13:58.459" v="0" actId="47"/>
        <pc:sldMkLst>
          <pc:docMk/>
          <pc:sldMk cId="722804813" sldId="4793"/>
        </pc:sldMkLst>
      </pc:sldChg>
      <pc:sldChg chg="del">
        <pc:chgData name="Ericka Rivera Pla" userId="200baabc-d554-4f3b-80ef-43dbbfef65d2" providerId="ADAL" clId="{BC79C5C8-26B8-4CBC-A6D1-168EE903E3E4}" dt="2025-09-16T16:13:58.459" v="0" actId="47"/>
        <pc:sldMkLst>
          <pc:docMk/>
          <pc:sldMk cId="149395563" sldId="4794"/>
        </pc:sldMkLst>
      </pc:sldChg>
      <pc:sldChg chg="del">
        <pc:chgData name="Ericka Rivera Pla" userId="200baabc-d554-4f3b-80ef-43dbbfef65d2" providerId="ADAL" clId="{BC79C5C8-26B8-4CBC-A6D1-168EE903E3E4}" dt="2025-09-16T16:13:58.459" v="0" actId="47"/>
        <pc:sldMkLst>
          <pc:docMk/>
          <pc:sldMk cId="1753945796" sldId="4795"/>
        </pc:sldMkLst>
      </pc:sldChg>
      <pc:sldChg chg="del">
        <pc:chgData name="Ericka Rivera Pla" userId="200baabc-d554-4f3b-80ef-43dbbfef65d2" providerId="ADAL" clId="{BC79C5C8-26B8-4CBC-A6D1-168EE903E3E4}" dt="2025-09-16T16:13:58.459" v="0" actId="47"/>
        <pc:sldMkLst>
          <pc:docMk/>
          <pc:sldMk cId="503339794" sldId="4796"/>
        </pc:sldMkLst>
      </pc:sldChg>
      <pc:sldChg chg="del">
        <pc:chgData name="Ericka Rivera Pla" userId="200baabc-d554-4f3b-80ef-43dbbfef65d2" providerId="ADAL" clId="{BC79C5C8-26B8-4CBC-A6D1-168EE903E3E4}" dt="2025-09-16T16:13:58.459" v="0" actId="47"/>
        <pc:sldMkLst>
          <pc:docMk/>
          <pc:sldMk cId="1749312584" sldId="4797"/>
        </pc:sldMkLst>
      </pc:sldChg>
      <pc:sldChg chg="del">
        <pc:chgData name="Ericka Rivera Pla" userId="200baabc-d554-4f3b-80ef-43dbbfef65d2" providerId="ADAL" clId="{BC79C5C8-26B8-4CBC-A6D1-168EE903E3E4}" dt="2025-09-16T16:13:58.459" v="0" actId="47"/>
        <pc:sldMkLst>
          <pc:docMk/>
          <pc:sldMk cId="590338527" sldId="4798"/>
        </pc:sldMkLst>
      </pc:sldChg>
      <pc:sldChg chg="del">
        <pc:chgData name="Ericka Rivera Pla" userId="200baabc-d554-4f3b-80ef-43dbbfef65d2" providerId="ADAL" clId="{BC79C5C8-26B8-4CBC-A6D1-168EE903E3E4}" dt="2025-09-16T16:13:58.459" v="0" actId="47"/>
        <pc:sldMkLst>
          <pc:docMk/>
          <pc:sldMk cId="1879514570" sldId="4799"/>
        </pc:sldMkLst>
      </pc:sldChg>
      <pc:sldChg chg="del">
        <pc:chgData name="Ericka Rivera Pla" userId="200baabc-d554-4f3b-80ef-43dbbfef65d2" providerId="ADAL" clId="{BC79C5C8-26B8-4CBC-A6D1-168EE903E3E4}" dt="2025-09-16T16:13:58.459" v="0" actId="47"/>
        <pc:sldMkLst>
          <pc:docMk/>
          <pc:sldMk cId="730755025" sldId="4800"/>
        </pc:sldMkLst>
      </pc:sldChg>
      <pc:sldChg chg="del">
        <pc:chgData name="Ericka Rivera Pla" userId="200baabc-d554-4f3b-80ef-43dbbfef65d2" providerId="ADAL" clId="{BC79C5C8-26B8-4CBC-A6D1-168EE903E3E4}" dt="2025-09-16T16:13:58.459" v="0" actId="47"/>
        <pc:sldMkLst>
          <pc:docMk/>
          <pc:sldMk cId="3546059806" sldId="4802"/>
        </pc:sldMkLst>
      </pc:sldChg>
      <pc:sldChg chg="del">
        <pc:chgData name="Ericka Rivera Pla" userId="200baabc-d554-4f3b-80ef-43dbbfef65d2" providerId="ADAL" clId="{BC79C5C8-26B8-4CBC-A6D1-168EE903E3E4}" dt="2025-09-16T16:13:58.459" v="0" actId="47"/>
        <pc:sldMkLst>
          <pc:docMk/>
          <pc:sldMk cId="296634193" sldId="48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7E171-C6E4-4377-843E-EE23646D6B39}" type="datetimeFigureOut">
              <a:rPr lang="es-CR" smtClean="0"/>
              <a:t>16/9/2025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EDAF4-EC64-4FFE-9180-87799E107407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71346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02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831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83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793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79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0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32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3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54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5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27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2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48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4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031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03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810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81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458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4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435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43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6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6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7.svg"/><Relationship Id="rId9" Type="http://schemas.openxmlformats.org/officeDocument/2006/relationships/image" Target="../media/image2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0.svg"/><Relationship Id="rId5" Type="http://schemas.openxmlformats.org/officeDocument/2006/relationships/image" Target="../media/image80.png"/><Relationship Id="rId4" Type="http://schemas.openxmlformats.org/officeDocument/2006/relationships/image" Target="../media/image7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8.png"/><Relationship Id="rId7" Type="http://schemas.openxmlformats.org/officeDocument/2006/relationships/image" Target="../media/image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0.png"/><Relationship Id="rId7" Type="http://schemas.openxmlformats.org/officeDocument/2006/relationships/image" Target="../media/image27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0.svg"/><Relationship Id="rId5" Type="http://schemas.openxmlformats.org/officeDocument/2006/relationships/image" Target="../media/image80.png"/><Relationship Id="rId10" Type="http://schemas.openxmlformats.org/officeDocument/2006/relationships/image" Target="../media/image300.png"/><Relationship Id="rId4" Type="http://schemas.openxmlformats.org/officeDocument/2006/relationships/image" Target="../media/image70.sv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18.png"/><Relationship Id="rId7" Type="http://schemas.openxmlformats.org/officeDocument/2006/relationships/image" Target="../media/image90.sv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0.png"/><Relationship Id="rId5" Type="http://schemas.openxmlformats.org/officeDocument/2006/relationships/image" Target="../media/image70.sv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3.jpeg"/><Relationship Id="rId3" Type="http://schemas.openxmlformats.org/officeDocument/2006/relationships/image" Target="../media/image6.png"/><Relationship Id="rId21" Type="http://schemas.openxmlformats.org/officeDocument/2006/relationships/slide" Target="slide120.xml"/><Relationship Id="rId7" Type="http://schemas.openxmlformats.org/officeDocument/2006/relationships/image" Target="../media/image10.png"/><Relationship Id="rId12" Type="http://schemas.openxmlformats.org/officeDocument/2006/relationships/slide" Target="slide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2.jpg"/><Relationship Id="rId5" Type="http://schemas.openxmlformats.org/officeDocument/2006/relationships/image" Target="../media/image8.png"/><Relationship Id="rId15" Type="http://schemas.openxmlformats.org/officeDocument/2006/relationships/image" Target="../media/image14.jpeg"/><Relationship Id="rId23" Type="http://schemas.openxmlformats.org/officeDocument/2006/relationships/image" Target="../media/image15.png"/><Relationship Id="rId10" Type="http://schemas.openxmlformats.org/officeDocument/2006/relationships/image" Target="../media/image110.jpeg"/><Relationship Id="rId4" Type="http://schemas.openxmlformats.org/officeDocument/2006/relationships/image" Target="../media/image7.svg"/><Relationship Id="rId9" Type="http://schemas.openxmlformats.org/officeDocument/2006/relationships/slide" Target="slide30.xml"/><Relationship Id="rId14" Type="http://schemas.openxmlformats.org/officeDocument/2006/relationships/slide" Target="slide10.xml"/><Relationship Id="rId22" Type="http://schemas.openxmlformats.org/officeDocument/2006/relationships/image" Target="../media/image1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2.jpeg"/><Relationship Id="rId18" Type="http://schemas.openxmlformats.org/officeDocument/2006/relationships/slide" Target="slide110.xml"/><Relationship Id="rId3" Type="http://schemas.openxmlformats.org/officeDocument/2006/relationships/image" Target="../media/image60.png"/><Relationship Id="rId21" Type="http://schemas.openxmlformats.org/officeDocument/2006/relationships/slide" Target="slide120.xml"/><Relationship Id="rId7" Type="http://schemas.openxmlformats.org/officeDocument/2006/relationships/image" Target="../media/image10.png"/><Relationship Id="rId12" Type="http://schemas.openxmlformats.org/officeDocument/2006/relationships/slide" Target="slide90.xml"/><Relationship Id="rId17" Type="http://schemas.openxmlformats.org/officeDocument/2006/relationships/image" Target="../media/image140.jpeg"/><Relationship Id="rId2" Type="http://schemas.openxmlformats.org/officeDocument/2006/relationships/image" Target="../media/image50.png"/><Relationship Id="rId16" Type="http://schemas.openxmlformats.org/officeDocument/2006/relationships/image" Target="../media/image130.jpeg"/><Relationship Id="rId20" Type="http://schemas.openxmlformats.org/officeDocument/2006/relationships/image" Target="../media/image150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0.svg"/><Relationship Id="rId11" Type="http://schemas.openxmlformats.org/officeDocument/2006/relationships/image" Target="../media/image12.jpeg"/><Relationship Id="rId5" Type="http://schemas.openxmlformats.org/officeDocument/2006/relationships/image" Target="../media/image80.png"/><Relationship Id="rId15" Type="http://schemas.openxmlformats.org/officeDocument/2006/relationships/slide" Target="slide100.xml"/><Relationship Id="rId23" Type="http://schemas.openxmlformats.org/officeDocument/2006/relationships/image" Target="../media/image15.png"/><Relationship Id="rId10" Type="http://schemas.openxmlformats.org/officeDocument/2006/relationships/image" Target="../media/image110.jpeg"/><Relationship Id="rId19" Type="http://schemas.openxmlformats.org/officeDocument/2006/relationships/image" Target="../media/image140.jpeg"/><Relationship Id="rId4" Type="http://schemas.openxmlformats.org/officeDocument/2006/relationships/image" Target="../media/image70.svg"/><Relationship Id="rId9" Type="http://schemas.openxmlformats.org/officeDocument/2006/relationships/slide" Target="slide30.xml"/><Relationship Id="rId14" Type="http://schemas.openxmlformats.org/officeDocument/2006/relationships/image" Target="../media/image130.jpeg"/><Relationship Id="rId22" Type="http://schemas.openxmlformats.org/officeDocument/2006/relationships/image" Target="../media/image1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0.svg"/><Relationship Id="rId5" Type="http://schemas.openxmlformats.org/officeDocument/2006/relationships/image" Target="../media/image80.png"/><Relationship Id="rId4" Type="http://schemas.openxmlformats.org/officeDocument/2006/relationships/image" Target="../media/image7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23.svg"/><Relationship Id="rId4" Type="http://schemas.openxmlformats.org/officeDocument/2006/relationships/image" Target="../media/image7.svg"/><Relationship Id="rId9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svg"/><Relationship Id="rId3" Type="http://schemas.openxmlformats.org/officeDocument/2006/relationships/image" Target="../media/image60.png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0.svg"/><Relationship Id="rId11" Type="http://schemas.openxmlformats.org/officeDocument/2006/relationships/image" Target="../media/image250.png"/><Relationship Id="rId5" Type="http://schemas.openxmlformats.org/officeDocument/2006/relationships/image" Target="../media/image80.png"/><Relationship Id="rId10" Type="http://schemas.openxmlformats.org/officeDocument/2006/relationships/image" Target="../media/image23.svg"/><Relationship Id="rId4" Type="http://schemas.openxmlformats.org/officeDocument/2006/relationships/image" Target="../media/image70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Vídeo 11" title="Personas en una reunión">
            <a:hlinkClick r:id="" action="ppaction://media"/>
            <a:extLst>
              <a:ext uri="{FF2B5EF4-FFF2-40B4-BE49-F238E27FC236}">
                <a16:creationId xmlns:a16="http://schemas.microsoft.com/office/drawing/2014/main" id="{8FFAFA9D-4C63-C245-34CD-D6A9BD1B7A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268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F5C0053-AD9E-B41B-B806-C75F4656F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533" y="966952"/>
            <a:ext cx="1964532" cy="1566041"/>
          </a:xfrm>
          <a:prstGeom prst="rect">
            <a:avLst/>
          </a:prstGeom>
        </p:spPr>
      </p:pic>
      <p:sp>
        <p:nvSpPr>
          <p:cNvPr id="6" name="Flecha: pentágono 5">
            <a:extLst>
              <a:ext uri="{FF2B5EF4-FFF2-40B4-BE49-F238E27FC236}">
                <a16:creationId xmlns:a16="http://schemas.microsoft.com/office/drawing/2014/main" id="{EDA33A78-A490-E1EB-510B-18BC96330134}"/>
              </a:ext>
            </a:extLst>
          </p:cNvPr>
          <p:cNvSpPr/>
          <p:nvPr/>
        </p:nvSpPr>
        <p:spPr>
          <a:xfrm>
            <a:off x="2878128" y="-321729"/>
            <a:ext cx="5083874" cy="7984754"/>
          </a:xfrm>
          <a:prstGeom prst="homePlate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C4E10D3-4A3C-51BB-914A-A1DC182D45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616" t="27770"/>
          <a:stretch/>
        </p:blipFill>
        <p:spPr>
          <a:xfrm>
            <a:off x="6743548" y="6505574"/>
            <a:ext cx="5562906" cy="4952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1E44720-23EA-4795-5D2D-38D2D3256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501032" y="6505573"/>
            <a:ext cx="474249" cy="495300"/>
          </a:xfrm>
          <a:prstGeom prst="flowChartDelay">
            <a:avLst/>
          </a:prstGeom>
        </p:spPr>
      </p:pic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BA0099A2-D376-91F7-CB60-00D7358F7A4B}"/>
              </a:ext>
            </a:extLst>
          </p:cNvPr>
          <p:cNvSpPr/>
          <p:nvPr/>
        </p:nvSpPr>
        <p:spPr>
          <a:xfrm>
            <a:off x="0" y="-563377"/>
            <a:ext cx="6370805" cy="7984754"/>
          </a:xfrm>
          <a:prstGeom prst="homePlate">
            <a:avLst/>
          </a:prstGeom>
          <a:gradFill flip="none" rotWithShape="1">
            <a:gsLst>
              <a:gs pos="28000">
                <a:srgbClr val="5B1F63"/>
              </a:gs>
              <a:gs pos="74000">
                <a:srgbClr val="660066"/>
              </a:gs>
              <a:gs pos="83000">
                <a:srgbClr val="762880"/>
              </a:gs>
              <a:gs pos="100000">
                <a:srgbClr val="69247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8" name="Título de sección">
            <a:extLst>
              <a:ext uri="{FF2B5EF4-FFF2-40B4-BE49-F238E27FC236}">
                <a16:creationId xmlns:a16="http://schemas.microsoft.com/office/drawing/2014/main" id="{960C844F-3090-C523-AE81-9290EB537EBA}"/>
              </a:ext>
            </a:extLst>
          </p:cNvPr>
          <p:cNvSpPr txBox="1">
            <a:spLocks/>
          </p:cNvSpPr>
          <p:nvPr/>
        </p:nvSpPr>
        <p:spPr>
          <a:xfrm>
            <a:off x="99067" y="2162175"/>
            <a:ext cx="5083873" cy="2533650"/>
          </a:xfrm>
          <a:prstGeom prst="rect">
            <a:avLst/>
          </a:prstGeom>
        </p:spPr>
        <p:txBody>
          <a:bodyPr lIns="25400" tIns="25400" rIns="25400" bIns="25400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-232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defTabSz="1219169"/>
            <a:r>
              <a:rPr lang="es-CR" sz="5800" b="1" kern="0" spc="-116">
                <a:solidFill>
                  <a:srgbClr val="FFFFFF"/>
                </a:solidFill>
                <a:latin typeface="Avenir Black" panose="02000503020000020003" pitchFamily="2" charset="0"/>
              </a:rPr>
              <a:t>Informe Labores</a:t>
            </a:r>
          </a:p>
          <a:p>
            <a:pPr algn="ctr" defTabSz="1219169"/>
            <a:r>
              <a:rPr lang="es-CR" sz="5800" b="1" kern="0" spc="-116">
                <a:solidFill>
                  <a:srgbClr val="FFFFFF"/>
                </a:solidFill>
                <a:latin typeface="Avenir Black" panose="02000503020000020003" pitchFamily="2" charset="0"/>
              </a:rPr>
              <a:t>II Trimestre Auditoría Interna</a:t>
            </a:r>
          </a:p>
        </p:txBody>
      </p:sp>
    </p:spTree>
    <p:extLst>
      <p:ext uri="{BB962C8B-B14F-4D97-AF65-F5344CB8AC3E}">
        <p14:creationId xmlns:p14="http://schemas.microsoft.com/office/powerpoint/2010/main" val="42599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3DDAD-2EE9-0AEF-7C19-F06520D70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962027D-3803-6550-9F06-C294A94D3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1"/>
            <a:ext cx="12192000" cy="2838061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03C271B0-6267-AF82-810A-456BF77A4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1D16CD10-89C2-E7D5-7ABB-B84D1F474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7" name="Título de diapositiva">
            <a:extLst>
              <a:ext uri="{FF2B5EF4-FFF2-40B4-BE49-F238E27FC236}">
                <a16:creationId xmlns:a16="http://schemas.microsoft.com/office/drawing/2014/main" id="{408DAD7D-21BD-6729-A725-13C67D6A9DCD}"/>
              </a:ext>
            </a:extLst>
          </p:cNvPr>
          <p:cNvSpPr txBox="1">
            <a:spLocks/>
          </p:cNvSpPr>
          <p:nvPr/>
        </p:nvSpPr>
        <p:spPr>
          <a:xfrm>
            <a:off x="3944933" y="290372"/>
            <a:ext cx="7075676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3600" b="0" kern="0" spc="-85">
                <a:solidFill>
                  <a:srgbClr val="660066"/>
                </a:solidFill>
                <a:latin typeface="Avenir"/>
              </a:rPr>
              <a:t>Avance del plan de Capacitación</a:t>
            </a:r>
          </a:p>
        </p:txBody>
      </p:sp>
      <p:grpSp>
        <p:nvGrpSpPr>
          <p:cNvPr id="67" name="Grupo 66">
            <a:extLst>
              <a:ext uri="{FF2B5EF4-FFF2-40B4-BE49-F238E27FC236}">
                <a16:creationId xmlns:a16="http://schemas.microsoft.com/office/drawing/2014/main" id="{C299D96D-FEEA-B8F6-7A3F-530F5E59E780}"/>
              </a:ext>
            </a:extLst>
          </p:cNvPr>
          <p:cNvGrpSpPr/>
          <p:nvPr/>
        </p:nvGrpSpPr>
        <p:grpSpPr>
          <a:xfrm>
            <a:off x="619125" y="1265396"/>
            <a:ext cx="7167642" cy="1641622"/>
            <a:chOff x="619125" y="1265396"/>
            <a:chExt cx="7167642" cy="1641622"/>
          </a:xfrm>
        </p:grpSpPr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3CB19283-B6E3-A126-9131-FABF6D4965A3}"/>
                </a:ext>
              </a:extLst>
            </p:cNvPr>
            <p:cNvGrpSpPr/>
            <p:nvPr/>
          </p:nvGrpSpPr>
          <p:grpSpPr>
            <a:xfrm>
              <a:off x="619125" y="1265396"/>
              <a:ext cx="7167642" cy="1611981"/>
              <a:chOff x="1285876" y="2083427"/>
              <a:chExt cx="7730587" cy="2259972"/>
            </a:xfrm>
            <a:solidFill>
              <a:schemeClr val="accent5">
                <a:lumMod val="75000"/>
              </a:schemeClr>
            </a:solidFill>
          </p:grpSpPr>
          <p:grpSp>
            <p:nvGrpSpPr>
              <p:cNvPr id="49" name="Google Shape;615;p28">
                <a:extLst>
                  <a:ext uri="{FF2B5EF4-FFF2-40B4-BE49-F238E27FC236}">
                    <a16:creationId xmlns:a16="http://schemas.microsoft.com/office/drawing/2014/main" id="{CFFE8A77-B3AE-79F8-64AC-280BE1966D34}"/>
                  </a:ext>
                </a:extLst>
              </p:cNvPr>
              <p:cNvGrpSpPr/>
              <p:nvPr/>
            </p:nvGrpSpPr>
            <p:grpSpPr>
              <a:xfrm>
                <a:off x="1285876" y="2083427"/>
                <a:ext cx="7730587" cy="2259972"/>
                <a:chOff x="1508366" y="2910413"/>
                <a:chExt cx="5253733" cy="1039467"/>
              </a:xfrm>
              <a:grpFill/>
            </p:grpSpPr>
            <p:sp>
              <p:nvSpPr>
                <p:cNvPr id="50" name="Google Shape;616;p28">
                  <a:extLst>
                    <a:ext uri="{FF2B5EF4-FFF2-40B4-BE49-F238E27FC236}">
                      <a16:creationId xmlns:a16="http://schemas.microsoft.com/office/drawing/2014/main" id="{898229EF-4299-C58F-5D5D-742CCA843006}"/>
                    </a:ext>
                  </a:extLst>
                </p:cNvPr>
                <p:cNvSpPr/>
                <p:nvPr/>
              </p:nvSpPr>
              <p:spPr>
                <a:xfrm>
                  <a:off x="2374931" y="2916071"/>
                  <a:ext cx="4387168" cy="1033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5" h="1146" extrusionOk="0">
                      <a:moveTo>
                        <a:pt x="1956" y="0"/>
                      </a:moveTo>
                      <a:lnTo>
                        <a:pt x="1763" y="385"/>
                      </a:lnTo>
                      <a:lnTo>
                        <a:pt x="1571" y="0"/>
                      </a:lnTo>
                      <a:lnTo>
                        <a:pt x="0" y="0"/>
                      </a:lnTo>
                      <a:lnTo>
                        <a:pt x="0" y="798"/>
                      </a:lnTo>
                      <a:lnTo>
                        <a:pt x="1590" y="798"/>
                      </a:lnTo>
                      <a:lnTo>
                        <a:pt x="1764" y="1146"/>
                      </a:lnTo>
                      <a:lnTo>
                        <a:pt x="1938" y="798"/>
                      </a:lnTo>
                      <a:lnTo>
                        <a:pt x="2085" y="798"/>
                      </a:lnTo>
                      <a:lnTo>
                        <a:pt x="2085" y="0"/>
                      </a:lnTo>
                      <a:lnTo>
                        <a:pt x="195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82F39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282F3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Google Shape;617;p28">
                  <a:extLst>
                    <a:ext uri="{FF2B5EF4-FFF2-40B4-BE49-F238E27FC236}">
                      <a16:creationId xmlns:a16="http://schemas.microsoft.com/office/drawing/2014/main" id="{ABC0AF13-5248-9BEB-9FE1-73C120CB628F}"/>
                    </a:ext>
                  </a:extLst>
                </p:cNvPr>
                <p:cNvSpPr/>
                <p:nvPr/>
              </p:nvSpPr>
              <p:spPr>
                <a:xfrm>
                  <a:off x="1514000" y="2916055"/>
                  <a:ext cx="790500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" name="Google Shape;618;p28">
                  <a:extLst>
                    <a:ext uri="{FF2B5EF4-FFF2-40B4-BE49-F238E27FC236}">
                      <a16:creationId xmlns:a16="http://schemas.microsoft.com/office/drawing/2014/main" id="{79D6BDAB-D3A9-CDEA-202F-874CB9273B9B}"/>
                    </a:ext>
                  </a:extLst>
                </p:cNvPr>
                <p:cNvSpPr txBox="1"/>
                <p:nvPr/>
              </p:nvSpPr>
              <p:spPr>
                <a:xfrm>
                  <a:off x="1508366" y="3005362"/>
                  <a:ext cx="790500" cy="5538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4000"/>
                    <a:buFont typeface="Open Sans"/>
                    <a:buNone/>
                  </a:pPr>
                  <a:endParaRPr sz="4000" i="0" u="none" strike="noStrike" cap="none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endParaRPr>
                </a:p>
              </p:txBody>
            </p:sp>
            <p:sp>
              <p:nvSpPr>
                <p:cNvPr id="53" name="Google Shape;619;p28">
                  <a:extLst>
                    <a:ext uri="{FF2B5EF4-FFF2-40B4-BE49-F238E27FC236}">
                      <a16:creationId xmlns:a16="http://schemas.microsoft.com/office/drawing/2014/main" id="{7CF7E3F1-AD2B-9CAE-25B0-67B5DE17C360}"/>
                    </a:ext>
                  </a:extLst>
                </p:cNvPr>
                <p:cNvSpPr txBox="1"/>
                <p:nvPr/>
              </p:nvSpPr>
              <p:spPr>
                <a:xfrm>
                  <a:off x="2519450" y="3053704"/>
                  <a:ext cx="3204665" cy="4335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lvl="0" algn="ctr">
                    <a:buClr>
                      <a:schemeClr val="dk1"/>
                    </a:buClr>
                    <a:buSzPts val="1100"/>
                  </a:pPr>
                  <a:r>
                    <a:rPr lang="es-CR" sz="2800">
                      <a:solidFill>
                        <a:schemeClr val="bg1"/>
                      </a:solidFill>
                    </a:rPr>
                    <a:t>Se ejecutaron 2724 horas de capacitación</a:t>
                  </a:r>
                  <a:endParaRPr sz="200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54" name="Google Shape;620;p28">
                  <a:extLst>
                    <a:ext uri="{FF2B5EF4-FFF2-40B4-BE49-F238E27FC236}">
                      <a16:creationId xmlns:a16="http://schemas.microsoft.com/office/drawing/2014/main" id="{2987A7D0-1E99-D2B8-DA67-42E94D182588}"/>
                    </a:ext>
                  </a:extLst>
                </p:cNvPr>
                <p:cNvSpPr/>
                <p:nvPr/>
              </p:nvSpPr>
              <p:spPr>
                <a:xfrm>
                  <a:off x="5787476" y="2910413"/>
                  <a:ext cx="974623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alibri"/>
                    <a:buNone/>
                  </a:pPr>
                  <a:r>
                    <a:rPr lang="es-CR" sz="28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Avance</a:t>
                  </a: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alibri"/>
                    <a:buNone/>
                  </a:pPr>
                  <a:r>
                    <a:rPr lang="es-CR" sz="2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69%</a:t>
                  </a:r>
                  <a:endParaRPr sz="2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57" name="Gráfico 56" descr="Aula de clases con relleno sólido">
                <a:extLst>
                  <a:ext uri="{FF2B5EF4-FFF2-40B4-BE49-F238E27FC236}">
                    <a16:creationId xmlns:a16="http://schemas.microsoft.com/office/drawing/2014/main" id="{5450F81D-0907-54BC-6E14-B462DA42D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410264" y="2372978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64" name="Imagen 63">
              <a:extLst>
                <a:ext uri="{FF2B5EF4-FFF2-40B4-BE49-F238E27FC236}">
                  <a16:creationId xmlns:a16="http://schemas.microsoft.com/office/drawing/2014/main" id="{38D79EB0-21B9-7869-8A3F-206E5B028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89233" y="2364017"/>
              <a:ext cx="1095528" cy="543001"/>
            </a:xfrm>
            <a:prstGeom prst="rect">
              <a:avLst/>
            </a:prstGeom>
          </p:spPr>
        </p:pic>
      </p:grpSp>
      <p:sp>
        <p:nvSpPr>
          <p:cNvPr id="66" name="Google Shape;620;p28">
            <a:extLst>
              <a:ext uri="{FF2B5EF4-FFF2-40B4-BE49-F238E27FC236}">
                <a16:creationId xmlns:a16="http://schemas.microsoft.com/office/drawing/2014/main" id="{61FF7FAD-A11E-2A2B-4607-A733075200DC}"/>
              </a:ext>
            </a:extLst>
          </p:cNvPr>
          <p:cNvSpPr/>
          <p:nvPr/>
        </p:nvSpPr>
        <p:spPr>
          <a:xfrm>
            <a:off x="8678172" y="1284306"/>
            <a:ext cx="2999478" cy="26114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Categorías temáticas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•Temática de auditoría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•Auditoría forense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•Técnicas y herramientas de análisis de datos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•Inteligencia artificial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•Metodologías para el análisis de procesos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•Gestión de riesgos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•Seguridad de la información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F4337E9C-19A8-FBEB-0C84-49308DC57C62}"/>
              </a:ext>
            </a:extLst>
          </p:cNvPr>
          <p:cNvGrpSpPr/>
          <p:nvPr/>
        </p:nvGrpSpPr>
        <p:grpSpPr>
          <a:xfrm>
            <a:off x="619125" y="3197231"/>
            <a:ext cx="8059047" cy="2829122"/>
            <a:chOff x="619125" y="3197231"/>
            <a:chExt cx="8059047" cy="2829122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E416DA46-B08C-136B-D9DF-4E096D497D71}"/>
                </a:ext>
              </a:extLst>
            </p:cNvPr>
            <p:cNvGrpSpPr/>
            <p:nvPr/>
          </p:nvGrpSpPr>
          <p:grpSpPr>
            <a:xfrm>
              <a:off x="619125" y="3197231"/>
              <a:ext cx="7925707" cy="2829122"/>
              <a:chOff x="619125" y="3197231"/>
              <a:chExt cx="7925707" cy="2829122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F4BAF7D5-B5A7-A8D1-0FCF-7E905F986E85}"/>
                  </a:ext>
                </a:extLst>
              </p:cNvPr>
              <p:cNvGrpSpPr/>
              <p:nvPr/>
            </p:nvGrpSpPr>
            <p:grpSpPr>
              <a:xfrm>
                <a:off x="619125" y="3197231"/>
                <a:ext cx="7792368" cy="2829122"/>
                <a:chOff x="619125" y="3197231"/>
                <a:chExt cx="7792368" cy="2829122"/>
              </a:xfrm>
            </p:grpSpPr>
            <p:pic>
              <p:nvPicPr>
                <p:cNvPr id="62" name="Imagen 61">
                  <a:extLst>
                    <a:ext uri="{FF2B5EF4-FFF2-40B4-BE49-F238E27FC236}">
                      <a16:creationId xmlns:a16="http://schemas.microsoft.com/office/drawing/2014/main" id="{F553CF40-4A9A-854C-3D00-65E6F46D60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9125" y="3197231"/>
                  <a:ext cx="7792368" cy="2829122"/>
                </a:xfrm>
                <a:prstGeom prst="rect">
                  <a:avLst/>
                </a:prstGeom>
              </p:spPr>
            </p:pic>
            <p:sp>
              <p:nvSpPr>
                <p:cNvPr id="8" name="CuadroTexto 7">
                  <a:extLst>
                    <a:ext uri="{FF2B5EF4-FFF2-40B4-BE49-F238E27FC236}">
                      <a16:creationId xmlns:a16="http://schemas.microsoft.com/office/drawing/2014/main" id="{86547311-773C-9FE7-304C-3ADDC2A9CD65}"/>
                    </a:ext>
                  </a:extLst>
                </p:cNvPr>
                <p:cNvSpPr txBox="1"/>
                <p:nvPr/>
              </p:nvSpPr>
              <p:spPr>
                <a:xfrm>
                  <a:off x="5044965" y="4264571"/>
                  <a:ext cx="1686911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CR" sz="1200"/>
                    <a:t>23% - 623 horas</a:t>
                  </a:r>
                </a:p>
              </p:txBody>
            </p:sp>
          </p:grp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BD7A01A1-14FD-EA0B-B586-559E110E2D7B}"/>
                  </a:ext>
                </a:extLst>
              </p:cNvPr>
              <p:cNvSpPr txBox="1"/>
              <p:nvPr/>
            </p:nvSpPr>
            <p:spPr>
              <a:xfrm>
                <a:off x="6857921" y="4335171"/>
                <a:ext cx="16869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R" sz="1200"/>
                  <a:t>42% - 1139 horas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17104F2-E50D-FDD8-3322-DEE532911718}"/>
                </a:ext>
              </a:extLst>
            </p:cNvPr>
            <p:cNvSpPr txBox="1"/>
            <p:nvPr/>
          </p:nvSpPr>
          <p:spPr>
            <a:xfrm>
              <a:off x="6991261" y="5611610"/>
              <a:ext cx="168691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R" sz="1200"/>
                <a:t>35% - 961.5 horas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42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4CE62-7CF0-1F7F-FB31-51C85802E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>
            <a:extLst>
              <a:ext uri="{FF2B5EF4-FFF2-40B4-BE49-F238E27FC236}">
                <a16:creationId xmlns:a16="http://schemas.microsoft.com/office/drawing/2014/main" id="{861669F1-C1F7-CA72-6C00-ACE7BB8B9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65"/>
            <a:ext cx="12192000" cy="2838061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642DC2E6-C552-A94A-0622-DFC665120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912C8AC9-3570-1F4E-B544-5F31EAFEE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31" name="Título de diapositiva">
            <a:extLst>
              <a:ext uri="{FF2B5EF4-FFF2-40B4-BE49-F238E27FC236}">
                <a16:creationId xmlns:a16="http://schemas.microsoft.com/office/drawing/2014/main" id="{985969D9-3E90-1F72-4E6D-2D1E7F78D035}"/>
              </a:ext>
            </a:extLst>
          </p:cNvPr>
          <p:cNvSpPr txBox="1">
            <a:spLocks/>
          </p:cNvSpPr>
          <p:nvPr/>
        </p:nvSpPr>
        <p:spPr>
          <a:xfrm>
            <a:off x="3944933" y="290372"/>
            <a:ext cx="7075676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3600" b="0" kern="0" spc="-85">
                <a:solidFill>
                  <a:srgbClr val="660066"/>
                </a:solidFill>
                <a:latin typeface="Avenir"/>
              </a:rPr>
              <a:t>Ejecución presupuestaria I semestre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C735DB6-7F30-07B8-5C04-4AC40F457583}"/>
              </a:ext>
            </a:extLst>
          </p:cNvPr>
          <p:cNvGrpSpPr/>
          <p:nvPr/>
        </p:nvGrpSpPr>
        <p:grpSpPr>
          <a:xfrm>
            <a:off x="1755917" y="1296020"/>
            <a:ext cx="9676768" cy="4501225"/>
            <a:chOff x="1755917" y="1296020"/>
            <a:chExt cx="9676768" cy="4501225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ACE0E7C2-076A-2FB9-92AA-DBA17F8FEF80}"/>
                </a:ext>
              </a:extLst>
            </p:cNvPr>
            <p:cNvGrpSpPr/>
            <p:nvPr/>
          </p:nvGrpSpPr>
          <p:grpSpPr>
            <a:xfrm>
              <a:off x="1755917" y="1401765"/>
              <a:ext cx="9676768" cy="4395480"/>
              <a:chOff x="1451116" y="1675899"/>
              <a:chExt cx="9676768" cy="4395480"/>
            </a:xfrm>
          </p:grpSpPr>
          <p:grpSp>
            <p:nvGrpSpPr>
              <p:cNvPr id="43" name="Grupo 42">
                <a:extLst>
                  <a:ext uri="{FF2B5EF4-FFF2-40B4-BE49-F238E27FC236}">
                    <a16:creationId xmlns:a16="http://schemas.microsoft.com/office/drawing/2014/main" id="{04913F4E-1EC3-C7C6-65CA-3689B402EB4D}"/>
                  </a:ext>
                </a:extLst>
              </p:cNvPr>
              <p:cNvGrpSpPr/>
              <p:nvPr/>
            </p:nvGrpSpPr>
            <p:grpSpPr>
              <a:xfrm>
                <a:off x="1451116" y="1675899"/>
                <a:ext cx="9676768" cy="4395480"/>
                <a:chOff x="1451116" y="1675899"/>
                <a:chExt cx="9676768" cy="4395480"/>
              </a:xfrm>
            </p:grpSpPr>
            <p:sp>
              <p:nvSpPr>
                <p:cNvPr id="30" name="Google Shape;93;p16">
                  <a:extLst>
                    <a:ext uri="{FF2B5EF4-FFF2-40B4-BE49-F238E27FC236}">
                      <a16:creationId xmlns:a16="http://schemas.microsoft.com/office/drawing/2014/main" id="{1EEA54AE-DF99-F892-FD45-0A9A8460BBB8}"/>
                    </a:ext>
                  </a:extLst>
                </p:cNvPr>
                <p:cNvSpPr/>
                <p:nvPr/>
              </p:nvSpPr>
              <p:spPr>
                <a:xfrm rot="16200000">
                  <a:off x="-397842" y="3524857"/>
                  <a:ext cx="4395480" cy="69756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>
                    <a:lumMod val="75000"/>
                  </a:schemeClr>
                </a:solidFill>
                <a:ln w="9525" cap="flat" cmpd="sng">
                  <a:solidFill>
                    <a:schemeClr val="accent3">
                      <a:lumMod val="75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400">
                      <a:solidFill>
                        <a:schemeClr val="lt1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Presupuesto AI</a:t>
                  </a:r>
                  <a:endParaRPr sz="4400">
                    <a:solidFill>
                      <a:schemeClr val="lt1"/>
                    </a:solidFill>
                  </a:endParaRPr>
                </a:p>
              </p:txBody>
            </p:sp>
            <p:grpSp>
              <p:nvGrpSpPr>
                <p:cNvPr id="41" name="Grupo 40">
                  <a:extLst>
                    <a:ext uri="{FF2B5EF4-FFF2-40B4-BE49-F238E27FC236}">
                      <a16:creationId xmlns:a16="http://schemas.microsoft.com/office/drawing/2014/main" id="{BFFB5B15-1981-3A77-2935-90D855CD320E}"/>
                    </a:ext>
                  </a:extLst>
                </p:cNvPr>
                <p:cNvGrpSpPr/>
                <p:nvPr/>
              </p:nvGrpSpPr>
              <p:grpSpPr>
                <a:xfrm>
                  <a:off x="2294605" y="2983329"/>
                  <a:ext cx="8833279" cy="2036909"/>
                  <a:chOff x="2294605" y="2983329"/>
                  <a:chExt cx="8833279" cy="2036909"/>
                </a:xfrm>
              </p:grpSpPr>
              <p:grpSp>
                <p:nvGrpSpPr>
                  <p:cNvPr id="2" name="Google Shape;112;p16">
                    <a:extLst>
                      <a:ext uri="{FF2B5EF4-FFF2-40B4-BE49-F238E27FC236}">
                        <a16:creationId xmlns:a16="http://schemas.microsoft.com/office/drawing/2014/main" id="{D1A7B061-856A-8E80-70E6-BC84A111E910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4165294" y="1112640"/>
                    <a:ext cx="1372592" cy="5113970"/>
                    <a:chOff x="6248962" y="2000271"/>
                    <a:chExt cx="558267" cy="1713741"/>
                  </a:xfrm>
                </p:grpSpPr>
                <p:sp>
                  <p:nvSpPr>
                    <p:cNvPr id="6" name="Google Shape;113;p16">
                      <a:extLst>
                        <a:ext uri="{FF2B5EF4-FFF2-40B4-BE49-F238E27FC236}">
                          <a16:creationId xmlns:a16="http://schemas.microsoft.com/office/drawing/2014/main" id="{F7C10F6E-0097-0102-4688-7448B5B8C7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8962" y="2000271"/>
                      <a:ext cx="278525" cy="1713741"/>
                    </a:xfrm>
                    <a:prstGeom prst="round2SameRect">
                      <a:avLst>
                        <a:gd name="adj1" fmla="val 44561"/>
                        <a:gd name="adj2" fmla="val 0"/>
                      </a:avLst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p:txBody>
                </p:sp>
                <p:sp>
                  <p:nvSpPr>
                    <p:cNvPr id="7" name="Google Shape;114;p16">
                      <a:extLst>
                        <a:ext uri="{FF2B5EF4-FFF2-40B4-BE49-F238E27FC236}">
                          <a16:creationId xmlns:a16="http://schemas.microsoft.com/office/drawing/2014/main" id="{7EC2A284-AD79-C760-D3C2-C04F8846CE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7399" y="2241043"/>
                      <a:ext cx="279830" cy="1472968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p:txBody>
                </p:sp>
                <p:sp>
                  <p:nvSpPr>
                    <p:cNvPr id="25" name="Google Shape;117;p16">
                      <a:extLst>
                        <a:ext uri="{FF2B5EF4-FFF2-40B4-BE49-F238E27FC236}">
                          <a16:creationId xmlns:a16="http://schemas.microsoft.com/office/drawing/2014/main" id="{1239CAF7-7ECA-FBB1-33B0-92B7F8439BD0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5793608" y="2765776"/>
                      <a:ext cx="1197476" cy="2493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>
                          <a:solidFill>
                            <a:srgbClr val="FFFFFF"/>
                          </a:solidFill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₵87.642.500</a:t>
                      </a:r>
                      <a:endParaRPr sz="3200">
                        <a:solidFill>
                          <a:srgbClr val="FFFFFF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p:txBody>
                </p:sp>
              </p:grpSp>
              <p:sp>
                <p:nvSpPr>
                  <p:cNvPr id="34" name="Google Shape;117;p16">
                    <a:extLst>
                      <a:ext uri="{FF2B5EF4-FFF2-40B4-BE49-F238E27FC236}">
                        <a16:creationId xmlns:a16="http://schemas.microsoft.com/office/drawing/2014/main" id="{69CC1B7C-4322-AB85-5C76-4E8B7E65A1AD}"/>
                      </a:ext>
                    </a:extLst>
                  </p:cNvPr>
                  <p:cNvSpPr txBox="1"/>
                  <p:nvPr/>
                </p:nvSpPr>
                <p:spPr>
                  <a:xfrm>
                    <a:off x="2965573" y="3683467"/>
                    <a:ext cx="3573385" cy="61294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200">
                        <a:solidFill>
                          <a:srgbClr val="FFFFFF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₵43.374.551</a:t>
                    </a:r>
                    <a:endParaRPr sz="3200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sp>
                <p:nvSpPr>
                  <p:cNvPr id="36" name="Google Shape;114;p16">
                    <a:extLst>
                      <a:ext uri="{FF2B5EF4-FFF2-40B4-BE49-F238E27FC236}">
                        <a16:creationId xmlns:a16="http://schemas.microsoft.com/office/drawing/2014/main" id="{69083D6B-C7D7-9761-1873-A11F0BE1A5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48342" y="2478495"/>
                    <a:ext cx="688007" cy="439548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00"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sp>
                <p:nvSpPr>
                  <p:cNvPr id="38" name="Google Shape;117;p16">
                    <a:extLst>
                      <a:ext uri="{FF2B5EF4-FFF2-40B4-BE49-F238E27FC236}">
                        <a16:creationId xmlns:a16="http://schemas.microsoft.com/office/drawing/2014/main" id="{4B0B6AA5-FB74-13A4-2168-074D577E2E12}"/>
                      </a:ext>
                    </a:extLst>
                  </p:cNvPr>
                  <p:cNvSpPr txBox="1"/>
                  <p:nvPr/>
                </p:nvSpPr>
                <p:spPr>
                  <a:xfrm>
                    <a:off x="7554499" y="2983329"/>
                    <a:ext cx="3573385" cy="61294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200">
                        <a:solidFill>
                          <a:schemeClr val="accent4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Presupuesto inicial</a:t>
                    </a:r>
                    <a:endParaRPr sz="3200">
                      <a:solidFill>
                        <a:schemeClr val="accent4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sp>
                <p:nvSpPr>
                  <p:cNvPr id="39" name="Google Shape;117;p16">
                    <a:extLst>
                      <a:ext uri="{FF2B5EF4-FFF2-40B4-BE49-F238E27FC236}">
                        <a16:creationId xmlns:a16="http://schemas.microsoft.com/office/drawing/2014/main" id="{8BBEEBDE-3732-B5ED-5816-FF287CC04C14}"/>
                      </a:ext>
                    </a:extLst>
                  </p:cNvPr>
                  <p:cNvSpPr txBox="1"/>
                  <p:nvPr/>
                </p:nvSpPr>
                <p:spPr>
                  <a:xfrm>
                    <a:off x="7554498" y="3688161"/>
                    <a:ext cx="3573385" cy="61294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200">
                        <a:solidFill>
                          <a:schemeClr val="accent5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G</a:t>
                    </a:r>
                    <a:r>
                      <a:rPr lang="es-CR" sz="3200">
                        <a:solidFill>
                          <a:schemeClr val="accent5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a</a:t>
                    </a:r>
                    <a:r>
                      <a:rPr lang="en" sz="3200">
                        <a:solidFill>
                          <a:schemeClr val="accent5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stos </a:t>
                    </a:r>
                    <a:endParaRPr sz="3200">
                      <a:solidFill>
                        <a:schemeClr val="accent5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sp>
                <p:nvSpPr>
                  <p:cNvPr id="40" name="Google Shape;117;p16">
                    <a:extLst>
                      <a:ext uri="{FF2B5EF4-FFF2-40B4-BE49-F238E27FC236}">
                        <a16:creationId xmlns:a16="http://schemas.microsoft.com/office/drawing/2014/main" id="{84FC1C17-6103-FA97-80E3-4A68BFF91CFD}"/>
                      </a:ext>
                    </a:extLst>
                  </p:cNvPr>
                  <p:cNvSpPr txBox="1"/>
                  <p:nvPr/>
                </p:nvSpPr>
                <p:spPr>
                  <a:xfrm>
                    <a:off x="7554498" y="4355921"/>
                    <a:ext cx="3573385" cy="61294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200">
                        <a:solidFill>
                          <a:schemeClr val="accent6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Disponible</a:t>
                    </a:r>
                    <a:endParaRPr sz="3200">
                      <a:solidFill>
                        <a:schemeClr val="accent5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</p:grpSp>
          </p:grpSp>
          <p:sp>
            <p:nvSpPr>
              <p:cNvPr id="42" name="Google Shape;117;p16">
                <a:extLst>
                  <a:ext uri="{FF2B5EF4-FFF2-40B4-BE49-F238E27FC236}">
                    <a16:creationId xmlns:a16="http://schemas.microsoft.com/office/drawing/2014/main" id="{1E6E0C00-0D2A-6C23-1238-2E91395D21B8}"/>
                  </a:ext>
                </a:extLst>
              </p:cNvPr>
              <p:cNvSpPr txBox="1"/>
              <p:nvPr/>
            </p:nvSpPr>
            <p:spPr>
              <a:xfrm>
                <a:off x="2965572" y="4344073"/>
                <a:ext cx="3573385" cy="6129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₵44.267.948</a:t>
                </a:r>
                <a:endParaRPr sz="32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5" name="Google Shape;620;p28">
              <a:extLst>
                <a:ext uri="{FF2B5EF4-FFF2-40B4-BE49-F238E27FC236}">
                  <a16:creationId xmlns:a16="http://schemas.microsoft.com/office/drawing/2014/main" id="{9E58935B-0D5C-63B4-7343-4E0B5C0E9D01}"/>
                </a:ext>
              </a:extLst>
            </p:cNvPr>
            <p:cNvSpPr/>
            <p:nvPr/>
          </p:nvSpPr>
          <p:spPr>
            <a:xfrm>
              <a:off x="9690936" y="1296020"/>
              <a:ext cx="1329673" cy="11165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s-CR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Avance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s-CR" sz="2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49%</a:t>
              </a:r>
              <a:endPara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264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8E54E-E77C-DAAF-CFA4-DA74EB964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n 130">
            <a:extLst>
              <a:ext uri="{FF2B5EF4-FFF2-40B4-BE49-F238E27FC236}">
                <a16:creationId xmlns:a16="http://schemas.microsoft.com/office/drawing/2014/main" id="{5934EC6A-899E-36C9-9757-D08108EF9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1"/>
            <a:ext cx="12192000" cy="283806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677092-CA63-9A7A-7059-91A753049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671" y="6003167"/>
            <a:ext cx="6896329" cy="853975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72F88655-ACF8-4DBD-6022-3EB800732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C9A05C09-A5DF-DC09-9CE0-EFB1511C9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2" name="Título de diapositiva">
            <a:extLst>
              <a:ext uri="{FF2B5EF4-FFF2-40B4-BE49-F238E27FC236}">
                <a16:creationId xmlns:a16="http://schemas.microsoft.com/office/drawing/2014/main" id="{9F57C076-44B3-72FB-4565-D75D790FF861}"/>
              </a:ext>
            </a:extLst>
          </p:cNvPr>
          <p:cNvSpPr txBox="1">
            <a:spLocks/>
          </p:cNvSpPr>
          <p:nvPr/>
        </p:nvSpPr>
        <p:spPr>
          <a:xfrm>
            <a:off x="1898058" y="274593"/>
            <a:ext cx="7410634" cy="716582"/>
          </a:xfrm>
          <a:prstGeom prst="rect">
            <a:avLst/>
          </a:prstGeom>
        </p:spPr>
        <p:txBody>
          <a:bodyPr lIns="25400" tIns="25400" rIns="25400" bIns="25400" anchor="ctr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defTabSz="1219169"/>
            <a:r>
              <a:rPr lang="es-CR" sz="3600" b="0" kern="0" spc="-85">
                <a:solidFill>
                  <a:srgbClr val="660066"/>
                </a:solidFill>
                <a:latin typeface="Avenir"/>
              </a:rPr>
              <a:t>Autoevaluación de Calidad</a:t>
            </a:r>
            <a:endParaRPr lang="en-US">
              <a:ea typeface="Calibri"/>
              <a:cs typeface="Calibri"/>
            </a:endParaRPr>
          </a:p>
          <a:p>
            <a:pPr algn="ctr" defTabSz="1219169"/>
            <a:r>
              <a:rPr lang="es-CR" sz="3600" b="0" kern="0" spc="-85">
                <a:solidFill>
                  <a:srgbClr val="660066"/>
                </a:solidFill>
                <a:latin typeface="Avenir"/>
              </a:rPr>
              <a:t>Período 2024</a:t>
            </a:r>
            <a:endParaRPr lang="es-CR">
              <a:ea typeface="Calibri"/>
              <a:cs typeface="Calibri"/>
            </a:endParaRPr>
          </a:p>
        </p:txBody>
      </p:sp>
      <p:grpSp>
        <p:nvGrpSpPr>
          <p:cNvPr id="134" name="Grupo 133">
            <a:extLst>
              <a:ext uri="{FF2B5EF4-FFF2-40B4-BE49-F238E27FC236}">
                <a16:creationId xmlns:a16="http://schemas.microsoft.com/office/drawing/2014/main" id="{E179DEAC-54FF-1E59-4B85-E15837A267B1}"/>
              </a:ext>
            </a:extLst>
          </p:cNvPr>
          <p:cNvGrpSpPr/>
          <p:nvPr/>
        </p:nvGrpSpPr>
        <p:grpSpPr>
          <a:xfrm>
            <a:off x="1581919" y="1412179"/>
            <a:ext cx="7656674" cy="4395480"/>
            <a:chOff x="3518401" y="1330888"/>
            <a:chExt cx="7427504" cy="439548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F3D41BB-9E7B-A1B7-EB30-C3C7FCC005C9}"/>
                </a:ext>
              </a:extLst>
            </p:cNvPr>
            <p:cNvGrpSpPr/>
            <p:nvPr/>
          </p:nvGrpSpPr>
          <p:grpSpPr>
            <a:xfrm>
              <a:off x="3518401" y="1330888"/>
              <a:ext cx="7427504" cy="4395480"/>
              <a:chOff x="1738165" y="1675899"/>
              <a:chExt cx="7427504" cy="4395480"/>
            </a:xfrm>
          </p:grpSpPr>
          <p:grpSp>
            <p:nvGrpSpPr>
              <p:cNvPr id="20" name="Grupo 19">
                <a:extLst>
                  <a:ext uri="{FF2B5EF4-FFF2-40B4-BE49-F238E27FC236}">
                    <a16:creationId xmlns:a16="http://schemas.microsoft.com/office/drawing/2014/main" id="{3B744869-B9AE-1DED-6AE9-A348BA212D58}"/>
                  </a:ext>
                </a:extLst>
              </p:cNvPr>
              <p:cNvGrpSpPr/>
              <p:nvPr/>
            </p:nvGrpSpPr>
            <p:grpSpPr>
              <a:xfrm>
                <a:off x="2296477" y="2149127"/>
                <a:ext cx="6869192" cy="3059008"/>
                <a:chOff x="2296477" y="2149127"/>
                <a:chExt cx="6869192" cy="3059008"/>
              </a:xfrm>
            </p:grpSpPr>
            <p:grpSp>
              <p:nvGrpSpPr>
                <p:cNvPr id="25" name="Google Shape;112;p16">
                  <a:extLst>
                    <a:ext uri="{FF2B5EF4-FFF2-40B4-BE49-F238E27FC236}">
                      <a16:creationId xmlns:a16="http://schemas.microsoft.com/office/drawing/2014/main" id="{998F8AE3-77ED-D253-2CA5-8438F77EF795}"/>
                    </a:ext>
                  </a:extLst>
                </p:cNvPr>
                <p:cNvGrpSpPr/>
                <p:nvPr/>
              </p:nvGrpSpPr>
              <p:grpSpPr>
                <a:xfrm rot="5400000">
                  <a:off x="4826767" y="-381160"/>
                  <a:ext cx="1808616" cy="6869189"/>
                  <a:chOff x="5909674" y="1411451"/>
                  <a:chExt cx="735609" cy="2301932"/>
                </a:xfrm>
              </p:grpSpPr>
              <p:sp>
                <p:nvSpPr>
                  <p:cNvPr id="54" name="Google Shape;113;p16">
                    <a:extLst>
                      <a:ext uri="{FF2B5EF4-FFF2-40B4-BE49-F238E27FC236}">
                        <a16:creationId xmlns:a16="http://schemas.microsoft.com/office/drawing/2014/main" id="{6B0BD7F9-0E7E-C2E9-8BB8-A874675753F2}"/>
                      </a:ext>
                    </a:extLst>
                  </p:cNvPr>
                  <p:cNvSpPr/>
                  <p:nvPr/>
                </p:nvSpPr>
                <p:spPr>
                  <a:xfrm>
                    <a:off x="5909674" y="1411451"/>
                    <a:ext cx="238218" cy="2301932"/>
                  </a:xfrm>
                  <a:prstGeom prst="round2SameRect">
                    <a:avLst>
                      <a:gd name="adj1" fmla="val 44561"/>
                      <a:gd name="adj2" fmla="val 0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00"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sp>
                <p:nvSpPr>
                  <p:cNvPr id="55" name="Google Shape;114;p16">
                    <a:extLst>
                      <a:ext uri="{FF2B5EF4-FFF2-40B4-BE49-F238E27FC236}">
                        <a16:creationId xmlns:a16="http://schemas.microsoft.com/office/drawing/2014/main" id="{11003744-C594-A2DD-35B3-59C39484CBF2}"/>
                      </a:ext>
                    </a:extLst>
                  </p:cNvPr>
                  <p:cNvSpPr/>
                  <p:nvPr/>
                </p:nvSpPr>
                <p:spPr>
                  <a:xfrm>
                    <a:off x="6405948" y="1733747"/>
                    <a:ext cx="239335" cy="1978522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CCCC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00"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sp>
                <p:nvSpPr>
                  <p:cNvPr id="57" name="Google Shape;117;p16">
                    <a:extLst>
                      <a:ext uri="{FF2B5EF4-FFF2-40B4-BE49-F238E27FC236}">
                        <a16:creationId xmlns:a16="http://schemas.microsoft.com/office/drawing/2014/main" id="{539BA941-F746-19AF-3B9B-238E403BACBF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959397" y="2369652"/>
                    <a:ext cx="2165699" cy="249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200">
                        <a:solidFill>
                          <a:srgbClr val="FFFFFF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Período: 1° enero a 31 diciembre 2024 </a:t>
                    </a:r>
                    <a:endParaRPr sz="3200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</p:grpSp>
            <p:sp>
              <p:nvSpPr>
                <p:cNvPr id="35" name="Google Shape;117;p16">
                  <a:extLst>
                    <a:ext uri="{FF2B5EF4-FFF2-40B4-BE49-F238E27FC236}">
                      <a16:creationId xmlns:a16="http://schemas.microsoft.com/office/drawing/2014/main" id="{8F218A02-4508-372E-8CAC-B437CDD9908E}"/>
                    </a:ext>
                  </a:extLst>
                </p:cNvPr>
                <p:cNvSpPr txBox="1"/>
                <p:nvPr/>
              </p:nvSpPr>
              <p:spPr>
                <a:xfrm>
                  <a:off x="2813388" y="3369297"/>
                  <a:ext cx="3573385" cy="6129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3200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Calificación 100%</a:t>
                  </a:r>
                  <a:endParaRPr sz="320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endParaRPr>
                </a:p>
              </p:txBody>
            </p:sp>
            <p:sp>
              <p:nvSpPr>
                <p:cNvPr id="45" name="Google Shape;114;p16">
                  <a:extLst>
                    <a:ext uri="{FF2B5EF4-FFF2-40B4-BE49-F238E27FC236}">
                      <a16:creationId xmlns:a16="http://schemas.microsoft.com/office/drawing/2014/main" id="{1A7FD80C-7074-B298-8E4A-4B3B4CCEFA56}"/>
                    </a:ext>
                  </a:extLst>
                </p:cNvPr>
                <p:cNvSpPr/>
                <p:nvPr/>
              </p:nvSpPr>
              <p:spPr>
                <a:xfrm rot="5400000">
                  <a:off x="5424599" y="1467068"/>
                  <a:ext cx="612945" cy="686918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00"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endParaRPr>
                </a:p>
              </p:txBody>
            </p:sp>
          </p:grpSp>
          <p:sp>
            <p:nvSpPr>
              <p:cNvPr id="14" name="Google Shape;93;p16">
                <a:extLst>
                  <a:ext uri="{FF2B5EF4-FFF2-40B4-BE49-F238E27FC236}">
                    <a16:creationId xmlns:a16="http://schemas.microsoft.com/office/drawing/2014/main" id="{E84B3102-039D-A0F2-BD99-514C101A6140}"/>
                  </a:ext>
                </a:extLst>
              </p:cNvPr>
              <p:cNvSpPr/>
              <p:nvPr/>
            </p:nvSpPr>
            <p:spPr>
              <a:xfrm rot="16200000">
                <a:off x="-110793" y="3524857"/>
                <a:ext cx="4395480" cy="697564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 w="9525" cap="flat" cmpd="sng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400">
                    <a:solidFill>
                      <a:schemeClr val="lt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Calidad</a:t>
                </a:r>
                <a:endParaRPr sz="4400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32" name="Google Shape;117;p16">
              <a:extLst>
                <a:ext uri="{FF2B5EF4-FFF2-40B4-BE49-F238E27FC236}">
                  <a16:creationId xmlns:a16="http://schemas.microsoft.com/office/drawing/2014/main" id="{54DF1374-CFD8-CC22-41DE-EE442B13D1CE}"/>
                </a:ext>
              </a:extLst>
            </p:cNvPr>
            <p:cNvSpPr txBox="1"/>
            <p:nvPr/>
          </p:nvSpPr>
          <p:spPr>
            <a:xfrm>
              <a:off x="4483246" y="4285261"/>
              <a:ext cx="4289280" cy="6129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Generalmente Cumple</a:t>
              </a:r>
              <a:endParaRPr sz="32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5" name="Flecha: a la derecha 4">
            <a:hlinkClick r:id="rId8" action="ppaction://hlinksldjump"/>
            <a:extLst>
              <a:ext uri="{FF2B5EF4-FFF2-40B4-BE49-F238E27FC236}">
                <a16:creationId xmlns:a16="http://schemas.microsoft.com/office/drawing/2014/main" id="{E30C2C0C-CAEF-8310-D842-90943246353E}"/>
              </a:ext>
            </a:extLst>
          </p:cNvPr>
          <p:cNvSpPr/>
          <p:nvPr/>
        </p:nvSpPr>
        <p:spPr>
          <a:xfrm>
            <a:off x="11486381" y="6277028"/>
            <a:ext cx="400050" cy="409575"/>
          </a:xfrm>
          <a:prstGeom prst="rightArrow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6915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3DDAD-2EE9-0AEF-7C19-F06520D70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962027D-3803-6550-9F06-C294A94D3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1"/>
            <a:ext cx="12192000" cy="2838061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03C271B0-6267-AF82-810A-456BF77A4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1D16CD10-89C2-E7D5-7ABB-B84D1F474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7" name="Título de diapositiva">
            <a:extLst>
              <a:ext uri="{FF2B5EF4-FFF2-40B4-BE49-F238E27FC236}">
                <a16:creationId xmlns:a16="http://schemas.microsoft.com/office/drawing/2014/main" id="{408DAD7D-21BD-6729-A725-13C67D6A9DCD}"/>
              </a:ext>
            </a:extLst>
          </p:cNvPr>
          <p:cNvSpPr txBox="1">
            <a:spLocks/>
          </p:cNvSpPr>
          <p:nvPr/>
        </p:nvSpPr>
        <p:spPr>
          <a:xfrm>
            <a:off x="3944933" y="290372"/>
            <a:ext cx="7075676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3600" b="0" kern="0" spc="-85">
                <a:solidFill>
                  <a:srgbClr val="660066"/>
                </a:solidFill>
                <a:latin typeface="Avenir"/>
              </a:rPr>
              <a:t>Avance del plan de Capacitación</a:t>
            </a:r>
          </a:p>
        </p:txBody>
      </p:sp>
      <p:grpSp>
        <p:nvGrpSpPr>
          <p:cNvPr id="67" name="Grupo 66">
            <a:extLst>
              <a:ext uri="{FF2B5EF4-FFF2-40B4-BE49-F238E27FC236}">
                <a16:creationId xmlns:a16="http://schemas.microsoft.com/office/drawing/2014/main" id="{C299D96D-FEEA-B8F6-7A3F-530F5E59E780}"/>
              </a:ext>
            </a:extLst>
          </p:cNvPr>
          <p:cNvGrpSpPr/>
          <p:nvPr/>
        </p:nvGrpSpPr>
        <p:grpSpPr>
          <a:xfrm>
            <a:off x="619125" y="1265396"/>
            <a:ext cx="7167642" cy="1641622"/>
            <a:chOff x="619125" y="1265396"/>
            <a:chExt cx="7167642" cy="1641622"/>
          </a:xfrm>
        </p:grpSpPr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3CB19283-B6E3-A126-9131-FABF6D4965A3}"/>
                </a:ext>
              </a:extLst>
            </p:cNvPr>
            <p:cNvGrpSpPr/>
            <p:nvPr/>
          </p:nvGrpSpPr>
          <p:grpSpPr>
            <a:xfrm>
              <a:off x="619125" y="1265396"/>
              <a:ext cx="7167642" cy="1611981"/>
              <a:chOff x="1285876" y="2083427"/>
              <a:chExt cx="7730587" cy="2259972"/>
            </a:xfrm>
            <a:solidFill>
              <a:schemeClr val="accent5">
                <a:lumMod val="75000"/>
              </a:schemeClr>
            </a:solidFill>
          </p:grpSpPr>
          <p:grpSp>
            <p:nvGrpSpPr>
              <p:cNvPr id="49" name="Google Shape;615;p28">
                <a:extLst>
                  <a:ext uri="{FF2B5EF4-FFF2-40B4-BE49-F238E27FC236}">
                    <a16:creationId xmlns:a16="http://schemas.microsoft.com/office/drawing/2014/main" id="{CFFE8A77-B3AE-79F8-64AC-280BE1966D34}"/>
                  </a:ext>
                </a:extLst>
              </p:cNvPr>
              <p:cNvGrpSpPr/>
              <p:nvPr/>
            </p:nvGrpSpPr>
            <p:grpSpPr>
              <a:xfrm>
                <a:off x="1285876" y="2083427"/>
                <a:ext cx="7730587" cy="2259972"/>
                <a:chOff x="1508366" y="2910413"/>
                <a:chExt cx="5253733" cy="1039467"/>
              </a:xfrm>
              <a:grpFill/>
            </p:grpSpPr>
            <p:sp>
              <p:nvSpPr>
                <p:cNvPr id="50" name="Google Shape;616;p28">
                  <a:extLst>
                    <a:ext uri="{FF2B5EF4-FFF2-40B4-BE49-F238E27FC236}">
                      <a16:creationId xmlns:a16="http://schemas.microsoft.com/office/drawing/2014/main" id="{898229EF-4299-C58F-5D5D-742CCA843006}"/>
                    </a:ext>
                  </a:extLst>
                </p:cNvPr>
                <p:cNvSpPr/>
                <p:nvPr/>
              </p:nvSpPr>
              <p:spPr>
                <a:xfrm>
                  <a:off x="2374931" y="2916071"/>
                  <a:ext cx="4387168" cy="1033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5" h="1146" extrusionOk="0">
                      <a:moveTo>
                        <a:pt x="1956" y="0"/>
                      </a:moveTo>
                      <a:lnTo>
                        <a:pt x="1763" y="385"/>
                      </a:lnTo>
                      <a:lnTo>
                        <a:pt x="1571" y="0"/>
                      </a:lnTo>
                      <a:lnTo>
                        <a:pt x="0" y="0"/>
                      </a:lnTo>
                      <a:lnTo>
                        <a:pt x="0" y="798"/>
                      </a:lnTo>
                      <a:lnTo>
                        <a:pt x="1590" y="798"/>
                      </a:lnTo>
                      <a:lnTo>
                        <a:pt x="1764" y="1146"/>
                      </a:lnTo>
                      <a:lnTo>
                        <a:pt x="1938" y="798"/>
                      </a:lnTo>
                      <a:lnTo>
                        <a:pt x="2085" y="798"/>
                      </a:lnTo>
                      <a:lnTo>
                        <a:pt x="2085" y="0"/>
                      </a:lnTo>
                      <a:lnTo>
                        <a:pt x="195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82F39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282F3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Google Shape;617;p28">
                  <a:extLst>
                    <a:ext uri="{FF2B5EF4-FFF2-40B4-BE49-F238E27FC236}">
                      <a16:creationId xmlns:a16="http://schemas.microsoft.com/office/drawing/2014/main" id="{ABC0AF13-5248-9BEB-9FE1-73C120CB628F}"/>
                    </a:ext>
                  </a:extLst>
                </p:cNvPr>
                <p:cNvSpPr/>
                <p:nvPr/>
              </p:nvSpPr>
              <p:spPr>
                <a:xfrm>
                  <a:off x="1514000" y="2916055"/>
                  <a:ext cx="790500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" name="Google Shape;618;p28">
                  <a:extLst>
                    <a:ext uri="{FF2B5EF4-FFF2-40B4-BE49-F238E27FC236}">
                      <a16:creationId xmlns:a16="http://schemas.microsoft.com/office/drawing/2014/main" id="{79D6BDAB-D3A9-CDEA-202F-874CB9273B9B}"/>
                    </a:ext>
                  </a:extLst>
                </p:cNvPr>
                <p:cNvSpPr txBox="1"/>
                <p:nvPr/>
              </p:nvSpPr>
              <p:spPr>
                <a:xfrm>
                  <a:off x="1508366" y="3005362"/>
                  <a:ext cx="790500" cy="5538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4000"/>
                    <a:buFont typeface="Open Sans"/>
                    <a:buNone/>
                  </a:pPr>
                  <a:endParaRPr sz="4000" i="0" u="none" strike="noStrike" cap="none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endParaRPr>
                </a:p>
              </p:txBody>
            </p:sp>
            <p:sp>
              <p:nvSpPr>
                <p:cNvPr id="53" name="Google Shape;619;p28">
                  <a:extLst>
                    <a:ext uri="{FF2B5EF4-FFF2-40B4-BE49-F238E27FC236}">
                      <a16:creationId xmlns:a16="http://schemas.microsoft.com/office/drawing/2014/main" id="{7CF7E3F1-AD2B-9CAE-25B0-67B5DE17C360}"/>
                    </a:ext>
                  </a:extLst>
                </p:cNvPr>
                <p:cNvSpPr txBox="1"/>
                <p:nvPr/>
              </p:nvSpPr>
              <p:spPr>
                <a:xfrm>
                  <a:off x="2519450" y="3053704"/>
                  <a:ext cx="3204665" cy="4335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lvl="0" algn="ctr">
                    <a:buClr>
                      <a:schemeClr val="dk1"/>
                    </a:buClr>
                    <a:buSzPts val="1100"/>
                  </a:pPr>
                  <a:r>
                    <a:rPr lang="es-CR" sz="2800">
                      <a:solidFill>
                        <a:schemeClr val="bg1"/>
                      </a:solidFill>
                    </a:rPr>
                    <a:t>Se ejecutaron 2724 horas de capacitación</a:t>
                  </a:r>
                  <a:endParaRPr sz="2000">
                    <a:solidFill>
                      <a:schemeClr val="bg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54" name="Google Shape;620;p28">
                  <a:extLst>
                    <a:ext uri="{FF2B5EF4-FFF2-40B4-BE49-F238E27FC236}">
                      <a16:creationId xmlns:a16="http://schemas.microsoft.com/office/drawing/2014/main" id="{2987A7D0-1E99-D2B8-DA67-42E94D182588}"/>
                    </a:ext>
                  </a:extLst>
                </p:cNvPr>
                <p:cNvSpPr/>
                <p:nvPr/>
              </p:nvSpPr>
              <p:spPr>
                <a:xfrm>
                  <a:off x="5787476" y="2910413"/>
                  <a:ext cx="974623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alibri"/>
                    <a:buNone/>
                  </a:pPr>
                  <a:r>
                    <a:rPr lang="es-CR" sz="2800" b="0" i="0" u="none" strike="noStrike" cap="non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Avance</a:t>
                  </a: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alibri"/>
                    <a:buNone/>
                  </a:pPr>
                  <a:r>
                    <a:rPr lang="es-CR" sz="2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69%</a:t>
                  </a:r>
                  <a:endParaRPr sz="2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57" name="Gráfico 56" descr="Aula de clases con relleno sólido">
                <a:extLst>
                  <a:ext uri="{FF2B5EF4-FFF2-40B4-BE49-F238E27FC236}">
                    <a16:creationId xmlns:a16="http://schemas.microsoft.com/office/drawing/2014/main" id="{5450F81D-0907-54BC-6E14-B462DA42D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410264" y="2372978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64" name="Imagen 63">
              <a:extLst>
                <a:ext uri="{FF2B5EF4-FFF2-40B4-BE49-F238E27FC236}">
                  <a16:creationId xmlns:a16="http://schemas.microsoft.com/office/drawing/2014/main" id="{38D79EB0-21B9-7869-8A3F-206E5B028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89233" y="2364017"/>
              <a:ext cx="1095528" cy="543001"/>
            </a:xfrm>
            <a:prstGeom prst="rect">
              <a:avLst/>
            </a:prstGeom>
          </p:spPr>
        </p:pic>
      </p:grpSp>
      <p:sp>
        <p:nvSpPr>
          <p:cNvPr id="66" name="Google Shape;620;p28">
            <a:extLst>
              <a:ext uri="{FF2B5EF4-FFF2-40B4-BE49-F238E27FC236}">
                <a16:creationId xmlns:a16="http://schemas.microsoft.com/office/drawing/2014/main" id="{61FF7FAD-A11E-2A2B-4607-A733075200DC}"/>
              </a:ext>
            </a:extLst>
          </p:cNvPr>
          <p:cNvSpPr/>
          <p:nvPr/>
        </p:nvSpPr>
        <p:spPr>
          <a:xfrm>
            <a:off x="8678172" y="1284306"/>
            <a:ext cx="2999478" cy="26114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Categorías temáticas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•Temática de auditoría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•Auditoría forense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•Técnicas y herramientas de análisis de datos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•Inteligencia artificial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•Metodologías para el análisis de procesos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•Gestión de riesgos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CR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•Seguridad de la información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F4337E9C-19A8-FBEB-0C84-49308DC57C62}"/>
              </a:ext>
            </a:extLst>
          </p:cNvPr>
          <p:cNvGrpSpPr/>
          <p:nvPr/>
        </p:nvGrpSpPr>
        <p:grpSpPr>
          <a:xfrm>
            <a:off x="619125" y="3197231"/>
            <a:ext cx="8059047" cy="2829122"/>
            <a:chOff x="619125" y="3197231"/>
            <a:chExt cx="8059047" cy="2829122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E416DA46-B08C-136B-D9DF-4E096D497D71}"/>
                </a:ext>
              </a:extLst>
            </p:cNvPr>
            <p:cNvGrpSpPr/>
            <p:nvPr/>
          </p:nvGrpSpPr>
          <p:grpSpPr>
            <a:xfrm>
              <a:off x="619125" y="3197231"/>
              <a:ext cx="7925707" cy="2829122"/>
              <a:chOff x="619125" y="3197231"/>
              <a:chExt cx="7925707" cy="2829122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F4BAF7D5-B5A7-A8D1-0FCF-7E905F986E85}"/>
                  </a:ext>
                </a:extLst>
              </p:cNvPr>
              <p:cNvGrpSpPr/>
              <p:nvPr/>
            </p:nvGrpSpPr>
            <p:grpSpPr>
              <a:xfrm>
                <a:off x="619125" y="3197231"/>
                <a:ext cx="7792368" cy="2829122"/>
                <a:chOff x="619125" y="3197231"/>
                <a:chExt cx="7792368" cy="2829122"/>
              </a:xfrm>
            </p:grpSpPr>
            <p:pic>
              <p:nvPicPr>
                <p:cNvPr id="62" name="Imagen 61">
                  <a:extLst>
                    <a:ext uri="{FF2B5EF4-FFF2-40B4-BE49-F238E27FC236}">
                      <a16:creationId xmlns:a16="http://schemas.microsoft.com/office/drawing/2014/main" id="{F553CF40-4A9A-854C-3D00-65E6F46D60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9125" y="3197231"/>
                  <a:ext cx="7792368" cy="2829122"/>
                </a:xfrm>
                <a:prstGeom prst="rect">
                  <a:avLst/>
                </a:prstGeom>
              </p:spPr>
            </p:pic>
            <p:sp>
              <p:nvSpPr>
                <p:cNvPr id="8" name="CuadroTexto 7">
                  <a:extLst>
                    <a:ext uri="{FF2B5EF4-FFF2-40B4-BE49-F238E27FC236}">
                      <a16:creationId xmlns:a16="http://schemas.microsoft.com/office/drawing/2014/main" id="{86547311-773C-9FE7-304C-3ADDC2A9CD65}"/>
                    </a:ext>
                  </a:extLst>
                </p:cNvPr>
                <p:cNvSpPr txBox="1"/>
                <p:nvPr/>
              </p:nvSpPr>
              <p:spPr>
                <a:xfrm>
                  <a:off x="5044965" y="4264571"/>
                  <a:ext cx="1686911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CR" sz="1200"/>
                    <a:t>23% - 623 horas</a:t>
                  </a:r>
                </a:p>
              </p:txBody>
            </p:sp>
          </p:grp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BD7A01A1-14FD-EA0B-B586-559E110E2D7B}"/>
                  </a:ext>
                </a:extLst>
              </p:cNvPr>
              <p:cNvSpPr txBox="1"/>
              <p:nvPr/>
            </p:nvSpPr>
            <p:spPr>
              <a:xfrm>
                <a:off x="6857921" y="4335171"/>
                <a:ext cx="16869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R" sz="1200"/>
                  <a:t>42% - 1139 horas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17104F2-E50D-FDD8-3322-DEE532911718}"/>
                </a:ext>
              </a:extLst>
            </p:cNvPr>
            <p:cNvSpPr txBox="1"/>
            <p:nvPr/>
          </p:nvSpPr>
          <p:spPr>
            <a:xfrm>
              <a:off x="6991261" y="5611610"/>
              <a:ext cx="168691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R" sz="1200" dirty="0"/>
                <a:t>35% - 961.5 horas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42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96017-4234-86D9-A191-C6BD374DB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computadora, frente&#10;&#10;El contenido generado por IA puede ser incorrecto.">
            <a:extLst>
              <a:ext uri="{FF2B5EF4-FFF2-40B4-BE49-F238E27FC236}">
                <a16:creationId xmlns:a16="http://schemas.microsoft.com/office/drawing/2014/main" id="{D8F145B0-3E76-71A9-FE68-6FA764745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803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8E54E-E77C-DAAF-CFA4-DA74EB964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n 130">
            <a:extLst>
              <a:ext uri="{FF2B5EF4-FFF2-40B4-BE49-F238E27FC236}">
                <a16:creationId xmlns:a16="http://schemas.microsoft.com/office/drawing/2014/main" id="{5934EC6A-899E-36C9-9757-D08108EF9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1"/>
            <a:ext cx="12192000" cy="283806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677092-CA63-9A7A-7059-91A753049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671" y="6003167"/>
            <a:ext cx="6896329" cy="853975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72F88655-ACF8-4DBD-6022-3EB800732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C9A05C09-A5DF-DC09-9CE0-EFB1511C9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2" name="Título de diapositiva">
            <a:extLst>
              <a:ext uri="{FF2B5EF4-FFF2-40B4-BE49-F238E27FC236}">
                <a16:creationId xmlns:a16="http://schemas.microsoft.com/office/drawing/2014/main" id="{9F57C076-44B3-72FB-4565-D75D790FF861}"/>
              </a:ext>
            </a:extLst>
          </p:cNvPr>
          <p:cNvSpPr txBox="1">
            <a:spLocks/>
          </p:cNvSpPr>
          <p:nvPr/>
        </p:nvSpPr>
        <p:spPr>
          <a:xfrm>
            <a:off x="1898058" y="274593"/>
            <a:ext cx="7410634" cy="716582"/>
          </a:xfrm>
          <a:prstGeom prst="rect">
            <a:avLst/>
          </a:prstGeom>
        </p:spPr>
        <p:txBody>
          <a:bodyPr lIns="25400" tIns="25400" rIns="25400" bIns="25400" anchor="ctr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defTabSz="1219169"/>
            <a:r>
              <a:rPr lang="es-CR" sz="3600" b="0" kern="0" spc="-85">
                <a:solidFill>
                  <a:srgbClr val="660066"/>
                </a:solidFill>
                <a:latin typeface="Avenir"/>
              </a:rPr>
              <a:t>Autoevaluación de Calidad</a:t>
            </a:r>
            <a:endParaRPr lang="en-US">
              <a:ea typeface="Calibri"/>
              <a:cs typeface="Calibri"/>
            </a:endParaRPr>
          </a:p>
          <a:p>
            <a:pPr algn="ctr" defTabSz="1219169"/>
            <a:r>
              <a:rPr lang="es-CR" sz="3600" b="0" kern="0" spc="-85">
                <a:solidFill>
                  <a:srgbClr val="660066"/>
                </a:solidFill>
                <a:latin typeface="Avenir"/>
              </a:rPr>
              <a:t>Período 2024</a:t>
            </a:r>
            <a:endParaRPr lang="es-CR">
              <a:ea typeface="Calibri"/>
              <a:cs typeface="Calibri"/>
            </a:endParaRPr>
          </a:p>
        </p:txBody>
      </p:sp>
      <p:grpSp>
        <p:nvGrpSpPr>
          <p:cNvPr id="134" name="Grupo 133">
            <a:extLst>
              <a:ext uri="{FF2B5EF4-FFF2-40B4-BE49-F238E27FC236}">
                <a16:creationId xmlns:a16="http://schemas.microsoft.com/office/drawing/2014/main" id="{E179DEAC-54FF-1E59-4B85-E15837A267B1}"/>
              </a:ext>
            </a:extLst>
          </p:cNvPr>
          <p:cNvGrpSpPr/>
          <p:nvPr/>
        </p:nvGrpSpPr>
        <p:grpSpPr>
          <a:xfrm>
            <a:off x="1581919" y="1412179"/>
            <a:ext cx="7656674" cy="4395480"/>
            <a:chOff x="3518401" y="1330888"/>
            <a:chExt cx="7427504" cy="439548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F3D41BB-9E7B-A1B7-EB30-C3C7FCC005C9}"/>
                </a:ext>
              </a:extLst>
            </p:cNvPr>
            <p:cNvGrpSpPr/>
            <p:nvPr/>
          </p:nvGrpSpPr>
          <p:grpSpPr>
            <a:xfrm>
              <a:off x="3518401" y="1330888"/>
              <a:ext cx="7427504" cy="4395480"/>
              <a:chOff x="1738165" y="1675899"/>
              <a:chExt cx="7427504" cy="4395480"/>
            </a:xfrm>
          </p:grpSpPr>
          <p:grpSp>
            <p:nvGrpSpPr>
              <p:cNvPr id="20" name="Grupo 19">
                <a:extLst>
                  <a:ext uri="{FF2B5EF4-FFF2-40B4-BE49-F238E27FC236}">
                    <a16:creationId xmlns:a16="http://schemas.microsoft.com/office/drawing/2014/main" id="{3B744869-B9AE-1DED-6AE9-A348BA212D58}"/>
                  </a:ext>
                </a:extLst>
              </p:cNvPr>
              <p:cNvGrpSpPr/>
              <p:nvPr/>
            </p:nvGrpSpPr>
            <p:grpSpPr>
              <a:xfrm>
                <a:off x="2296477" y="2149127"/>
                <a:ext cx="6869192" cy="3059008"/>
                <a:chOff x="2296477" y="2149127"/>
                <a:chExt cx="6869192" cy="3059008"/>
              </a:xfrm>
            </p:grpSpPr>
            <p:grpSp>
              <p:nvGrpSpPr>
                <p:cNvPr id="25" name="Google Shape;112;p16">
                  <a:extLst>
                    <a:ext uri="{FF2B5EF4-FFF2-40B4-BE49-F238E27FC236}">
                      <a16:creationId xmlns:a16="http://schemas.microsoft.com/office/drawing/2014/main" id="{998F8AE3-77ED-D253-2CA5-8438F77EF795}"/>
                    </a:ext>
                  </a:extLst>
                </p:cNvPr>
                <p:cNvGrpSpPr/>
                <p:nvPr/>
              </p:nvGrpSpPr>
              <p:grpSpPr>
                <a:xfrm rot="5400000">
                  <a:off x="4826767" y="-381160"/>
                  <a:ext cx="1808616" cy="6869189"/>
                  <a:chOff x="5909674" y="1411451"/>
                  <a:chExt cx="735609" cy="2301932"/>
                </a:xfrm>
              </p:grpSpPr>
              <p:sp>
                <p:nvSpPr>
                  <p:cNvPr id="54" name="Google Shape;113;p16">
                    <a:extLst>
                      <a:ext uri="{FF2B5EF4-FFF2-40B4-BE49-F238E27FC236}">
                        <a16:creationId xmlns:a16="http://schemas.microsoft.com/office/drawing/2014/main" id="{6B0BD7F9-0E7E-C2E9-8BB8-A874675753F2}"/>
                      </a:ext>
                    </a:extLst>
                  </p:cNvPr>
                  <p:cNvSpPr/>
                  <p:nvPr/>
                </p:nvSpPr>
                <p:spPr>
                  <a:xfrm>
                    <a:off x="5909674" y="1411451"/>
                    <a:ext cx="238218" cy="2301932"/>
                  </a:xfrm>
                  <a:prstGeom prst="round2SameRect">
                    <a:avLst>
                      <a:gd name="adj1" fmla="val 44561"/>
                      <a:gd name="adj2" fmla="val 0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00"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sp>
                <p:nvSpPr>
                  <p:cNvPr id="55" name="Google Shape;114;p16">
                    <a:extLst>
                      <a:ext uri="{FF2B5EF4-FFF2-40B4-BE49-F238E27FC236}">
                        <a16:creationId xmlns:a16="http://schemas.microsoft.com/office/drawing/2014/main" id="{11003744-C594-A2DD-35B3-59C39484CBF2}"/>
                      </a:ext>
                    </a:extLst>
                  </p:cNvPr>
                  <p:cNvSpPr/>
                  <p:nvPr/>
                </p:nvSpPr>
                <p:spPr>
                  <a:xfrm>
                    <a:off x="6405948" y="1733747"/>
                    <a:ext cx="239335" cy="1978522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CCCC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00"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sp>
                <p:nvSpPr>
                  <p:cNvPr id="57" name="Google Shape;117;p16">
                    <a:extLst>
                      <a:ext uri="{FF2B5EF4-FFF2-40B4-BE49-F238E27FC236}">
                        <a16:creationId xmlns:a16="http://schemas.microsoft.com/office/drawing/2014/main" id="{539BA941-F746-19AF-3B9B-238E403BACBF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959397" y="2369652"/>
                    <a:ext cx="2165699" cy="249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200">
                        <a:solidFill>
                          <a:srgbClr val="FFFFFF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Período: 1° enero a 31 diciembre 2024 </a:t>
                    </a:r>
                    <a:endParaRPr sz="3200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</p:grpSp>
            <p:sp>
              <p:nvSpPr>
                <p:cNvPr id="35" name="Google Shape;117;p16">
                  <a:extLst>
                    <a:ext uri="{FF2B5EF4-FFF2-40B4-BE49-F238E27FC236}">
                      <a16:creationId xmlns:a16="http://schemas.microsoft.com/office/drawing/2014/main" id="{8F218A02-4508-372E-8CAC-B437CDD9908E}"/>
                    </a:ext>
                  </a:extLst>
                </p:cNvPr>
                <p:cNvSpPr txBox="1"/>
                <p:nvPr/>
              </p:nvSpPr>
              <p:spPr>
                <a:xfrm>
                  <a:off x="2813388" y="3369297"/>
                  <a:ext cx="3573385" cy="6129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3200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Calificación 100%</a:t>
                  </a:r>
                  <a:endParaRPr sz="320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endParaRPr>
                </a:p>
              </p:txBody>
            </p:sp>
            <p:sp>
              <p:nvSpPr>
                <p:cNvPr id="45" name="Google Shape;114;p16">
                  <a:extLst>
                    <a:ext uri="{FF2B5EF4-FFF2-40B4-BE49-F238E27FC236}">
                      <a16:creationId xmlns:a16="http://schemas.microsoft.com/office/drawing/2014/main" id="{1A7FD80C-7074-B298-8E4A-4B3B4CCEFA56}"/>
                    </a:ext>
                  </a:extLst>
                </p:cNvPr>
                <p:cNvSpPr/>
                <p:nvPr/>
              </p:nvSpPr>
              <p:spPr>
                <a:xfrm rot="5400000">
                  <a:off x="5424599" y="1467068"/>
                  <a:ext cx="612945" cy="686918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500"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endParaRPr>
                </a:p>
              </p:txBody>
            </p:sp>
          </p:grpSp>
          <p:sp>
            <p:nvSpPr>
              <p:cNvPr id="14" name="Google Shape;93;p16">
                <a:extLst>
                  <a:ext uri="{FF2B5EF4-FFF2-40B4-BE49-F238E27FC236}">
                    <a16:creationId xmlns:a16="http://schemas.microsoft.com/office/drawing/2014/main" id="{E84B3102-039D-A0F2-BD99-514C101A6140}"/>
                  </a:ext>
                </a:extLst>
              </p:cNvPr>
              <p:cNvSpPr/>
              <p:nvPr/>
            </p:nvSpPr>
            <p:spPr>
              <a:xfrm rot="16200000">
                <a:off x="-110793" y="3524857"/>
                <a:ext cx="4395480" cy="697564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 w="9525" cap="flat" cmpd="sng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400">
                    <a:solidFill>
                      <a:schemeClr val="lt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Calidad</a:t>
                </a:r>
                <a:endParaRPr sz="4400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32" name="Google Shape;117;p16">
              <a:extLst>
                <a:ext uri="{FF2B5EF4-FFF2-40B4-BE49-F238E27FC236}">
                  <a16:creationId xmlns:a16="http://schemas.microsoft.com/office/drawing/2014/main" id="{54DF1374-CFD8-CC22-41DE-EE442B13D1CE}"/>
                </a:ext>
              </a:extLst>
            </p:cNvPr>
            <p:cNvSpPr txBox="1"/>
            <p:nvPr/>
          </p:nvSpPr>
          <p:spPr>
            <a:xfrm>
              <a:off x="4483246" y="4285261"/>
              <a:ext cx="4289280" cy="6129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Generalemente Cumple</a:t>
              </a:r>
              <a:endParaRPr sz="32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5" name="Flecha: a la derecha 4">
            <a:hlinkClick r:id="rId8" action="ppaction://hlinksldjump"/>
            <a:extLst>
              <a:ext uri="{FF2B5EF4-FFF2-40B4-BE49-F238E27FC236}">
                <a16:creationId xmlns:a16="http://schemas.microsoft.com/office/drawing/2014/main" id="{E30C2C0C-CAEF-8310-D842-90943246353E}"/>
              </a:ext>
            </a:extLst>
          </p:cNvPr>
          <p:cNvSpPr/>
          <p:nvPr/>
        </p:nvSpPr>
        <p:spPr>
          <a:xfrm>
            <a:off x="11486381" y="6277028"/>
            <a:ext cx="400050" cy="409575"/>
          </a:xfrm>
          <a:prstGeom prst="rightArrow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6915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D22F7-7B10-FA67-C1B7-36829BCC6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AE85DB2F-B01F-B4F1-000E-AFB21CB1A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1470" y="16479"/>
            <a:ext cx="13623470" cy="6858000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B0554E7C-4329-B272-59CD-DDA95F122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14915EE6-C7AB-2C15-E622-6B2C77E4C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364372" y="5839279"/>
            <a:ext cx="2381248" cy="238124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2958E47-AFC1-594C-7B55-375320EFCC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676" y="2056177"/>
            <a:ext cx="9771883" cy="2778604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4EDDBFC4-5A60-7E36-F36D-71087CDE479D}"/>
              </a:ext>
            </a:extLst>
          </p:cNvPr>
          <p:cNvGrpSpPr/>
          <p:nvPr/>
        </p:nvGrpSpPr>
        <p:grpSpPr>
          <a:xfrm>
            <a:off x="1016876" y="1523873"/>
            <a:ext cx="9837683" cy="3452775"/>
            <a:chOff x="1016876" y="1523873"/>
            <a:chExt cx="9837683" cy="3452775"/>
          </a:xfrm>
        </p:grpSpPr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46B1B438-044C-90D5-6898-52FF4ECA8D9F}"/>
                </a:ext>
              </a:extLst>
            </p:cNvPr>
            <p:cNvSpPr txBox="1"/>
            <p:nvPr/>
          </p:nvSpPr>
          <p:spPr>
            <a:xfrm rot="10800000">
              <a:off x="4766252" y="1523873"/>
              <a:ext cx="538181" cy="569230"/>
            </a:xfrm>
            <a:prstGeom prst="rect">
              <a:avLst/>
            </a:prstGeom>
          </p:spPr>
          <p:txBody>
            <a:bodyPr lIns="31889" tIns="31889" rIns="31889" bIns="31889" rtlCol="0" anchor="ctr"/>
            <a:lstStyle/>
            <a:p>
              <a:pPr algn="ctr" defTabSz="609630">
                <a:lnSpc>
                  <a:spcPts val="139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4" name="Vista general de sección 13">
                  <a:extLst>
                    <a:ext uri="{FF2B5EF4-FFF2-40B4-BE49-F238E27FC236}">
                      <a16:creationId xmlns:a16="http://schemas.microsoft.com/office/drawing/2014/main" id="{387D45F5-9736-68CF-92B5-530AE9BCF40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62534924"/>
                    </p:ext>
                  </p:extLst>
                </p:nvPr>
              </p:nvGraphicFramePr>
              <p:xfrm>
                <a:off x="1488850" y="2114312"/>
                <a:ext cx="1739630" cy="1636887"/>
              </p:xfrm>
              <a:graphic>
                <a:graphicData uri="http://schemas.microsoft.com/office/powerpoint/2016/sectionzoom">
                  <psez:sectionZm>
                    <psez:sectionZmObj sectionId="{2FE22551-AA99-4360-8881-653EE1547EA6}">
                      <psez:zmPr id="{4AC8B6A3-5CEF-49DF-8EAA-063E7A1414D9}" imageType="cover" transitionDur="1000">
                        <p166:blipFill xmlns:p166="http://schemas.microsoft.com/office/powerpoint/2016/6/main"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739630" cy="1636887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4" name="Vista general de sección 13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387D45F5-9736-68CF-92B5-530AE9BCF40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88850" y="2114312"/>
                  <a:ext cx="1739630" cy="1636887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>
          <mc:Choice xmlns:psez="http://schemas.microsoft.com/office/powerpoint/2016/sectionzoom" Requires="psez">
            <p:graphicFrame>
              <p:nvGraphicFramePr>
                <p:cNvPr id="20" name="Vista general de sección 19">
                  <a:extLst>
                    <a:ext uri="{FF2B5EF4-FFF2-40B4-BE49-F238E27FC236}">
                      <a16:creationId xmlns:a16="http://schemas.microsoft.com/office/drawing/2014/main" id="{E8345E14-7CE0-85FC-7967-E76BAEA6EFD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0240150"/>
                    </p:ext>
                  </p:extLst>
                </p:nvPr>
              </p:nvGraphicFramePr>
              <p:xfrm>
                <a:off x="4066926" y="3233890"/>
                <a:ext cx="1675700" cy="1572511"/>
              </p:xfrm>
              <a:graphic>
                <a:graphicData uri="http://schemas.microsoft.com/office/powerpoint/2016/sectionzoom">
                  <psez:sectionZm>
                    <psez:sectionZmObj sectionId="{D822E4C0-E38C-42CC-A0D8-75C1CDCDA26B}">
                      <psez:zmPr id="{9334D66D-3526-41A8-8783-090937209A9E}" imageType="cover" transitionDur="1000">
                        <p166:blipFill xmlns:p166="http://schemas.microsoft.com/office/powerpoint/2016/6/main"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675700" cy="1572511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>
            <p:pic>
              <p:nvPicPr>
                <p:cNvPr id="20" name="Vista general de sección 19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E8345E14-7CE0-85FC-7967-E76BAEA6EFD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6926" y="3233890"/>
                  <a:ext cx="1675700" cy="1572511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>
          <mc:Choice xmlns:psez="http://schemas.microsoft.com/office/powerpoint/2016/sectionzoom" Requires="psez">
            <p:graphicFrame>
              <p:nvGraphicFramePr>
                <p:cNvPr id="28" name="Vista general de sección 27">
                  <a:extLst>
                    <a:ext uri="{FF2B5EF4-FFF2-40B4-BE49-F238E27FC236}">
                      <a16:creationId xmlns:a16="http://schemas.microsoft.com/office/drawing/2014/main" id="{17D4B9C1-3AD4-AEB5-BC4C-B593256DEEC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32317214"/>
                    </p:ext>
                  </p:extLst>
                </p:nvPr>
              </p:nvGraphicFramePr>
              <p:xfrm>
                <a:off x="6362499" y="3258518"/>
                <a:ext cx="1632799" cy="1538430"/>
              </p:xfrm>
              <a:graphic>
                <a:graphicData uri="http://schemas.microsoft.com/office/powerpoint/2016/sectionzoom">
                  <psez:sectionZm>
                    <psez:sectionZmObj sectionId="{0FB0A72F-909E-46DD-90B2-AB6F94723D1F}">
                      <psez:zmPr id="{C29F34C5-3DB1-49B4-BD4C-C05705F90408}" imageType="cover" transitionDur="1000">
                        <p166:blipFill xmlns:p166="http://schemas.microsoft.com/office/powerpoint/2016/6/main"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632799" cy="1538430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>
            <p:pic>
              <p:nvPicPr>
                <p:cNvPr id="28" name="Vista general de sección 27">
                  <a:hlinkClick r:id="rId14" action="ppaction://hlinksldjump"/>
                  <a:extLst>
                    <a:ext uri="{FF2B5EF4-FFF2-40B4-BE49-F238E27FC236}">
                      <a16:creationId xmlns:a16="http://schemas.microsoft.com/office/drawing/2014/main" id="{17D4B9C1-3AD4-AEB5-BC4C-B593256DEEC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2499" y="3258518"/>
                  <a:ext cx="1632799" cy="1538430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41" name="Vista general de sección 40">
                  <a:extLst>
                    <a:ext uri="{FF2B5EF4-FFF2-40B4-BE49-F238E27FC236}">
                      <a16:creationId xmlns:a16="http://schemas.microsoft.com/office/drawing/2014/main" id="{B91E7DC2-46C8-8A58-AA6C-2513C9B6AA3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23733801"/>
                    </p:ext>
                  </p:extLst>
                </p:nvPr>
              </p:nvGraphicFramePr>
              <p:xfrm>
                <a:off x="8876645" y="2132864"/>
                <a:ext cx="1745962" cy="1642706"/>
              </p:xfrm>
              <a:graphic>
                <a:graphicData uri="http://schemas.microsoft.com/office/powerpoint/2016/sectionzoom">
                  <psez:sectionZm>
                    <psez:sectionZmObj sectionId="{904C93A4-AA35-4026-8BDC-74D3DC506818}">
                      <psez:zmPr id="{4EA04414-0FBB-4A50-8036-79F39D67339F}" imageType="cover" transitionDur="1000">
                        <p166:blipFill xmlns:p166="http://schemas.microsoft.com/office/powerpoint/2016/6/main"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745962" cy="1642706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41" name="Vista general de sección 40">
                  <a:hlinkClick r:id="rId21" action="ppaction://hlinksldjump"/>
                  <a:extLst>
                    <a:ext uri="{FF2B5EF4-FFF2-40B4-BE49-F238E27FC236}">
                      <a16:creationId xmlns:a16="http://schemas.microsoft.com/office/drawing/2014/main" id="{B91E7DC2-46C8-8A58-AA6C-2513C9B6AA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6645" y="2132864"/>
                  <a:ext cx="1745962" cy="1642706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4ADE3E68-8478-6BE2-4C80-35A096780441}"/>
                </a:ext>
              </a:extLst>
            </p:cNvPr>
            <p:cNvCxnSpPr/>
            <p:nvPr/>
          </p:nvCxnSpPr>
          <p:spPr>
            <a:xfrm>
              <a:off x="1016876" y="1923393"/>
              <a:ext cx="9837683" cy="0"/>
            </a:xfrm>
            <a:prstGeom prst="line">
              <a:avLst/>
            </a:prstGeom>
            <a:ln w="5715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E3341CC9-E577-9AFB-81C9-8F4566AD8F0A}"/>
                </a:ext>
              </a:extLst>
            </p:cNvPr>
            <p:cNvCxnSpPr/>
            <p:nvPr/>
          </p:nvCxnSpPr>
          <p:spPr>
            <a:xfrm>
              <a:off x="1016876" y="4976648"/>
              <a:ext cx="9837683" cy="0"/>
            </a:xfrm>
            <a:prstGeom prst="line">
              <a:avLst/>
            </a:prstGeom>
            <a:ln w="5715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58AD2474-E2B6-9A9B-ADB8-85959044F9FF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2606"/>
          <a:stretch>
            <a:fillRect/>
          </a:stretch>
        </p:blipFill>
        <p:spPr>
          <a:xfrm>
            <a:off x="-1321932" y="-19520"/>
            <a:ext cx="13513932" cy="1000595"/>
          </a:xfrm>
          <a:prstGeom prst="rect">
            <a:avLst/>
          </a:prstGeom>
        </p:spPr>
      </p:pic>
      <p:pic>
        <p:nvPicPr>
          <p:cNvPr id="17" name="Gráfico 16" descr="Cuadrado formado por puntos">
            <a:extLst>
              <a:ext uri="{FF2B5EF4-FFF2-40B4-BE49-F238E27FC236}">
                <a16:creationId xmlns:a16="http://schemas.microsoft.com/office/drawing/2014/main" id="{D3639E14-F050-F37C-7ED0-97D3B5F0D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9309" y="5441994"/>
            <a:ext cx="2381400" cy="2381400"/>
          </a:xfrm>
          <a:prstGeom prst="rect">
            <a:avLst/>
          </a:prstGeom>
        </p:spPr>
      </p:pic>
      <p:pic>
        <p:nvPicPr>
          <p:cNvPr id="18" name="Gráfico 17" descr="Cuadrado formado por puntos">
            <a:extLst>
              <a:ext uri="{FF2B5EF4-FFF2-40B4-BE49-F238E27FC236}">
                <a16:creationId xmlns:a16="http://schemas.microsoft.com/office/drawing/2014/main" id="{4824D679-0334-B85C-ADAB-364B6651E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1163" y="5839279"/>
            <a:ext cx="2381248" cy="238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D22F7-7B10-FA67-C1B7-36829BCC6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AE85DB2F-B01F-B4F1-000E-AFB21CB1A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1470" y="16479"/>
            <a:ext cx="13623470" cy="6858000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B0554E7C-4329-B272-59CD-DDA95F122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14915EE6-C7AB-2C15-E622-6B2C77E4C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364372" y="5839279"/>
            <a:ext cx="2381248" cy="238124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2958E47-AFC1-594C-7B55-375320EFCC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676" y="2056177"/>
            <a:ext cx="9771883" cy="2778604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4EDDBFC4-5A60-7E36-F36D-71087CDE479D}"/>
              </a:ext>
            </a:extLst>
          </p:cNvPr>
          <p:cNvGrpSpPr/>
          <p:nvPr/>
        </p:nvGrpSpPr>
        <p:grpSpPr>
          <a:xfrm>
            <a:off x="1016876" y="1523873"/>
            <a:ext cx="9837683" cy="3452775"/>
            <a:chOff x="1016876" y="1523873"/>
            <a:chExt cx="9837683" cy="3452775"/>
          </a:xfrm>
        </p:grpSpPr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46B1B438-044C-90D5-6898-52FF4ECA8D9F}"/>
                </a:ext>
              </a:extLst>
            </p:cNvPr>
            <p:cNvSpPr txBox="1"/>
            <p:nvPr/>
          </p:nvSpPr>
          <p:spPr>
            <a:xfrm rot="10800000">
              <a:off x="4766252" y="1523873"/>
              <a:ext cx="538181" cy="569230"/>
            </a:xfrm>
            <a:prstGeom prst="rect">
              <a:avLst/>
            </a:prstGeom>
          </p:spPr>
          <p:txBody>
            <a:bodyPr lIns="31889" tIns="31889" rIns="31889" bIns="31889" rtlCol="0" anchor="ctr"/>
            <a:lstStyle/>
            <a:p>
              <a:pPr algn="ctr" defTabSz="609630">
                <a:lnSpc>
                  <a:spcPts val="139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4" name="Vista general de sección 13">
                  <a:extLst>
                    <a:ext uri="{FF2B5EF4-FFF2-40B4-BE49-F238E27FC236}">
                      <a16:creationId xmlns:a16="http://schemas.microsoft.com/office/drawing/2014/main" id="{387D45F5-9736-68CF-92B5-530AE9BCF40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62534924"/>
                    </p:ext>
                  </p:extLst>
                </p:nvPr>
              </p:nvGraphicFramePr>
              <p:xfrm>
                <a:off x="1488850" y="2114312"/>
                <a:ext cx="1739630" cy="1636887"/>
              </p:xfrm>
              <a:graphic>
                <a:graphicData uri="http://schemas.microsoft.com/office/powerpoint/2016/sectionzoom">
                  <psez:sectionZm>
                    <psez:sectionZmObj sectionId="{2FE22551-AA99-4360-8881-653EE1547EA6}">
                      <psez:zmPr id="{4AC8B6A3-5CEF-49DF-8EAA-063E7A1414D9}" imageType="cover" transitionDur="1000">
                        <p166:blipFill xmlns:p166="http://schemas.microsoft.com/office/powerpoint/2016/6/main"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739630" cy="1636887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4" name="Vista general de sección 13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387D45F5-9736-68CF-92B5-530AE9BCF40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88850" y="2114312"/>
                  <a:ext cx="1739630" cy="1636887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0" name="Vista general de sección 19">
                  <a:extLst>
                    <a:ext uri="{FF2B5EF4-FFF2-40B4-BE49-F238E27FC236}">
                      <a16:creationId xmlns:a16="http://schemas.microsoft.com/office/drawing/2014/main" id="{E8345E14-7CE0-85FC-7967-E76BAEA6EFD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90678378"/>
                    </p:ext>
                  </p:extLst>
                </p:nvPr>
              </p:nvGraphicFramePr>
              <p:xfrm>
                <a:off x="3313865" y="3176726"/>
                <a:ext cx="1675700" cy="1578852"/>
              </p:xfrm>
              <a:graphic>
                <a:graphicData uri="http://schemas.microsoft.com/office/powerpoint/2016/sectionzoom">
                  <psez:sectionZm>
                    <psez:sectionZmObj sectionId="{D822E4C0-E38C-42CC-A0D8-75C1CDCDA26B}">
                      <psez:zmPr id="{9334D66D-3526-41A8-8783-090937209A9E}" imageType="cover" transitionDur="1000">
                        <p166:blipFill xmlns:p166="http://schemas.microsoft.com/office/powerpoint/2016/6/main"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675700" cy="1578852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0" name="Vista general de sección 19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E8345E14-7CE0-85FC-7967-E76BAEA6EFD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3865" y="3176726"/>
                  <a:ext cx="1675700" cy="1578852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3" name="Vista general de sección 22">
                  <a:extLst>
                    <a:ext uri="{FF2B5EF4-FFF2-40B4-BE49-F238E27FC236}">
                      <a16:creationId xmlns:a16="http://schemas.microsoft.com/office/drawing/2014/main" id="{1CBC0D0F-29FA-E5B7-5BB3-87DB873C2FE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58935805"/>
                    </p:ext>
                  </p:extLst>
                </p:nvPr>
              </p:nvGraphicFramePr>
              <p:xfrm>
                <a:off x="5243908" y="3255934"/>
                <a:ext cx="1678093" cy="1578851"/>
              </p:xfrm>
              <a:graphic>
                <a:graphicData uri="http://schemas.microsoft.com/office/powerpoint/2016/sectionzoom">
                  <psez:sectionZm>
                    <psez:sectionZmObj sectionId="{EA73EC57-C796-4097-8ECA-FAC6DDE9972A}">
                      <psez:zmPr id="{6F43982C-34D7-429F-AF95-04A206CFBFE2}" imageType="cover" transitionDur="1000">
                        <p166:blipFill xmlns:p166="http://schemas.microsoft.com/office/powerpoint/2016/6/main"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678093" cy="1578851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3" name="Vista general de sección 22">
                  <a:hlinkClick r:id="rId15" action="ppaction://hlinksldjump"/>
                  <a:extLst>
                    <a:ext uri="{FF2B5EF4-FFF2-40B4-BE49-F238E27FC236}">
                      <a16:creationId xmlns:a16="http://schemas.microsoft.com/office/drawing/2014/main" id="{1CBC0D0F-29FA-E5B7-5BB3-87DB873C2FE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3908" y="3255934"/>
                  <a:ext cx="1678093" cy="1578851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28" name="Vista general de sección 27">
                  <a:extLst>
                    <a:ext uri="{FF2B5EF4-FFF2-40B4-BE49-F238E27FC236}">
                      <a16:creationId xmlns:a16="http://schemas.microsoft.com/office/drawing/2014/main" id="{17D4B9C1-3AD4-AEB5-BC4C-B593256DEEC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10746339"/>
                    </p:ext>
                  </p:extLst>
                </p:nvPr>
              </p:nvGraphicFramePr>
              <p:xfrm>
                <a:off x="7222637" y="3267971"/>
                <a:ext cx="1632799" cy="1538430"/>
              </p:xfrm>
              <a:graphic>
                <a:graphicData uri="http://schemas.microsoft.com/office/powerpoint/2016/sectionzoom">
                  <psez:sectionZm>
                    <psez:sectionZmObj sectionId="{0FB0A72F-909E-46DD-90B2-AB6F94723D1F}">
                      <psez:zmPr id="{C29F34C5-3DB1-49B4-BD4C-C05705F90408}" imageType="cover" transitionDur="1000">
                        <p166:blipFill xmlns:p166="http://schemas.microsoft.com/office/powerpoint/2016/6/main"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632799" cy="1538430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28" name="Vista general de sección 27">
                  <a:hlinkClick r:id="rId18" action="ppaction://hlinksldjump"/>
                  <a:extLst>
                    <a:ext uri="{FF2B5EF4-FFF2-40B4-BE49-F238E27FC236}">
                      <a16:creationId xmlns:a16="http://schemas.microsoft.com/office/drawing/2014/main" id="{17D4B9C1-3AD4-AEB5-BC4C-B593256DEEC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2637" y="3267971"/>
                  <a:ext cx="1632799" cy="1538430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41" name="Vista general de sección 40">
                  <a:extLst>
                    <a:ext uri="{FF2B5EF4-FFF2-40B4-BE49-F238E27FC236}">
                      <a16:creationId xmlns:a16="http://schemas.microsoft.com/office/drawing/2014/main" id="{B91E7DC2-46C8-8A58-AA6C-2513C9B6AA3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23733801"/>
                    </p:ext>
                  </p:extLst>
                </p:nvPr>
              </p:nvGraphicFramePr>
              <p:xfrm>
                <a:off x="8876645" y="2132864"/>
                <a:ext cx="1745962" cy="1642706"/>
              </p:xfrm>
              <a:graphic>
                <a:graphicData uri="http://schemas.microsoft.com/office/powerpoint/2016/sectionzoom">
                  <psez:sectionZm>
                    <psez:sectionZmObj sectionId="{904C93A4-AA35-4026-8BDC-74D3DC506818}">
                      <psez:zmPr id="{4EA04414-0FBB-4A50-8036-79F39D67339F}" imageType="cover" transitionDur="1000">
                        <p166:blipFill xmlns:p166="http://schemas.microsoft.com/office/powerpoint/2016/6/main"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1745962" cy="1642706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41" name="Vista general de sección 40">
                  <a:hlinkClick r:id="rId21" action="ppaction://hlinksldjump"/>
                  <a:extLst>
                    <a:ext uri="{FF2B5EF4-FFF2-40B4-BE49-F238E27FC236}">
                      <a16:creationId xmlns:a16="http://schemas.microsoft.com/office/drawing/2014/main" id="{B91E7DC2-46C8-8A58-AA6C-2513C9B6AA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6645" y="2132864"/>
                  <a:ext cx="1745962" cy="1642706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4ADE3E68-8478-6BE2-4C80-35A096780441}"/>
                </a:ext>
              </a:extLst>
            </p:cNvPr>
            <p:cNvCxnSpPr/>
            <p:nvPr/>
          </p:nvCxnSpPr>
          <p:spPr>
            <a:xfrm>
              <a:off x="1016876" y="1923393"/>
              <a:ext cx="9837683" cy="0"/>
            </a:xfrm>
            <a:prstGeom prst="line">
              <a:avLst/>
            </a:prstGeom>
            <a:ln w="5715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E3341CC9-E577-9AFB-81C9-8F4566AD8F0A}"/>
                </a:ext>
              </a:extLst>
            </p:cNvPr>
            <p:cNvCxnSpPr/>
            <p:nvPr/>
          </p:nvCxnSpPr>
          <p:spPr>
            <a:xfrm>
              <a:off x="1016876" y="4976648"/>
              <a:ext cx="9837683" cy="0"/>
            </a:xfrm>
            <a:prstGeom prst="line">
              <a:avLst/>
            </a:prstGeom>
            <a:ln w="5715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58AD2474-E2B6-9A9B-ADB8-85959044F9FF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2606"/>
          <a:stretch>
            <a:fillRect/>
          </a:stretch>
        </p:blipFill>
        <p:spPr>
          <a:xfrm>
            <a:off x="-1321932" y="-19520"/>
            <a:ext cx="13513932" cy="1000595"/>
          </a:xfrm>
          <a:prstGeom prst="rect">
            <a:avLst/>
          </a:prstGeom>
        </p:spPr>
      </p:pic>
      <p:pic>
        <p:nvPicPr>
          <p:cNvPr id="17" name="Gráfico 16" descr="Cuadrado formado por puntos">
            <a:extLst>
              <a:ext uri="{FF2B5EF4-FFF2-40B4-BE49-F238E27FC236}">
                <a16:creationId xmlns:a16="http://schemas.microsoft.com/office/drawing/2014/main" id="{D3639E14-F050-F37C-7ED0-97D3B5F0D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9309" y="5441994"/>
            <a:ext cx="2381400" cy="2381400"/>
          </a:xfrm>
          <a:prstGeom prst="rect">
            <a:avLst/>
          </a:prstGeom>
        </p:spPr>
      </p:pic>
      <p:pic>
        <p:nvPicPr>
          <p:cNvPr id="18" name="Gráfico 17" descr="Cuadrado formado por puntos">
            <a:extLst>
              <a:ext uri="{FF2B5EF4-FFF2-40B4-BE49-F238E27FC236}">
                <a16:creationId xmlns:a16="http://schemas.microsoft.com/office/drawing/2014/main" id="{4824D679-0334-B85C-ADAB-364B6651E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1163" y="5839279"/>
            <a:ext cx="2381248" cy="238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047A1-B2FE-C564-7830-49A083575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21E580B-4AC6-8479-A5D6-D9B831CA3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1"/>
            <a:ext cx="12192000" cy="2838061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DD222284-E0E0-6255-D6D1-2C7EAA483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9A0C1FB7-D02D-4C32-4891-6F74621B1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5" name="Título de diapositiva">
            <a:extLst>
              <a:ext uri="{FF2B5EF4-FFF2-40B4-BE49-F238E27FC236}">
                <a16:creationId xmlns:a16="http://schemas.microsoft.com/office/drawing/2014/main" id="{F00F61EA-2646-3810-8E2E-138ABA431BA3}"/>
              </a:ext>
            </a:extLst>
          </p:cNvPr>
          <p:cNvSpPr txBox="1">
            <a:spLocks/>
          </p:cNvSpPr>
          <p:nvPr/>
        </p:nvSpPr>
        <p:spPr>
          <a:xfrm>
            <a:off x="7443218" y="290372"/>
            <a:ext cx="3042408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3600" b="0" kern="0" spc="-85">
                <a:solidFill>
                  <a:srgbClr val="660066"/>
                </a:solidFill>
                <a:latin typeface="Avenir"/>
              </a:rPr>
              <a:t>Plan de Trabajo</a:t>
            </a:r>
          </a:p>
        </p:txBody>
      </p:sp>
      <p:sp>
        <p:nvSpPr>
          <p:cNvPr id="9" name="Título de diapositiva">
            <a:extLst>
              <a:ext uri="{FF2B5EF4-FFF2-40B4-BE49-F238E27FC236}">
                <a16:creationId xmlns:a16="http://schemas.microsoft.com/office/drawing/2014/main" id="{8F452CFF-F051-9504-ADB1-066AD315F656}"/>
              </a:ext>
            </a:extLst>
          </p:cNvPr>
          <p:cNvSpPr txBox="1">
            <a:spLocks/>
          </p:cNvSpPr>
          <p:nvPr/>
        </p:nvSpPr>
        <p:spPr>
          <a:xfrm>
            <a:off x="102575" y="883017"/>
            <a:ext cx="4369534" cy="378103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defTabSz="1219169"/>
            <a:r>
              <a:rPr lang="es-CR" sz="2400" b="0" kern="0" spc="-85">
                <a:solidFill>
                  <a:srgbClr val="660066"/>
                </a:solidFill>
                <a:latin typeface="Avenir"/>
              </a:rPr>
              <a:t>Cumplimiento del plan II Trimestre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C07C9D8-1C5C-A6A0-512A-B282E26633E8}"/>
              </a:ext>
            </a:extLst>
          </p:cNvPr>
          <p:cNvGrpSpPr/>
          <p:nvPr/>
        </p:nvGrpSpPr>
        <p:grpSpPr>
          <a:xfrm>
            <a:off x="987072" y="1863423"/>
            <a:ext cx="11178627" cy="4740236"/>
            <a:chOff x="987072" y="1863423"/>
            <a:chExt cx="11178627" cy="4740236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565B2546-076A-D74B-55F5-438C2DAD0A8A}"/>
                </a:ext>
              </a:extLst>
            </p:cNvPr>
            <p:cNvGrpSpPr/>
            <p:nvPr/>
          </p:nvGrpSpPr>
          <p:grpSpPr>
            <a:xfrm>
              <a:off x="4268890" y="2674771"/>
              <a:ext cx="3523968" cy="3169135"/>
              <a:chOff x="3898092" y="2047924"/>
              <a:chExt cx="3786477" cy="3455318"/>
            </a:xfrm>
          </p:grpSpPr>
          <p:sp>
            <p:nvSpPr>
              <p:cNvPr id="19" name="Freeform: Shape 4">
                <a:extLst>
                  <a:ext uri="{FF2B5EF4-FFF2-40B4-BE49-F238E27FC236}">
                    <a16:creationId xmlns:a16="http://schemas.microsoft.com/office/drawing/2014/main" id="{5F29DBB8-BF68-08F6-1452-91E461A8DA29}"/>
                  </a:ext>
                </a:extLst>
              </p:cNvPr>
              <p:cNvSpPr/>
              <p:nvPr/>
            </p:nvSpPr>
            <p:spPr>
              <a:xfrm>
                <a:off x="5753406" y="2102177"/>
                <a:ext cx="1405232" cy="1574277"/>
              </a:xfrm>
              <a:custGeom>
                <a:avLst/>
                <a:gdLst>
                  <a:gd name="connsiteX0" fmla="*/ 96641 w 1532517"/>
                  <a:gd name="connsiteY0" fmla="*/ 0 h 1716874"/>
                  <a:gd name="connsiteX1" fmla="*/ 1522626 w 1532517"/>
                  <a:gd name="connsiteY1" fmla="*/ 758191 h 1716874"/>
                  <a:gd name="connsiteX2" fmla="*/ 1532517 w 1532517"/>
                  <a:gd name="connsiteY2" fmla="*/ 774471 h 1716874"/>
                  <a:gd name="connsiteX3" fmla="*/ 988420 w 1532517"/>
                  <a:gd name="connsiteY3" fmla="*/ 1716874 h 1716874"/>
                  <a:gd name="connsiteX4" fmla="*/ 0 w 1532517"/>
                  <a:gd name="connsiteY4" fmla="*/ 4880 h 171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517" h="1716874">
                    <a:moveTo>
                      <a:pt x="96641" y="0"/>
                    </a:moveTo>
                    <a:cubicBezTo>
                      <a:pt x="690236" y="0"/>
                      <a:pt x="1213587" y="300753"/>
                      <a:pt x="1522626" y="758191"/>
                    </a:cubicBezTo>
                    <a:lnTo>
                      <a:pt x="1532517" y="774471"/>
                    </a:lnTo>
                    <a:lnTo>
                      <a:pt x="988420" y="1716874"/>
                    </a:lnTo>
                    <a:lnTo>
                      <a:pt x="0" y="4880"/>
                    </a:lnTo>
                    <a:close/>
                  </a:path>
                </a:pathLst>
              </a:custGeom>
              <a:solidFill>
                <a:srgbClr val="78D2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20" name="Freeform: Shape 5">
                <a:extLst>
                  <a:ext uri="{FF2B5EF4-FFF2-40B4-BE49-F238E27FC236}">
                    <a16:creationId xmlns:a16="http://schemas.microsoft.com/office/drawing/2014/main" id="{5CCED66D-0738-F50A-44F9-3735EA9F57A7}"/>
                  </a:ext>
                </a:extLst>
              </p:cNvPr>
              <p:cNvSpPr/>
              <p:nvPr/>
            </p:nvSpPr>
            <p:spPr>
              <a:xfrm rot="3600000">
                <a:off x="6117085" y="3085285"/>
                <a:ext cx="1478551" cy="1656416"/>
              </a:xfrm>
              <a:custGeom>
                <a:avLst/>
                <a:gdLst>
                  <a:gd name="connsiteX0" fmla="*/ 96641 w 1532517"/>
                  <a:gd name="connsiteY0" fmla="*/ 0 h 1716874"/>
                  <a:gd name="connsiteX1" fmla="*/ 1522626 w 1532517"/>
                  <a:gd name="connsiteY1" fmla="*/ 758191 h 1716874"/>
                  <a:gd name="connsiteX2" fmla="*/ 1532517 w 1532517"/>
                  <a:gd name="connsiteY2" fmla="*/ 774471 h 1716874"/>
                  <a:gd name="connsiteX3" fmla="*/ 988420 w 1532517"/>
                  <a:gd name="connsiteY3" fmla="*/ 1716874 h 1716874"/>
                  <a:gd name="connsiteX4" fmla="*/ 0 w 1532517"/>
                  <a:gd name="connsiteY4" fmla="*/ 4880 h 171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517" h="1716874">
                    <a:moveTo>
                      <a:pt x="96641" y="0"/>
                    </a:moveTo>
                    <a:cubicBezTo>
                      <a:pt x="690236" y="0"/>
                      <a:pt x="1213587" y="300753"/>
                      <a:pt x="1522626" y="758191"/>
                    </a:cubicBezTo>
                    <a:lnTo>
                      <a:pt x="1532517" y="774471"/>
                    </a:lnTo>
                    <a:lnTo>
                      <a:pt x="988420" y="1716874"/>
                    </a:lnTo>
                    <a:lnTo>
                      <a:pt x="0" y="4880"/>
                    </a:lnTo>
                    <a:close/>
                  </a:path>
                </a:pathLst>
              </a:custGeom>
              <a:solidFill>
                <a:srgbClr val="74B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21" name="Freeform: Shape 6">
                <a:extLst>
                  <a:ext uri="{FF2B5EF4-FFF2-40B4-BE49-F238E27FC236}">
                    <a16:creationId xmlns:a16="http://schemas.microsoft.com/office/drawing/2014/main" id="{CD4661FE-32DB-D3AA-54F3-1C681691F7AE}"/>
                  </a:ext>
                </a:extLst>
              </p:cNvPr>
              <p:cNvSpPr/>
              <p:nvPr/>
            </p:nvSpPr>
            <p:spPr>
              <a:xfrm rot="7200000">
                <a:off x="5466793" y="3944424"/>
                <a:ext cx="1470377" cy="1647259"/>
              </a:xfrm>
              <a:custGeom>
                <a:avLst/>
                <a:gdLst>
                  <a:gd name="connsiteX0" fmla="*/ 96641 w 1532517"/>
                  <a:gd name="connsiteY0" fmla="*/ 0 h 1716874"/>
                  <a:gd name="connsiteX1" fmla="*/ 1522626 w 1532517"/>
                  <a:gd name="connsiteY1" fmla="*/ 758191 h 1716874"/>
                  <a:gd name="connsiteX2" fmla="*/ 1532517 w 1532517"/>
                  <a:gd name="connsiteY2" fmla="*/ 774471 h 1716874"/>
                  <a:gd name="connsiteX3" fmla="*/ 988420 w 1532517"/>
                  <a:gd name="connsiteY3" fmla="*/ 1716874 h 1716874"/>
                  <a:gd name="connsiteX4" fmla="*/ 0 w 1532517"/>
                  <a:gd name="connsiteY4" fmla="*/ 4880 h 171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517" h="1716874">
                    <a:moveTo>
                      <a:pt x="96641" y="0"/>
                    </a:moveTo>
                    <a:cubicBezTo>
                      <a:pt x="690236" y="0"/>
                      <a:pt x="1213587" y="300753"/>
                      <a:pt x="1522626" y="758191"/>
                    </a:cubicBezTo>
                    <a:lnTo>
                      <a:pt x="1532517" y="774471"/>
                    </a:lnTo>
                    <a:lnTo>
                      <a:pt x="988420" y="1716874"/>
                    </a:lnTo>
                    <a:lnTo>
                      <a:pt x="0" y="4880"/>
                    </a:lnTo>
                    <a:close/>
                  </a:path>
                </a:pathLst>
              </a:custGeom>
              <a:solidFill>
                <a:srgbClr val="CC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A943B564-EBB1-6BEC-B00A-80063939146B}"/>
                  </a:ext>
                </a:extLst>
              </p:cNvPr>
              <p:cNvSpPr/>
              <p:nvPr/>
            </p:nvSpPr>
            <p:spPr>
              <a:xfrm rot="10800000">
                <a:off x="4447462" y="3791540"/>
                <a:ext cx="1478803" cy="1656698"/>
              </a:xfrm>
              <a:custGeom>
                <a:avLst/>
                <a:gdLst>
                  <a:gd name="connsiteX0" fmla="*/ 96641 w 1532517"/>
                  <a:gd name="connsiteY0" fmla="*/ 0 h 1716874"/>
                  <a:gd name="connsiteX1" fmla="*/ 1522626 w 1532517"/>
                  <a:gd name="connsiteY1" fmla="*/ 758191 h 1716874"/>
                  <a:gd name="connsiteX2" fmla="*/ 1532517 w 1532517"/>
                  <a:gd name="connsiteY2" fmla="*/ 774471 h 1716874"/>
                  <a:gd name="connsiteX3" fmla="*/ 988420 w 1532517"/>
                  <a:gd name="connsiteY3" fmla="*/ 1716874 h 1716874"/>
                  <a:gd name="connsiteX4" fmla="*/ 0 w 1532517"/>
                  <a:gd name="connsiteY4" fmla="*/ 4880 h 171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517" h="1716874">
                    <a:moveTo>
                      <a:pt x="96641" y="0"/>
                    </a:moveTo>
                    <a:cubicBezTo>
                      <a:pt x="690236" y="0"/>
                      <a:pt x="1213587" y="300753"/>
                      <a:pt x="1522626" y="758191"/>
                    </a:cubicBezTo>
                    <a:lnTo>
                      <a:pt x="1532517" y="774471"/>
                    </a:lnTo>
                    <a:lnTo>
                      <a:pt x="988420" y="1716874"/>
                    </a:lnTo>
                    <a:lnTo>
                      <a:pt x="0" y="4880"/>
                    </a:lnTo>
                    <a:close/>
                  </a:path>
                </a:pathLst>
              </a:custGeom>
              <a:solidFill>
                <a:srgbClr val="CC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F4AC79E0-677C-FF6E-7AE8-637E3DCB2DB5}"/>
                  </a:ext>
                </a:extLst>
              </p:cNvPr>
              <p:cNvSpPr/>
              <p:nvPr/>
            </p:nvSpPr>
            <p:spPr>
              <a:xfrm rot="14400000">
                <a:off x="3986522" y="2818568"/>
                <a:ext cx="1470184" cy="1647043"/>
              </a:xfrm>
              <a:custGeom>
                <a:avLst/>
                <a:gdLst>
                  <a:gd name="connsiteX0" fmla="*/ 96641 w 1532517"/>
                  <a:gd name="connsiteY0" fmla="*/ 0 h 1716874"/>
                  <a:gd name="connsiteX1" fmla="*/ 1522626 w 1532517"/>
                  <a:gd name="connsiteY1" fmla="*/ 758191 h 1716874"/>
                  <a:gd name="connsiteX2" fmla="*/ 1532517 w 1532517"/>
                  <a:gd name="connsiteY2" fmla="*/ 774471 h 1716874"/>
                  <a:gd name="connsiteX3" fmla="*/ 988420 w 1532517"/>
                  <a:gd name="connsiteY3" fmla="*/ 1716874 h 1716874"/>
                  <a:gd name="connsiteX4" fmla="*/ 0 w 1532517"/>
                  <a:gd name="connsiteY4" fmla="*/ 4880 h 171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517" h="1716874">
                    <a:moveTo>
                      <a:pt x="96641" y="0"/>
                    </a:moveTo>
                    <a:cubicBezTo>
                      <a:pt x="690236" y="0"/>
                      <a:pt x="1213587" y="300753"/>
                      <a:pt x="1522626" y="758191"/>
                    </a:cubicBezTo>
                    <a:lnTo>
                      <a:pt x="1532517" y="774471"/>
                    </a:lnTo>
                    <a:lnTo>
                      <a:pt x="988420" y="1716874"/>
                    </a:lnTo>
                    <a:lnTo>
                      <a:pt x="0" y="488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830C04A-DEAD-4CE9-ED7E-931742A32CB1}"/>
                  </a:ext>
                </a:extLst>
              </p:cNvPr>
              <p:cNvSpPr/>
              <p:nvPr/>
            </p:nvSpPr>
            <p:spPr>
              <a:xfrm rot="18000000">
                <a:off x="4649900" y="1959494"/>
                <a:ext cx="1470184" cy="1647043"/>
              </a:xfrm>
              <a:custGeom>
                <a:avLst/>
                <a:gdLst>
                  <a:gd name="connsiteX0" fmla="*/ 96641 w 1532517"/>
                  <a:gd name="connsiteY0" fmla="*/ 0 h 1716874"/>
                  <a:gd name="connsiteX1" fmla="*/ 1522626 w 1532517"/>
                  <a:gd name="connsiteY1" fmla="*/ 758191 h 1716874"/>
                  <a:gd name="connsiteX2" fmla="*/ 1532517 w 1532517"/>
                  <a:gd name="connsiteY2" fmla="*/ 774471 h 1716874"/>
                  <a:gd name="connsiteX3" fmla="*/ 988420 w 1532517"/>
                  <a:gd name="connsiteY3" fmla="*/ 1716874 h 1716874"/>
                  <a:gd name="connsiteX4" fmla="*/ 0 w 1532517"/>
                  <a:gd name="connsiteY4" fmla="*/ 4880 h 171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517" h="1716874">
                    <a:moveTo>
                      <a:pt x="96641" y="0"/>
                    </a:moveTo>
                    <a:cubicBezTo>
                      <a:pt x="690236" y="0"/>
                      <a:pt x="1213587" y="300753"/>
                      <a:pt x="1522626" y="758191"/>
                    </a:cubicBezTo>
                    <a:lnTo>
                      <a:pt x="1532517" y="774471"/>
                    </a:lnTo>
                    <a:lnTo>
                      <a:pt x="988420" y="1716874"/>
                    </a:lnTo>
                    <a:lnTo>
                      <a:pt x="0" y="4880"/>
                    </a:lnTo>
                    <a:close/>
                  </a:path>
                </a:pathLst>
              </a:custGeom>
              <a:solidFill>
                <a:srgbClr val="98DB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</p:grp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4F0137D0-1E93-16E2-75F5-6D8ED4F8897B}"/>
                </a:ext>
              </a:extLst>
            </p:cNvPr>
            <p:cNvSpPr txBox="1">
              <a:spLocks/>
            </p:cNvSpPr>
            <p:nvPr/>
          </p:nvSpPr>
          <p:spPr>
            <a:xfrm>
              <a:off x="5348979" y="4061660"/>
              <a:ext cx="1395827" cy="33787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717074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717074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717074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717074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717074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>
                  <a:solidFill>
                    <a:schemeClr val="tx1"/>
                  </a:solidFill>
                </a:rPr>
                <a:t>Avance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>
                  <a:solidFill>
                    <a:schemeClr val="tx1"/>
                  </a:solidFill>
                </a:rPr>
                <a:t>48.00%</a:t>
              </a:r>
            </a:p>
          </p:txBody>
        </p:sp>
        <p:grpSp>
          <p:nvGrpSpPr>
            <p:cNvPr id="103" name="Grupo 102">
              <a:extLst>
                <a:ext uri="{FF2B5EF4-FFF2-40B4-BE49-F238E27FC236}">
                  <a16:creationId xmlns:a16="http://schemas.microsoft.com/office/drawing/2014/main" id="{314D53D2-4977-8B58-89E5-54109E950E33}"/>
                </a:ext>
              </a:extLst>
            </p:cNvPr>
            <p:cNvGrpSpPr/>
            <p:nvPr/>
          </p:nvGrpSpPr>
          <p:grpSpPr>
            <a:xfrm>
              <a:off x="4527518" y="1979837"/>
              <a:ext cx="3479490" cy="506114"/>
              <a:chOff x="4423709" y="1228522"/>
              <a:chExt cx="3479490" cy="506114"/>
            </a:xfrm>
          </p:grpSpPr>
          <p:sp>
            <p:nvSpPr>
              <p:cNvPr id="10" name="Título de diapositiva">
                <a:extLst>
                  <a:ext uri="{FF2B5EF4-FFF2-40B4-BE49-F238E27FC236}">
                    <a16:creationId xmlns:a16="http://schemas.microsoft.com/office/drawing/2014/main" id="{C8630AE5-53B1-AA78-DF82-8C17197F1E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23709" y="1356533"/>
                <a:ext cx="3479490" cy="378103"/>
              </a:xfrm>
              <a:prstGeom prst="rect">
                <a:avLst/>
              </a:prstGeom>
            </p:spPr>
            <p:txBody>
              <a:bodyPr lIns="25400" tIns="25400" rIns="25400" bIns="25400" anchor="t"/>
              <a:lstStyle>
                <a:lvl1pPr marL="0" marR="0" indent="0" algn="l" defTabSz="2438337" rtl="0" latinLnBrk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500" b="1" i="0" u="none" strike="noStrike" cap="none" spc="-17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Helvetica Neue"/>
                  </a:defRPr>
                </a:lvl1pPr>
                <a:lvl2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2pPr>
                <a:lvl3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3pPr>
                <a:lvl4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4pPr>
                <a:lvl5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5pPr>
                <a:lvl6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6pPr>
                <a:lvl7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7pPr>
                <a:lvl8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8pPr>
                <a:lvl9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9pPr>
              </a:lstStyle>
              <a:p>
                <a:pPr algn="ctr" defTabSz="1219169"/>
                <a:r>
                  <a:rPr lang="es-CR"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DOCUMENTOS EMITIDOS</a:t>
                </a:r>
              </a:p>
            </p:txBody>
          </p:sp>
          <p:grpSp>
            <p:nvGrpSpPr>
              <p:cNvPr id="68" name="Group 124">
                <a:extLst>
                  <a:ext uri="{FF2B5EF4-FFF2-40B4-BE49-F238E27FC236}">
                    <a16:creationId xmlns:a16="http://schemas.microsoft.com/office/drawing/2014/main" id="{F0DA4B8A-91FA-8312-21AB-7767A8FFB43D}"/>
                  </a:ext>
                </a:extLst>
              </p:cNvPr>
              <p:cNvGrpSpPr/>
              <p:nvPr/>
            </p:nvGrpSpPr>
            <p:grpSpPr>
              <a:xfrm>
                <a:off x="4707065" y="1228522"/>
                <a:ext cx="402788" cy="418403"/>
                <a:chOff x="4862513" y="2882900"/>
                <a:chExt cx="360362" cy="363538"/>
              </a:xfrm>
              <a:solidFill>
                <a:schemeClr val="tx1"/>
              </a:solidFill>
            </p:grpSpPr>
            <p:sp>
              <p:nvSpPr>
                <p:cNvPr id="69" name="Freeform 96">
                  <a:extLst>
                    <a:ext uri="{FF2B5EF4-FFF2-40B4-BE49-F238E27FC236}">
                      <a16:creationId xmlns:a16="http://schemas.microsoft.com/office/drawing/2014/main" id="{50397ABD-3A70-7D9F-E73E-590859EE28B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62513" y="2882900"/>
                  <a:ext cx="255588" cy="333375"/>
                </a:xfrm>
                <a:custGeom>
                  <a:avLst/>
                  <a:gdLst>
                    <a:gd name="T0" fmla="*/ 60 w 68"/>
                    <a:gd name="T1" fmla="*/ 78 h 88"/>
                    <a:gd name="T2" fmla="*/ 56 w 68"/>
                    <a:gd name="T3" fmla="*/ 72 h 88"/>
                    <a:gd name="T4" fmla="*/ 8 w 68"/>
                    <a:gd name="T5" fmla="*/ 72 h 88"/>
                    <a:gd name="T6" fmla="*/ 8 w 68"/>
                    <a:gd name="T7" fmla="*/ 8 h 88"/>
                    <a:gd name="T8" fmla="*/ 60 w 68"/>
                    <a:gd name="T9" fmla="*/ 8 h 88"/>
                    <a:gd name="T10" fmla="*/ 60 w 68"/>
                    <a:gd name="T11" fmla="*/ 50 h 88"/>
                    <a:gd name="T12" fmla="*/ 60 w 68"/>
                    <a:gd name="T13" fmla="*/ 50 h 88"/>
                    <a:gd name="T14" fmla="*/ 67 w 68"/>
                    <a:gd name="T15" fmla="*/ 53 h 88"/>
                    <a:gd name="T16" fmla="*/ 67 w 68"/>
                    <a:gd name="T17" fmla="*/ 53 h 88"/>
                    <a:gd name="T18" fmla="*/ 68 w 68"/>
                    <a:gd name="T19" fmla="*/ 54 h 88"/>
                    <a:gd name="T20" fmla="*/ 68 w 68"/>
                    <a:gd name="T21" fmla="*/ 26 h 88"/>
                    <a:gd name="T22" fmla="*/ 68 w 68"/>
                    <a:gd name="T23" fmla="*/ 8 h 88"/>
                    <a:gd name="T24" fmla="*/ 60 w 68"/>
                    <a:gd name="T25" fmla="*/ 0 h 88"/>
                    <a:gd name="T26" fmla="*/ 8 w 68"/>
                    <a:gd name="T27" fmla="*/ 0 h 88"/>
                    <a:gd name="T28" fmla="*/ 0 w 68"/>
                    <a:gd name="T29" fmla="*/ 8 h 88"/>
                    <a:gd name="T30" fmla="*/ 0 w 68"/>
                    <a:gd name="T31" fmla="*/ 80 h 88"/>
                    <a:gd name="T32" fmla="*/ 8 w 68"/>
                    <a:gd name="T33" fmla="*/ 88 h 88"/>
                    <a:gd name="T34" fmla="*/ 8 w 68"/>
                    <a:gd name="T35" fmla="*/ 88 h 88"/>
                    <a:gd name="T36" fmla="*/ 63 w 68"/>
                    <a:gd name="T37" fmla="*/ 88 h 88"/>
                    <a:gd name="T38" fmla="*/ 60 w 68"/>
                    <a:gd name="T39" fmla="*/ 80 h 88"/>
                    <a:gd name="T40" fmla="*/ 60 w 68"/>
                    <a:gd name="T41" fmla="*/ 78 h 88"/>
                    <a:gd name="T42" fmla="*/ 20 w 68"/>
                    <a:gd name="T43" fmla="*/ 80 h 88"/>
                    <a:gd name="T44" fmla="*/ 18 w 68"/>
                    <a:gd name="T45" fmla="*/ 78 h 88"/>
                    <a:gd name="T46" fmla="*/ 20 w 68"/>
                    <a:gd name="T47" fmla="*/ 76 h 88"/>
                    <a:gd name="T48" fmla="*/ 22 w 68"/>
                    <a:gd name="T49" fmla="*/ 78 h 88"/>
                    <a:gd name="T50" fmla="*/ 20 w 68"/>
                    <a:gd name="T51" fmla="*/ 80 h 88"/>
                    <a:gd name="T52" fmla="*/ 38 w 68"/>
                    <a:gd name="T53" fmla="*/ 80 h 88"/>
                    <a:gd name="T54" fmla="*/ 26 w 68"/>
                    <a:gd name="T55" fmla="*/ 80 h 88"/>
                    <a:gd name="T56" fmla="*/ 26 w 68"/>
                    <a:gd name="T57" fmla="*/ 76 h 88"/>
                    <a:gd name="T58" fmla="*/ 38 w 68"/>
                    <a:gd name="T59" fmla="*/ 76 h 88"/>
                    <a:gd name="T60" fmla="*/ 38 w 68"/>
                    <a:gd name="T61" fmla="*/ 80 h 88"/>
                    <a:gd name="T62" fmla="*/ 44 w 68"/>
                    <a:gd name="T63" fmla="*/ 80 h 88"/>
                    <a:gd name="T64" fmla="*/ 42 w 68"/>
                    <a:gd name="T65" fmla="*/ 78 h 88"/>
                    <a:gd name="T66" fmla="*/ 44 w 68"/>
                    <a:gd name="T67" fmla="*/ 76 h 88"/>
                    <a:gd name="T68" fmla="*/ 46 w 68"/>
                    <a:gd name="T69" fmla="*/ 78 h 88"/>
                    <a:gd name="T70" fmla="*/ 44 w 68"/>
                    <a:gd name="T71" fmla="*/ 8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8" h="88">
                      <a:moveTo>
                        <a:pt x="60" y="78"/>
                      </a:moveTo>
                      <a:cubicBezTo>
                        <a:pt x="56" y="72"/>
                        <a:pt x="56" y="72"/>
                        <a:pt x="56" y="72"/>
                      </a:cubicBezTo>
                      <a:cubicBezTo>
                        <a:pt x="8" y="72"/>
                        <a:pt x="8" y="72"/>
                        <a:pt x="8" y="72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0" y="8"/>
                        <a:pt x="60" y="8"/>
                        <a:pt x="60" y="8"/>
                      </a:cubicBezTo>
                      <a:cubicBezTo>
                        <a:pt x="60" y="50"/>
                        <a:pt x="60" y="50"/>
                        <a:pt x="60" y="50"/>
                      </a:cubicBezTo>
                      <a:cubicBezTo>
                        <a:pt x="60" y="50"/>
                        <a:pt x="60" y="50"/>
                        <a:pt x="60" y="50"/>
                      </a:cubicBezTo>
                      <a:cubicBezTo>
                        <a:pt x="63" y="50"/>
                        <a:pt x="65" y="51"/>
                        <a:pt x="67" y="53"/>
                      </a:cubicBezTo>
                      <a:cubicBezTo>
                        <a:pt x="67" y="53"/>
                        <a:pt x="67" y="53"/>
                        <a:pt x="67" y="53"/>
                      </a:cubicBezTo>
                      <a:cubicBezTo>
                        <a:pt x="68" y="54"/>
                        <a:pt x="68" y="54"/>
                        <a:pt x="68" y="54"/>
                      </a:cubicBezTo>
                      <a:cubicBezTo>
                        <a:pt x="68" y="26"/>
                        <a:pt x="68" y="26"/>
                        <a:pt x="68" y="26"/>
                      </a:cubicBezTo>
                      <a:cubicBezTo>
                        <a:pt x="68" y="8"/>
                        <a:pt x="68" y="8"/>
                        <a:pt x="68" y="8"/>
                      </a:cubicBezTo>
                      <a:cubicBezTo>
                        <a:pt x="68" y="4"/>
                        <a:pt x="64" y="0"/>
                        <a:pt x="60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80"/>
                        <a:pt x="0" y="80"/>
                        <a:pt x="0" y="80"/>
                      </a:cubicBezTo>
                      <a:cubicBezTo>
                        <a:pt x="0" y="84"/>
                        <a:pt x="4" y="88"/>
                        <a:pt x="8" y="88"/>
                      </a:cubicBezTo>
                      <a:cubicBezTo>
                        <a:pt x="8" y="88"/>
                        <a:pt x="8" y="88"/>
                        <a:pt x="8" y="88"/>
                      </a:cubicBezTo>
                      <a:cubicBezTo>
                        <a:pt x="63" y="88"/>
                        <a:pt x="63" y="88"/>
                        <a:pt x="63" y="88"/>
                      </a:cubicBezTo>
                      <a:cubicBezTo>
                        <a:pt x="61" y="85"/>
                        <a:pt x="60" y="82"/>
                        <a:pt x="60" y="80"/>
                      </a:cubicBezTo>
                      <a:lnTo>
                        <a:pt x="60" y="78"/>
                      </a:lnTo>
                      <a:close/>
                      <a:moveTo>
                        <a:pt x="20" y="80"/>
                      </a:moveTo>
                      <a:cubicBezTo>
                        <a:pt x="19" y="80"/>
                        <a:pt x="18" y="79"/>
                        <a:pt x="18" y="78"/>
                      </a:cubicBezTo>
                      <a:cubicBezTo>
                        <a:pt x="18" y="77"/>
                        <a:pt x="19" y="76"/>
                        <a:pt x="20" y="76"/>
                      </a:cubicBezTo>
                      <a:cubicBezTo>
                        <a:pt x="21" y="76"/>
                        <a:pt x="22" y="77"/>
                        <a:pt x="22" y="78"/>
                      </a:cubicBezTo>
                      <a:cubicBezTo>
                        <a:pt x="22" y="79"/>
                        <a:pt x="21" y="80"/>
                        <a:pt x="20" y="80"/>
                      </a:cubicBezTo>
                      <a:close/>
                      <a:moveTo>
                        <a:pt x="38" y="80"/>
                      </a:moveTo>
                      <a:cubicBezTo>
                        <a:pt x="26" y="80"/>
                        <a:pt x="26" y="80"/>
                        <a:pt x="26" y="80"/>
                      </a:cubicBezTo>
                      <a:cubicBezTo>
                        <a:pt x="26" y="76"/>
                        <a:pt x="26" y="76"/>
                        <a:pt x="26" y="76"/>
                      </a:cubicBezTo>
                      <a:cubicBezTo>
                        <a:pt x="38" y="76"/>
                        <a:pt x="38" y="76"/>
                        <a:pt x="38" y="76"/>
                      </a:cubicBezTo>
                      <a:lnTo>
                        <a:pt x="38" y="80"/>
                      </a:lnTo>
                      <a:close/>
                      <a:moveTo>
                        <a:pt x="44" y="80"/>
                      </a:moveTo>
                      <a:cubicBezTo>
                        <a:pt x="43" y="80"/>
                        <a:pt x="42" y="79"/>
                        <a:pt x="42" y="78"/>
                      </a:cubicBezTo>
                      <a:cubicBezTo>
                        <a:pt x="42" y="77"/>
                        <a:pt x="43" y="76"/>
                        <a:pt x="44" y="76"/>
                      </a:cubicBezTo>
                      <a:cubicBezTo>
                        <a:pt x="45" y="76"/>
                        <a:pt x="46" y="77"/>
                        <a:pt x="46" y="78"/>
                      </a:cubicBezTo>
                      <a:cubicBezTo>
                        <a:pt x="46" y="79"/>
                        <a:pt x="45" y="80"/>
                        <a:pt x="44" y="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0" name="Freeform 97">
                  <a:extLst>
                    <a:ext uri="{FF2B5EF4-FFF2-40B4-BE49-F238E27FC236}">
                      <a16:creationId xmlns:a16="http://schemas.microsoft.com/office/drawing/2014/main" id="{BFA73797-671E-304F-4575-F170974AAB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0950" y="3005138"/>
                  <a:ext cx="161925" cy="241300"/>
                </a:xfrm>
                <a:custGeom>
                  <a:avLst/>
                  <a:gdLst>
                    <a:gd name="T0" fmla="*/ 42 w 43"/>
                    <a:gd name="T1" fmla="*/ 61 h 64"/>
                    <a:gd name="T2" fmla="*/ 31 w 43"/>
                    <a:gd name="T3" fmla="*/ 46 h 64"/>
                    <a:gd name="T4" fmla="*/ 31 w 43"/>
                    <a:gd name="T5" fmla="*/ 46 h 64"/>
                    <a:gd name="T6" fmla="*/ 31 w 43"/>
                    <a:gd name="T7" fmla="*/ 45 h 64"/>
                    <a:gd name="T8" fmla="*/ 31 w 43"/>
                    <a:gd name="T9" fmla="*/ 45 h 64"/>
                    <a:gd name="T10" fmla="*/ 31 w 43"/>
                    <a:gd name="T11" fmla="*/ 18 h 64"/>
                    <a:gd name="T12" fmla="*/ 22 w 43"/>
                    <a:gd name="T13" fmla="*/ 1 h 64"/>
                    <a:gd name="T14" fmla="*/ 22 w 43"/>
                    <a:gd name="T15" fmla="*/ 1 h 64"/>
                    <a:gd name="T16" fmla="*/ 20 w 43"/>
                    <a:gd name="T17" fmla="*/ 0 h 64"/>
                    <a:gd name="T18" fmla="*/ 19 w 43"/>
                    <a:gd name="T19" fmla="*/ 2 h 64"/>
                    <a:gd name="T20" fmla="*/ 19 w 43"/>
                    <a:gd name="T21" fmla="*/ 27 h 64"/>
                    <a:gd name="T22" fmla="*/ 19 w 43"/>
                    <a:gd name="T23" fmla="*/ 33 h 64"/>
                    <a:gd name="T24" fmla="*/ 15 w 43"/>
                    <a:gd name="T25" fmla="*/ 28 h 64"/>
                    <a:gd name="T26" fmla="*/ 15 w 43"/>
                    <a:gd name="T27" fmla="*/ 28 h 64"/>
                    <a:gd name="T28" fmla="*/ 11 w 43"/>
                    <a:gd name="T29" fmla="*/ 24 h 64"/>
                    <a:gd name="T30" fmla="*/ 3 w 43"/>
                    <a:gd name="T31" fmla="*/ 24 h 64"/>
                    <a:gd name="T32" fmla="*/ 2 w 43"/>
                    <a:gd name="T33" fmla="*/ 32 h 64"/>
                    <a:gd name="T34" fmla="*/ 7 w 43"/>
                    <a:gd name="T35" fmla="*/ 39 h 64"/>
                    <a:gd name="T36" fmla="*/ 7 w 43"/>
                    <a:gd name="T37" fmla="*/ 39 h 64"/>
                    <a:gd name="T38" fmla="*/ 11 w 43"/>
                    <a:gd name="T39" fmla="*/ 44 h 64"/>
                    <a:gd name="T40" fmla="*/ 11 w 43"/>
                    <a:gd name="T41" fmla="*/ 45 h 64"/>
                    <a:gd name="T42" fmla="*/ 11 w 43"/>
                    <a:gd name="T43" fmla="*/ 48 h 64"/>
                    <a:gd name="T44" fmla="*/ 14 w 43"/>
                    <a:gd name="T45" fmla="*/ 56 h 64"/>
                    <a:gd name="T46" fmla="*/ 14 w 43"/>
                    <a:gd name="T47" fmla="*/ 56 h 64"/>
                    <a:gd name="T48" fmla="*/ 19 w 43"/>
                    <a:gd name="T49" fmla="*/ 63 h 64"/>
                    <a:gd name="T50" fmla="*/ 21 w 43"/>
                    <a:gd name="T51" fmla="*/ 64 h 64"/>
                    <a:gd name="T52" fmla="*/ 41 w 43"/>
                    <a:gd name="T53" fmla="*/ 64 h 64"/>
                    <a:gd name="T54" fmla="*/ 41 w 43"/>
                    <a:gd name="T55" fmla="*/ 64 h 64"/>
                    <a:gd name="T56" fmla="*/ 43 w 43"/>
                    <a:gd name="T57" fmla="*/ 62 h 64"/>
                    <a:gd name="T58" fmla="*/ 42 w 43"/>
                    <a:gd name="T59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43" h="64">
                      <a:moveTo>
                        <a:pt x="42" y="61"/>
                      </a:moveTo>
                      <a:cubicBezTo>
                        <a:pt x="35" y="51"/>
                        <a:pt x="38" y="55"/>
                        <a:pt x="31" y="46"/>
                      </a:cubicBezTo>
                      <a:cubicBezTo>
                        <a:pt x="31" y="46"/>
                        <a:pt x="31" y="46"/>
                        <a:pt x="31" y="46"/>
                      </a:cubicBezTo>
                      <a:cubicBezTo>
                        <a:pt x="31" y="45"/>
                        <a:pt x="31" y="45"/>
                        <a:pt x="31" y="45"/>
                      </a:cubicBezTo>
                      <a:cubicBezTo>
                        <a:pt x="31" y="45"/>
                        <a:pt x="31" y="45"/>
                        <a:pt x="31" y="45"/>
                      </a:cubicBezTo>
                      <a:cubicBezTo>
                        <a:pt x="31" y="18"/>
                        <a:pt x="31" y="18"/>
                        <a:pt x="31" y="18"/>
                      </a:cubicBezTo>
                      <a:cubicBezTo>
                        <a:pt x="31" y="11"/>
                        <a:pt x="30" y="8"/>
                        <a:pt x="22" y="1"/>
                      </a:cubicBezTo>
                      <a:cubicBezTo>
                        <a:pt x="22" y="1"/>
                        <a:pt x="22" y="1"/>
                        <a:pt x="22" y="1"/>
                      </a:cubicBezTo>
                      <a:cubicBezTo>
                        <a:pt x="22" y="0"/>
                        <a:pt x="21" y="0"/>
                        <a:pt x="20" y="0"/>
                      </a:cubicBezTo>
                      <a:cubicBezTo>
                        <a:pt x="19" y="1"/>
                        <a:pt x="19" y="1"/>
                        <a:pt x="19" y="2"/>
                      </a:cubicBezTo>
                      <a:cubicBezTo>
                        <a:pt x="19" y="27"/>
                        <a:pt x="19" y="27"/>
                        <a:pt x="19" y="27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15" y="28"/>
                        <a:pt x="15" y="28"/>
                        <a:pt x="15" y="28"/>
                      </a:cubicBezTo>
                      <a:cubicBezTo>
                        <a:pt x="15" y="28"/>
                        <a:pt x="15" y="28"/>
                        <a:pt x="15" y="28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9" y="21"/>
                        <a:pt x="5" y="21"/>
                        <a:pt x="3" y="24"/>
                      </a:cubicBezTo>
                      <a:cubicBezTo>
                        <a:pt x="0" y="26"/>
                        <a:pt x="1" y="30"/>
                        <a:pt x="2" y="32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11" y="44"/>
                        <a:pt x="11" y="44"/>
                        <a:pt x="11" y="44"/>
                      </a:cubicBezTo>
                      <a:cubicBezTo>
                        <a:pt x="11" y="44"/>
                        <a:pt x="11" y="45"/>
                        <a:pt x="11" y="45"/>
                      </a:cubicBezTo>
                      <a:cubicBezTo>
                        <a:pt x="11" y="48"/>
                        <a:pt x="11" y="48"/>
                        <a:pt x="11" y="48"/>
                      </a:cubicBezTo>
                      <a:cubicBezTo>
                        <a:pt x="11" y="50"/>
                        <a:pt x="12" y="53"/>
                        <a:pt x="14" y="56"/>
                      </a:cubicBezTo>
                      <a:cubicBezTo>
                        <a:pt x="14" y="56"/>
                        <a:pt x="14" y="56"/>
                        <a:pt x="14" y="56"/>
                      </a:cubicBezTo>
                      <a:cubicBezTo>
                        <a:pt x="16" y="59"/>
                        <a:pt x="18" y="61"/>
                        <a:pt x="19" y="63"/>
                      </a:cubicBezTo>
                      <a:cubicBezTo>
                        <a:pt x="20" y="64"/>
                        <a:pt x="20" y="64"/>
                        <a:pt x="21" y="64"/>
                      </a:cubicBezTo>
                      <a:cubicBezTo>
                        <a:pt x="41" y="64"/>
                        <a:pt x="41" y="64"/>
                        <a:pt x="41" y="64"/>
                      </a:cubicBezTo>
                      <a:cubicBezTo>
                        <a:pt x="41" y="64"/>
                        <a:pt x="41" y="64"/>
                        <a:pt x="41" y="64"/>
                      </a:cubicBezTo>
                      <a:cubicBezTo>
                        <a:pt x="42" y="64"/>
                        <a:pt x="43" y="63"/>
                        <a:pt x="43" y="62"/>
                      </a:cubicBezTo>
                      <a:cubicBezTo>
                        <a:pt x="43" y="61"/>
                        <a:pt x="43" y="61"/>
                        <a:pt x="42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1" name="Rectangle 98">
                  <a:extLst>
                    <a:ext uri="{FF2B5EF4-FFF2-40B4-BE49-F238E27FC236}">
                      <a16:creationId xmlns:a16="http://schemas.microsoft.com/office/drawing/2014/main" id="{D6836818-6971-EFEC-484E-4671C9065C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7125" y="3079750"/>
                  <a:ext cx="104775" cy="158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2" name="Rectangle 99">
                  <a:extLst>
                    <a:ext uri="{FF2B5EF4-FFF2-40B4-BE49-F238E27FC236}">
                      <a16:creationId xmlns:a16="http://schemas.microsoft.com/office/drawing/2014/main" id="{7D618F80-6937-8E4D-C7E6-9BE25C240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7125" y="3049588"/>
                  <a:ext cx="104775" cy="158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3" name="Rectangle 100">
                  <a:extLst>
                    <a:ext uri="{FF2B5EF4-FFF2-40B4-BE49-F238E27FC236}">
                      <a16:creationId xmlns:a16="http://schemas.microsoft.com/office/drawing/2014/main" id="{F705C6FC-4C68-92B1-9835-F048836089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7125" y="3019425"/>
                  <a:ext cx="104775" cy="158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4" name="Rectangle 101">
                  <a:extLst>
                    <a:ext uri="{FF2B5EF4-FFF2-40B4-BE49-F238E27FC236}">
                      <a16:creationId xmlns:a16="http://schemas.microsoft.com/office/drawing/2014/main" id="{CFE82676-C0BF-B05B-AE00-624F4F9D50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7125" y="2989263"/>
                  <a:ext cx="104775" cy="158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5" name="Rectangle 102">
                  <a:extLst>
                    <a:ext uri="{FF2B5EF4-FFF2-40B4-BE49-F238E27FC236}">
                      <a16:creationId xmlns:a16="http://schemas.microsoft.com/office/drawing/2014/main" id="{66E218F4-EE92-F0D2-07F7-DF9F6F255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7125" y="2959100"/>
                  <a:ext cx="60325" cy="142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  <p:grpSp>
          <p:nvGrpSpPr>
            <p:cNvPr id="86" name="Group 142">
              <a:extLst>
                <a:ext uri="{FF2B5EF4-FFF2-40B4-BE49-F238E27FC236}">
                  <a16:creationId xmlns:a16="http://schemas.microsoft.com/office/drawing/2014/main" id="{7A3E332A-C88E-6C11-C79D-830FBD5F26CB}"/>
                </a:ext>
              </a:extLst>
            </p:cNvPr>
            <p:cNvGrpSpPr/>
            <p:nvPr/>
          </p:nvGrpSpPr>
          <p:grpSpPr>
            <a:xfrm>
              <a:off x="5923649" y="3660245"/>
              <a:ext cx="361950" cy="363537"/>
              <a:chOff x="5554663" y="3611563"/>
              <a:chExt cx="361950" cy="363537"/>
            </a:xfrm>
          </p:grpSpPr>
          <p:sp>
            <p:nvSpPr>
              <p:cNvPr id="87" name="Freeform 48">
                <a:extLst>
                  <a:ext uri="{FF2B5EF4-FFF2-40B4-BE49-F238E27FC236}">
                    <a16:creationId xmlns:a16="http://schemas.microsoft.com/office/drawing/2014/main" id="{CBC31D35-1EEA-5CF4-49B7-E5C18A9034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61025" y="3611563"/>
                <a:ext cx="255588" cy="257175"/>
              </a:xfrm>
              <a:custGeom>
                <a:avLst/>
                <a:gdLst>
                  <a:gd name="T0" fmla="*/ 67 w 68"/>
                  <a:gd name="T1" fmla="*/ 41 h 68"/>
                  <a:gd name="T2" fmla="*/ 62 w 68"/>
                  <a:gd name="T3" fmla="*/ 38 h 68"/>
                  <a:gd name="T4" fmla="*/ 62 w 68"/>
                  <a:gd name="T5" fmla="*/ 34 h 68"/>
                  <a:gd name="T6" fmla="*/ 62 w 68"/>
                  <a:gd name="T7" fmla="*/ 30 h 68"/>
                  <a:gd name="T8" fmla="*/ 67 w 68"/>
                  <a:gd name="T9" fmla="*/ 27 h 68"/>
                  <a:gd name="T10" fmla="*/ 67 w 68"/>
                  <a:gd name="T11" fmla="*/ 24 h 68"/>
                  <a:gd name="T12" fmla="*/ 59 w 68"/>
                  <a:gd name="T13" fmla="*/ 10 h 68"/>
                  <a:gd name="T14" fmla="*/ 58 w 68"/>
                  <a:gd name="T15" fmla="*/ 9 h 68"/>
                  <a:gd name="T16" fmla="*/ 57 w 68"/>
                  <a:gd name="T17" fmla="*/ 9 h 68"/>
                  <a:gd name="T18" fmla="*/ 52 w 68"/>
                  <a:gd name="T19" fmla="*/ 12 h 68"/>
                  <a:gd name="T20" fmla="*/ 44 w 68"/>
                  <a:gd name="T21" fmla="*/ 8 h 68"/>
                  <a:gd name="T22" fmla="*/ 44 w 68"/>
                  <a:gd name="T23" fmla="*/ 2 h 68"/>
                  <a:gd name="T24" fmla="*/ 42 w 68"/>
                  <a:gd name="T25" fmla="*/ 0 h 68"/>
                  <a:gd name="T26" fmla="*/ 26 w 68"/>
                  <a:gd name="T27" fmla="*/ 0 h 68"/>
                  <a:gd name="T28" fmla="*/ 24 w 68"/>
                  <a:gd name="T29" fmla="*/ 2 h 68"/>
                  <a:gd name="T30" fmla="*/ 24 w 68"/>
                  <a:gd name="T31" fmla="*/ 8 h 68"/>
                  <a:gd name="T32" fmla="*/ 17 w 68"/>
                  <a:gd name="T33" fmla="*/ 12 h 68"/>
                  <a:gd name="T34" fmla="*/ 11 w 68"/>
                  <a:gd name="T35" fmla="*/ 9 h 68"/>
                  <a:gd name="T36" fmla="*/ 9 w 68"/>
                  <a:gd name="T37" fmla="*/ 10 h 68"/>
                  <a:gd name="T38" fmla="*/ 1 w 68"/>
                  <a:gd name="T39" fmla="*/ 24 h 68"/>
                  <a:gd name="T40" fmla="*/ 0 w 68"/>
                  <a:gd name="T41" fmla="*/ 25 h 68"/>
                  <a:gd name="T42" fmla="*/ 1 w 68"/>
                  <a:gd name="T43" fmla="*/ 27 h 68"/>
                  <a:gd name="T44" fmla="*/ 6 w 68"/>
                  <a:gd name="T45" fmla="*/ 30 h 68"/>
                  <a:gd name="T46" fmla="*/ 6 w 68"/>
                  <a:gd name="T47" fmla="*/ 34 h 68"/>
                  <a:gd name="T48" fmla="*/ 6 w 68"/>
                  <a:gd name="T49" fmla="*/ 38 h 68"/>
                  <a:gd name="T50" fmla="*/ 1 w 68"/>
                  <a:gd name="T51" fmla="*/ 41 h 68"/>
                  <a:gd name="T52" fmla="*/ 1 w 68"/>
                  <a:gd name="T53" fmla="*/ 44 h 68"/>
                  <a:gd name="T54" fmla="*/ 9 w 68"/>
                  <a:gd name="T55" fmla="*/ 58 h 68"/>
                  <a:gd name="T56" fmla="*/ 11 w 68"/>
                  <a:gd name="T57" fmla="*/ 59 h 68"/>
                  <a:gd name="T58" fmla="*/ 17 w 68"/>
                  <a:gd name="T59" fmla="*/ 56 h 68"/>
                  <a:gd name="T60" fmla="*/ 24 w 68"/>
                  <a:gd name="T61" fmla="*/ 60 h 68"/>
                  <a:gd name="T62" fmla="*/ 24 w 68"/>
                  <a:gd name="T63" fmla="*/ 66 h 68"/>
                  <a:gd name="T64" fmla="*/ 26 w 68"/>
                  <a:gd name="T65" fmla="*/ 68 h 68"/>
                  <a:gd name="T66" fmla="*/ 42 w 68"/>
                  <a:gd name="T67" fmla="*/ 68 h 68"/>
                  <a:gd name="T68" fmla="*/ 44 w 68"/>
                  <a:gd name="T69" fmla="*/ 66 h 68"/>
                  <a:gd name="T70" fmla="*/ 44 w 68"/>
                  <a:gd name="T71" fmla="*/ 60 h 68"/>
                  <a:gd name="T72" fmla="*/ 52 w 68"/>
                  <a:gd name="T73" fmla="*/ 56 h 68"/>
                  <a:gd name="T74" fmla="*/ 57 w 68"/>
                  <a:gd name="T75" fmla="*/ 59 h 68"/>
                  <a:gd name="T76" fmla="*/ 58 w 68"/>
                  <a:gd name="T77" fmla="*/ 59 h 68"/>
                  <a:gd name="T78" fmla="*/ 60 w 68"/>
                  <a:gd name="T79" fmla="*/ 58 h 68"/>
                  <a:gd name="T80" fmla="*/ 68 w 68"/>
                  <a:gd name="T81" fmla="*/ 44 h 68"/>
                  <a:gd name="T82" fmla="*/ 67 w 68"/>
                  <a:gd name="T83" fmla="*/ 41 h 68"/>
                  <a:gd name="T84" fmla="*/ 34 w 68"/>
                  <a:gd name="T85" fmla="*/ 46 h 68"/>
                  <a:gd name="T86" fmla="*/ 22 w 68"/>
                  <a:gd name="T87" fmla="*/ 34 h 68"/>
                  <a:gd name="T88" fmla="*/ 34 w 68"/>
                  <a:gd name="T89" fmla="*/ 22 h 68"/>
                  <a:gd name="T90" fmla="*/ 46 w 68"/>
                  <a:gd name="T91" fmla="*/ 34 h 68"/>
                  <a:gd name="T92" fmla="*/ 34 w 68"/>
                  <a:gd name="T93" fmla="*/ 4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" h="68">
                    <a:moveTo>
                      <a:pt x="67" y="41"/>
                    </a:move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7"/>
                      <a:pt x="62" y="35"/>
                      <a:pt x="62" y="34"/>
                    </a:cubicBezTo>
                    <a:cubicBezTo>
                      <a:pt x="62" y="33"/>
                      <a:pt x="62" y="31"/>
                      <a:pt x="62" y="30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8" y="26"/>
                      <a:pt x="68" y="25"/>
                      <a:pt x="67" y="24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10"/>
                      <a:pt x="59" y="9"/>
                      <a:pt x="58" y="9"/>
                    </a:cubicBezTo>
                    <a:cubicBezTo>
                      <a:pt x="58" y="9"/>
                      <a:pt x="57" y="9"/>
                      <a:pt x="57" y="9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0" y="10"/>
                      <a:pt x="47" y="9"/>
                      <a:pt x="44" y="8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1"/>
                      <a:pt x="43" y="0"/>
                      <a:pt x="42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0"/>
                      <a:pt x="24" y="1"/>
                      <a:pt x="24" y="2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2" y="9"/>
                      <a:pt x="19" y="10"/>
                      <a:pt x="17" y="12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1" y="26"/>
                      <a:pt x="1" y="27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3"/>
                      <a:pt x="6" y="34"/>
                    </a:cubicBezTo>
                    <a:cubicBezTo>
                      <a:pt x="6" y="35"/>
                      <a:pt x="6" y="37"/>
                      <a:pt x="6" y="38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2"/>
                      <a:pt x="0" y="43"/>
                      <a:pt x="1" y="44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9" y="59"/>
                      <a:pt x="10" y="59"/>
                      <a:pt x="11" y="59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9" y="58"/>
                      <a:pt x="22" y="59"/>
                      <a:pt x="24" y="6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4" y="67"/>
                      <a:pt x="25" y="68"/>
                      <a:pt x="26" y="6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3" y="68"/>
                      <a:pt x="44" y="67"/>
                      <a:pt x="44" y="6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7" y="59"/>
                      <a:pt x="50" y="58"/>
                      <a:pt x="52" y="56"/>
                    </a:cubicBezTo>
                    <a:cubicBezTo>
                      <a:pt x="57" y="59"/>
                      <a:pt x="57" y="59"/>
                      <a:pt x="57" y="59"/>
                    </a:cubicBezTo>
                    <a:cubicBezTo>
                      <a:pt x="57" y="59"/>
                      <a:pt x="58" y="59"/>
                      <a:pt x="58" y="59"/>
                    </a:cubicBezTo>
                    <a:cubicBezTo>
                      <a:pt x="59" y="59"/>
                      <a:pt x="59" y="58"/>
                      <a:pt x="60" y="5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43"/>
                      <a:pt x="68" y="42"/>
                      <a:pt x="67" y="41"/>
                    </a:cubicBezTo>
                    <a:close/>
                    <a:moveTo>
                      <a:pt x="34" y="46"/>
                    </a:moveTo>
                    <a:cubicBezTo>
                      <a:pt x="27" y="46"/>
                      <a:pt x="22" y="41"/>
                      <a:pt x="22" y="34"/>
                    </a:cubicBezTo>
                    <a:cubicBezTo>
                      <a:pt x="22" y="27"/>
                      <a:pt x="27" y="22"/>
                      <a:pt x="34" y="22"/>
                    </a:cubicBezTo>
                    <a:cubicBezTo>
                      <a:pt x="41" y="22"/>
                      <a:pt x="46" y="27"/>
                      <a:pt x="46" y="34"/>
                    </a:cubicBezTo>
                    <a:cubicBezTo>
                      <a:pt x="46" y="41"/>
                      <a:pt x="41" y="46"/>
                      <a:pt x="34" y="4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8" name="Freeform 49">
                <a:extLst>
                  <a:ext uri="{FF2B5EF4-FFF2-40B4-BE49-F238E27FC236}">
                    <a16:creationId xmlns:a16="http://schemas.microsoft.com/office/drawing/2014/main" id="{1CFE12F4-B978-D662-4E5E-651CD8ACD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7213" y="3860800"/>
                <a:ext cx="249238" cy="100013"/>
              </a:xfrm>
              <a:custGeom>
                <a:avLst/>
                <a:gdLst>
                  <a:gd name="T0" fmla="*/ 24 w 66"/>
                  <a:gd name="T1" fmla="*/ 8 h 26"/>
                  <a:gd name="T2" fmla="*/ 16 w 66"/>
                  <a:gd name="T3" fmla="*/ 8 h 26"/>
                  <a:gd name="T4" fmla="*/ 14 w 66"/>
                  <a:gd name="T5" fmla="*/ 10 h 26"/>
                  <a:gd name="T6" fmla="*/ 16 w 66"/>
                  <a:gd name="T7" fmla="*/ 12 h 26"/>
                  <a:gd name="T8" fmla="*/ 32 w 66"/>
                  <a:gd name="T9" fmla="*/ 12 h 26"/>
                  <a:gd name="T10" fmla="*/ 40 w 66"/>
                  <a:gd name="T11" fmla="*/ 12 h 26"/>
                  <a:gd name="T12" fmla="*/ 50 w 66"/>
                  <a:gd name="T13" fmla="*/ 12 h 26"/>
                  <a:gd name="T14" fmla="*/ 66 w 66"/>
                  <a:gd name="T15" fmla="*/ 24 h 26"/>
                  <a:gd name="T16" fmla="*/ 64 w 66"/>
                  <a:gd name="T17" fmla="*/ 26 h 26"/>
                  <a:gd name="T18" fmla="*/ 2 w 66"/>
                  <a:gd name="T19" fmla="*/ 26 h 26"/>
                  <a:gd name="T20" fmla="*/ 0 w 66"/>
                  <a:gd name="T21" fmla="*/ 24 h 26"/>
                  <a:gd name="T22" fmla="*/ 0 w 66"/>
                  <a:gd name="T23" fmla="*/ 2 h 26"/>
                  <a:gd name="T24" fmla="*/ 2 w 66"/>
                  <a:gd name="T25" fmla="*/ 0 h 26"/>
                  <a:gd name="T26" fmla="*/ 11 w 66"/>
                  <a:gd name="T27" fmla="*/ 0 h 26"/>
                  <a:gd name="T28" fmla="*/ 24 w 66"/>
                  <a:gd name="T29" fmla="*/ 5 h 26"/>
                  <a:gd name="T30" fmla="*/ 24 w 66"/>
                  <a:gd name="T31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26">
                    <a:moveTo>
                      <a:pt x="24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5" y="8"/>
                      <a:pt x="14" y="9"/>
                      <a:pt x="14" y="10"/>
                    </a:cubicBezTo>
                    <a:cubicBezTo>
                      <a:pt x="14" y="11"/>
                      <a:pt x="15" y="12"/>
                      <a:pt x="16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9" y="14"/>
                      <a:pt x="66" y="19"/>
                      <a:pt x="66" y="24"/>
                    </a:cubicBezTo>
                    <a:cubicBezTo>
                      <a:pt x="66" y="25"/>
                      <a:pt x="65" y="26"/>
                      <a:pt x="64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" y="26"/>
                      <a:pt x="0" y="25"/>
                      <a:pt x="0" y="2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7" y="0"/>
                      <a:pt x="23" y="5"/>
                      <a:pt x="24" y="5"/>
                    </a:cubicBezTo>
                    <a:cubicBezTo>
                      <a:pt x="25" y="6"/>
                      <a:pt x="28" y="8"/>
                      <a:pt x="24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50">
                <a:extLst>
                  <a:ext uri="{FF2B5EF4-FFF2-40B4-BE49-F238E27FC236}">
                    <a16:creationId xmlns:a16="http://schemas.microsoft.com/office/drawing/2014/main" id="{988D6A75-357A-CFF5-E7D0-C348882D9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4663" y="3854450"/>
                <a:ext cx="68263" cy="120650"/>
              </a:xfrm>
              <a:custGeom>
                <a:avLst/>
                <a:gdLst>
                  <a:gd name="T0" fmla="*/ 16 w 18"/>
                  <a:gd name="T1" fmla="*/ 0 h 32"/>
                  <a:gd name="T2" fmla="*/ 2 w 18"/>
                  <a:gd name="T3" fmla="*/ 0 h 32"/>
                  <a:gd name="T4" fmla="*/ 0 w 18"/>
                  <a:gd name="T5" fmla="*/ 2 h 32"/>
                  <a:gd name="T6" fmla="*/ 0 w 18"/>
                  <a:gd name="T7" fmla="*/ 30 h 32"/>
                  <a:gd name="T8" fmla="*/ 2 w 18"/>
                  <a:gd name="T9" fmla="*/ 32 h 32"/>
                  <a:gd name="T10" fmla="*/ 16 w 18"/>
                  <a:gd name="T11" fmla="*/ 32 h 32"/>
                  <a:gd name="T12" fmla="*/ 18 w 18"/>
                  <a:gd name="T13" fmla="*/ 30 h 32"/>
                  <a:gd name="T14" fmla="*/ 18 w 18"/>
                  <a:gd name="T15" fmla="*/ 2 h 32"/>
                  <a:gd name="T16" fmla="*/ 16 w 18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2">
                    <a:moveTo>
                      <a:pt x="1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2"/>
                      <a:pt x="18" y="31"/>
                      <a:pt x="18" y="30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91" name="CuadroTexto 90">
              <a:extLst>
                <a:ext uri="{FF2B5EF4-FFF2-40B4-BE49-F238E27FC236}">
                  <a16:creationId xmlns:a16="http://schemas.microsoft.com/office/drawing/2014/main" id="{21A63B91-31D6-63E1-AD61-C3E62ADE2925}"/>
                </a:ext>
              </a:extLst>
            </p:cNvPr>
            <p:cNvSpPr txBox="1"/>
            <p:nvPr/>
          </p:nvSpPr>
          <p:spPr>
            <a:xfrm>
              <a:off x="5209771" y="2918994"/>
              <a:ext cx="840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R" b="1"/>
                <a:t>3.2%</a:t>
              </a:r>
            </a:p>
          </p:txBody>
        </p:sp>
        <p:sp>
          <p:nvSpPr>
            <p:cNvPr id="94" name="CuadroTexto 93">
              <a:extLst>
                <a:ext uri="{FF2B5EF4-FFF2-40B4-BE49-F238E27FC236}">
                  <a16:creationId xmlns:a16="http://schemas.microsoft.com/office/drawing/2014/main" id="{9C8DBE6F-753D-A8EB-EDAC-0792E34A132A}"/>
                </a:ext>
              </a:extLst>
            </p:cNvPr>
            <p:cNvSpPr txBox="1"/>
            <p:nvPr/>
          </p:nvSpPr>
          <p:spPr>
            <a:xfrm>
              <a:off x="5664576" y="5129793"/>
              <a:ext cx="983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R" sz="2000" b="1"/>
                <a:t>64.5%</a:t>
              </a:r>
            </a:p>
          </p:txBody>
        </p:sp>
        <p:sp>
          <p:nvSpPr>
            <p:cNvPr id="98" name="CuadroTexto 97">
              <a:extLst>
                <a:ext uri="{FF2B5EF4-FFF2-40B4-BE49-F238E27FC236}">
                  <a16:creationId xmlns:a16="http://schemas.microsoft.com/office/drawing/2014/main" id="{AA74498C-9E53-8322-9C93-503509061F1D}"/>
                </a:ext>
              </a:extLst>
            </p:cNvPr>
            <p:cNvSpPr txBox="1"/>
            <p:nvPr/>
          </p:nvSpPr>
          <p:spPr>
            <a:xfrm>
              <a:off x="4405059" y="3905490"/>
              <a:ext cx="983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R" b="1"/>
                <a:t>16.1%</a:t>
              </a:r>
            </a:p>
          </p:txBody>
        </p:sp>
        <p:sp>
          <p:nvSpPr>
            <p:cNvPr id="100" name="CuadroTexto 99">
              <a:extLst>
                <a:ext uri="{FF2B5EF4-FFF2-40B4-BE49-F238E27FC236}">
                  <a16:creationId xmlns:a16="http://schemas.microsoft.com/office/drawing/2014/main" id="{4B9497B4-7374-F932-E3A8-071FCC0E3C12}"/>
                </a:ext>
              </a:extLst>
            </p:cNvPr>
            <p:cNvSpPr txBox="1"/>
            <p:nvPr/>
          </p:nvSpPr>
          <p:spPr>
            <a:xfrm>
              <a:off x="6346310" y="3123314"/>
              <a:ext cx="840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R" b="1"/>
                <a:t>9.7%</a:t>
              </a:r>
            </a:p>
          </p:txBody>
        </p:sp>
        <p:sp>
          <p:nvSpPr>
            <p:cNvPr id="102" name="CuadroTexto 101">
              <a:extLst>
                <a:ext uri="{FF2B5EF4-FFF2-40B4-BE49-F238E27FC236}">
                  <a16:creationId xmlns:a16="http://schemas.microsoft.com/office/drawing/2014/main" id="{EC344EDD-354F-3014-BB08-ECAE46B97CD1}"/>
                </a:ext>
              </a:extLst>
            </p:cNvPr>
            <p:cNvSpPr txBox="1"/>
            <p:nvPr/>
          </p:nvSpPr>
          <p:spPr>
            <a:xfrm>
              <a:off x="6807900" y="4165118"/>
              <a:ext cx="840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R" b="1"/>
                <a:t>6.5%</a:t>
              </a:r>
            </a:p>
          </p:txBody>
        </p:sp>
        <p:grpSp>
          <p:nvGrpSpPr>
            <p:cNvPr id="107" name="Grupo 106">
              <a:extLst>
                <a:ext uri="{FF2B5EF4-FFF2-40B4-BE49-F238E27FC236}">
                  <a16:creationId xmlns:a16="http://schemas.microsoft.com/office/drawing/2014/main" id="{2BD63F1C-092D-D119-CCFD-2B6CFFB1D969}"/>
                </a:ext>
              </a:extLst>
            </p:cNvPr>
            <p:cNvGrpSpPr/>
            <p:nvPr/>
          </p:nvGrpSpPr>
          <p:grpSpPr>
            <a:xfrm>
              <a:off x="7674647" y="4126617"/>
              <a:ext cx="4146095" cy="723973"/>
              <a:chOff x="7885379" y="3232145"/>
              <a:chExt cx="4146095" cy="723973"/>
            </a:xfrm>
          </p:grpSpPr>
          <p:sp>
            <p:nvSpPr>
              <p:cNvPr id="26" name="Rectangle: Rounded Corners 22">
                <a:extLst>
                  <a:ext uri="{FF2B5EF4-FFF2-40B4-BE49-F238E27FC236}">
                    <a16:creationId xmlns:a16="http://schemas.microsoft.com/office/drawing/2014/main" id="{60A0E98A-B0A2-ABE0-41F6-DBAB0B04EBDE}"/>
                  </a:ext>
                </a:extLst>
              </p:cNvPr>
              <p:cNvSpPr/>
              <p:nvPr/>
            </p:nvSpPr>
            <p:spPr>
              <a:xfrm>
                <a:off x="9076227" y="3264033"/>
                <a:ext cx="98005" cy="692085"/>
              </a:xfrm>
              <a:prstGeom prst="roundRect">
                <a:avLst>
                  <a:gd name="adj" fmla="val 50000"/>
                </a:avLst>
              </a:prstGeom>
              <a:solidFill>
                <a:srgbClr val="74B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8" name="TextBox 91">
                <a:extLst>
                  <a:ext uri="{FF2B5EF4-FFF2-40B4-BE49-F238E27FC236}">
                    <a16:creationId xmlns:a16="http://schemas.microsoft.com/office/drawing/2014/main" id="{5241E916-29E5-257E-51AA-C51312EDBB16}"/>
                  </a:ext>
                </a:extLst>
              </p:cNvPr>
              <p:cNvSpPr txBox="1"/>
              <p:nvPr/>
            </p:nvSpPr>
            <p:spPr>
              <a:xfrm>
                <a:off x="8624264" y="3248232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74BDE0"/>
                    </a:solidFill>
                  </a:rPr>
                  <a:t>2</a:t>
                </a:r>
                <a:endParaRPr lang="en-ID" sz="2400" b="1">
                  <a:solidFill>
                    <a:srgbClr val="74BDE0"/>
                  </a:solidFill>
                </a:endParaRPr>
              </a:p>
            </p:txBody>
          </p:sp>
          <p:sp>
            <p:nvSpPr>
              <p:cNvPr id="52" name="TextBox 107">
                <a:extLst>
                  <a:ext uri="{FF2B5EF4-FFF2-40B4-BE49-F238E27FC236}">
                    <a16:creationId xmlns:a16="http://schemas.microsoft.com/office/drawing/2014/main" id="{85A6D256-AA7C-3F7B-F17F-B66ECF9FBD57}"/>
                  </a:ext>
                </a:extLst>
              </p:cNvPr>
              <p:cNvSpPr txBox="1"/>
              <p:nvPr/>
            </p:nvSpPr>
            <p:spPr>
              <a:xfrm>
                <a:off x="9644565" y="3232145"/>
                <a:ext cx="238690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D" b="1" i="0">
                    <a:effectLst/>
                  </a:rPr>
                  <a:t>VALORACIÓN DE RESPONSABILIDADES</a:t>
                </a:r>
                <a:endParaRPr lang="en-ID" sz="1600" b="1"/>
              </a:p>
            </p:txBody>
          </p:sp>
          <p:cxnSp>
            <p:nvCxnSpPr>
              <p:cNvPr id="59" name="Straight Connector 66">
                <a:extLst>
                  <a:ext uri="{FF2B5EF4-FFF2-40B4-BE49-F238E27FC236}">
                    <a16:creationId xmlns:a16="http://schemas.microsoft.com/office/drawing/2014/main" id="{A0E2D0A0-322E-EAE2-6FF1-F757C0D040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5379" y="3602175"/>
                <a:ext cx="751585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Freeform 101">
                <a:extLst>
                  <a:ext uri="{FF2B5EF4-FFF2-40B4-BE49-F238E27FC236}">
                    <a16:creationId xmlns:a16="http://schemas.microsoft.com/office/drawing/2014/main" id="{5C864563-3217-5966-B72E-ED1918BD06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81843" y="3344368"/>
                <a:ext cx="502744" cy="404799"/>
              </a:xfrm>
              <a:custGeom>
                <a:avLst/>
                <a:gdLst>
                  <a:gd name="T0" fmla="*/ 96 w 96"/>
                  <a:gd name="T1" fmla="*/ 46 h 96"/>
                  <a:gd name="T2" fmla="*/ 80 w 96"/>
                  <a:gd name="T3" fmla="*/ 44 h 96"/>
                  <a:gd name="T4" fmla="*/ 94 w 96"/>
                  <a:gd name="T5" fmla="*/ 32 h 96"/>
                  <a:gd name="T6" fmla="*/ 94 w 96"/>
                  <a:gd name="T7" fmla="*/ 28 h 96"/>
                  <a:gd name="T8" fmla="*/ 80 w 96"/>
                  <a:gd name="T9" fmla="*/ 22 h 96"/>
                  <a:gd name="T10" fmla="*/ 68 w 96"/>
                  <a:gd name="T11" fmla="*/ 16 h 96"/>
                  <a:gd name="T12" fmla="*/ 66 w 96"/>
                  <a:gd name="T13" fmla="*/ 0 h 96"/>
                  <a:gd name="T14" fmla="*/ 64 w 96"/>
                  <a:gd name="T15" fmla="*/ 16 h 96"/>
                  <a:gd name="T16" fmla="*/ 48 w 96"/>
                  <a:gd name="T17" fmla="*/ 2 h 96"/>
                  <a:gd name="T18" fmla="*/ 44 w 96"/>
                  <a:gd name="T19" fmla="*/ 2 h 96"/>
                  <a:gd name="T20" fmla="*/ 32 w 96"/>
                  <a:gd name="T21" fmla="*/ 16 h 96"/>
                  <a:gd name="T22" fmla="*/ 30 w 96"/>
                  <a:gd name="T23" fmla="*/ 0 h 96"/>
                  <a:gd name="T24" fmla="*/ 28 w 96"/>
                  <a:gd name="T25" fmla="*/ 16 h 96"/>
                  <a:gd name="T26" fmla="*/ 16 w 96"/>
                  <a:gd name="T27" fmla="*/ 22 h 96"/>
                  <a:gd name="T28" fmla="*/ 2 w 96"/>
                  <a:gd name="T29" fmla="*/ 28 h 96"/>
                  <a:gd name="T30" fmla="*/ 2 w 96"/>
                  <a:gd name="T31" fmla="*/ 32 h 96"/>
                  <a:gd name="T32" fmla="*/ 16 w 96"/>
                  <a:gd name="T33" fmla="*/ 48 h 96"/>
                  <a:gd name="T34" fmla="*/ 0 w 96"/>
                  <a:gd name="T35" fmla="*/ 50 h 96"/>
                  <a:gd name="T36" fmla="*/ 16 w 96"/>
                  <a:gd name="T37" fmla="*/ 52 h 96"/>
                  <a:gd name="T38" fmla="*/ 2 w 96"/>
                  <a:gd name="T39" fmla="*/ 64 h 96"/>
                  <a:gd name="T40" fmla="*/ 2 w 96"/>
                  <a:gd name="T41" fmla="*/ 68 h 96"/>
                  <a:gd name="T42" fmla="*/ 16 w 96"/>
                  <a:gd name="T43" fmla="*/ 74 h 96"/>
                  <a:gd name="T44" fmla="*/ 28 w 96"/>
                  <a:gd name="T45" fmla="*/ 80 h 96"/>
                  <a:gd name="T46" fmla="*/ 30 w 96"/>
                  <a:gd name="T47" fmla="*/ 96 h 96"/>
                  <a:gd name="T48" fmla="*/ 32 w 96"/>
                  <a:gd name="T49" fmla="*/ 80 h 96"/>
                  <a:gd name="T50" fmla="*/ 48 w 96"/>
                  <a:gd name="T51" fmla="*/ 94 h 96"/>
                  <a:gd name="T52" fmla="*/ 52 w 96"/>
                  <a:gd name="T53" fmla="*/ 94 h 96"/>
                  <a:gd name="T54" fmla="*/ 64 w 96"/>
                  <a:gd name="T55" fmla="*/ 80 h 96"/>
                  <a:gd name="T56" fmla="*/ 66 w 96"/>
                  <a:gd name="T57" fmla="*/ 96 h 96"/>
                  <a:gd name="T58" fmla="*/ 68 w 96"/>
                  <a:gd name="T59" fmla="*/ 80 h 96"/>
                  <a:gd name="T60" fmla="*/ 80 w 96"/>
                  <a:gd name="T61" fmla="*/ 74 h 96"/>
                  <a:gd name="T62" fmla="*/ 94 w 96"/>
                  <a:gd name="T63" fmla="*/ 68 h 96"/>
                  <a:gd name="T64" fmla="*/ 94 w 96"/>
                  <a:gd name="T65" fmla="*/ 64 h 96"/>
                  <a:gd name="T66" fmla="*/ 80 w 96"/>
                  <a:gd name="T67" fmla="*/ 48 h 96"/>
                  <a:gd name="T68" fmla="*/ 72 w 96"/>
                  <a:gd name="T69" fmla="*/ 62 h 96"/>
                  <a:gd name="T70" fmla="*/ 34 w 96"/>
                  <a:gd name="T71" fmla="*/ 72 h 96"/>
                  <a:gd name="T72" fmla="*/ 24 w 96"/>
                  <a:gd name="T73" fmla="*/ 34 h 96"/>
                  <a:gd name="T74" fmla="*/ 62 w 96"/>
                  <a:gd name="T75" fmla="*/ 24 h 96"/>
                  <a:gd name="T76" fmla="*/ 72 w 96"/>
                  <a:gd name="T77" fmla="*/ 6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6" h="96">
                    <a:moveTo>
                      <a:pt x="94" y="48"/>
                    </a:moveTo>
                    <a:cubicBezTo>
                      <a:pt x="95" y="48"/>
                      <a:pt x="96" y="47"/>
                      <a:pt x="96" y="46"/>
                    </a:cubicBezTo>
                    <a:cubicBezTo>
                      <a:pt x="96" y="45"/>
                      <a:pt x="95" y="44"/>
                      <a:pt x="94" y="44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5" y="32"/>
                      <a:pt x="96" y="31"/>
                      <a:pt x="96" y="30"/>
                    </a:cubicBezTo>
                    <a:cubicBezTo>
                      <a:pt x="96" y="29"/>
                      <a:pt x="95" y="28"/>
                      <a:pt x="94" y="28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19"/>
                      <a:pt x="77" y="16"/>
                      <a:pt x="74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8" y="1"/>
                      <a:pt x="67" y="0"/>
                      <a:pt x="66" y="0"/>
                    </a:cubicBezTo>
                    <a:cubicBezTo>
                      <a:pt x="65" y="0"/>
                      <a:pt x="64" y="1"/>
                      <a:pt x="64" y="2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1"/>
                      <a:pt x="47" y="0"/>
                      <a:pt x="46" y="0"/>
                    </a:cubicBezTo>
                    <a:cubicBezTo>
                      <a:pt x="45" y="0"/>
                      <a:pt x="44" y="1"/>
                      <a:pt x="44" y="2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0"/>
                      <a:pt x="30" y="0"/>
                    </a:cubicBezTo>
                    <a:cubicBezTo>
                      <a:pt x="29" y="0"/>
                      <a:pt x="28" y="1"/>
                      <a:pt x="28" y="2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9" y="16"/>
                      <a:pt x="16" y="19"/>
                      <a:pt x="16" y="22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0" y="29"/>
                      <a:pt x="0" y="30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1" y="48"/>
                      <a:pt x="0" y="49"/>
                      <a:pt x="0" y="50"/>
                    </a:cubicBezTo>
                    <a:cubicBezTo>
                      <a:pt x="0" y="51"/>
                      <a:pt x="1" y="52"/>
                      <a:pt x="2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1" y="64"/>
                      <a:pt x="0" y="65"/>
                      <a:pt x="0" y="66"/>
                    </a:cubicBezTo>
                    <a:cubicBezTo>
                      <a:pt x="0" y="67"/>
                      <a:pt x="1" y="68"/>
                      <a:pt x="2" y="68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7"/>
                      <a:pt x="19" y="80"/>
                      <a:pt x="22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5"/>
                      <a:pt x="29" y="96"/>
                      <a:pt x="30" y="96"/>
                    </a:cubicBezTo>
                    <a:cubicBezTo>
                      <a:pt x="31" y="96"/>
                      <a:pt x="32" y="95"/>
                      <a:pt x="32" y="9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48" y="95"/>
                      <a:pt x="49" y="96"/>
                      <a:pt x="50" y="96"/>
                    </a:cubicBezTo>
                    <a:cubicBezTo>
                      <a:pt x="51" y="96"/>
                      <a:pt x="52" y="95"/>
                      <a:pt x="52" y="94"/>
                    </a:cubicBezTo>
                    <a:cubicBezTo>
                      <a:pt x="52" y="80"/>
                      <a:pt x="52" y="80"/>
                      <a:pt x="52" y="80"/>
                    </a:cubicBezTo>
                    <a:cubicBezTo>
                      <a:pt x="64" y="80"/>
                      <a:pt x="64" y="80"/>
                      <a:pt x="64" y="80"/>
                    </a:cubicBezTo>
                    <a:cubicBezTo>
                      <a:pt x="64" y="94"/>
                      <a:pt x="64" y="94"/>
                      <a:pt x="64" y="94"/>
                    </a:cubicBezTo>
                    <a:cubicBezTo>
                      <a:pt x="64" y="95"/>
                      <a:pt x="65" y="96"/>
                      <a:pt x="66" y="96"/>
                    </a:cubicBezTo>
                    <a:cubicBezTo>
                      <a:pt x="67" y="96"/>
                      <a:pt x="68" y="95"/>
                      <a:pt x="68" y="94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77" y="80"/>
                      <a:pt x="80" y="77"/>
                      <a:pt x="80" y="74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5" y="68"/>
                      <a:pt x="96" y="67"/>
                      <a:pt x="96" y="66"/>
                    </a:cubicBezTo>
                    <a:cubicBezTo>
                      <a:pt x="96" y="65"/>
                      <a:pt x="95" y="64"/>
                      <a:pt x="94" y="64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80" y="48"/>
                      <a:pt x="80" y="48"/>
                      <a:pt x="80" y="48"/>
                    </a:cubicBezTo>
                    <a:lnTo>
                      <a:pt x="94" y="48"/>
                    </a:lnTo>
                    <a:close/>
                    <a:moveTo>
                      <a:pt x="72" y="62"/>
                    </a:moveTo>
                    <a:cubicBezTo>
                      <a:pt x="72" y="68"/>
                      <a:pt x="68" y="72"/>
                      <a:pt x="62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28" y="72"/>
                      <a:pt x="24" y="68"/>
                      <a:pt x="24" y="62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28"/>
                      <a:pt x="28" y="24"/>
                      <a:pt x="34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8" y="24"/>
                      <a:pt x="72" y="28"/>
                      <a:pt x="72" y="34"/>
                    </a:cubicBezTo>
                    <a:lnTo>
                      <a:pt x="72" y="6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4" name="Grupo 103">
              <a:extLst>
                <a:ext uri="{FF2B5EF4-FFF2-40B4-BE49-F238E27FC236}">
                  <a16:creationId xmlns:a16="http://schemas.microsoft.com/office/drawing/2014/main" id="{17A9CD04-8574-1633-A68C-FF19CEB24389}"/>
                </a:ext>
              </a:extLst>
            </p:cNvPr>
            <p:cNvGrpSpPr/>
            <p:nvPr/>
          </p:nvGrpSpPr>
          <p:grpSpPr>
            <a:xfrm>
              <a:off x="987072" y="2606683"/>
              <a:ext cx="3937908" cy="699986"/>
              <a:chOff x="207807" y="1873264"/>
              <a:chExt cx="3937908" cy="699986"/>
            </a:xfrm>
          </p:grpSpPr>
          <p:cxnSp>
            <p:nvCxnSpPr>
              <p:cNvPr id="56" name="Connector: Elbow 7">
                <a:extLst>
                  <a:ext uri="{FF2B5EF4-FFF2-40B4-BE49-F238E27FC236}">
                    <a16:creationId xmlns:a16="http://schemas.microsoft.com/office/drawing/2014/main" id="{E4DAE5D7-4DB8-5097-22FB-DAD88605B712}"/>
                  </a:ext>
                </a:extLst>
              </p:cNvPr>
              <p:cNvCxnSpPr>
                <a:cxnSpLocks/>
                <a:stCxn id="34" idx="3"/>
              </p:cNvCxnSpPr>
              <p:nvPr/>
            </p:nvCxnSpPr>
            <p:spPr>
              <a:xfrm>
                <a:off x="3496340" y="2134874"/>
                <a:ext cx="649375" cy="311735"/>
              </a:xfrm>
              <a:prstGeom prst="bentConnector3">
                <a:avLst>
                  <a:gd name="adj1" fmla="val 50000"/>
                </a:avLst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: Rounded Corners 25">
                <a:extLst>
                  <a:ext uri="{FF2B5EF4-FFF2-40B4-BE49-F238E27FC236}">
                    <a16:creationId xmlns:a16="http://schemas.microsoft.com/office/drawing/2014/main" id="{E33DC2EB-36D8-1EF9-A426-49CCD08DA4B7}"/>
                  </a:ext>
                </a:extLst>
              </p:cNvPr>
              <p:cNvSpPr/>
              <p:nvPr/>
            </p:nvSpPr>
            <p:spPr>
              <a:xfrm>
                <a:off x="3024813" y="1881165"/>
                <a:ext cx="98005" cy="692085"/>
              </a:xfrm>
              <a:prstGeom prst="roundRect">
                <a:avLst>
                  <a:gd name="adj" fmla="val 50000"/>
                </a:avLst>
              </a:prstGeom>
              <a:solidFill>
                <a:srgbClr val="98DB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TextBox 30">
                <a:extLst>
                  <a:ext uri="{FF2B5EF4-FFF2-40B4-BE49-F238E27FC236}">
                    <a16:creationId xmlns:a16="http://schemas.microsoft.com/office/drawing/2014/main" id="{ECB9B4C7-82F8-81CC-5B72-3B19E60FD480}"/>
                  </a:ext>
                </a:extLst>
              </p:cNvPr>
              <p:cNvSpPr txBox="1"/>
              <p:nvPr/>
            </p:nvSpPr>
            <p:spPr>
              <a:xfrm>
                <a:off x="207807" y="1976166"/>
                <a:ext cx="23869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ID" b="1"/>
                  <a:t>ASESORÍA</a:t>
                </a:r>
              </a:p>
            </p:txBody>
          </p:sp>
          <p:sp>
            <p:nvSpPr>
              <p:cNvPr id="34" name="TextBox 87">
                <a:extLst>
                  <a:ext uri="{FF2B5EF4-FFF2-40B4-BE49-F238E27FC236}">
                    <a16:creationId xmlns:a16="http://schemas.microsoft.com/office/drawing/2014/main" id="{60370026-18FC-5BB7-8BAC-2B412FDBC698}"/>
                  </a:ext>
                </a:extLst>
              </p:cNvPr>
              <p:cNvSpPr txBox="1"/>
              <p:nvPr/>
            </p:nvSpPr>
            <p:spPr>
              <a:xfrm>
                <a:off x="3128932" y="1873264"/>
                <a:ext cx="3674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98DBAF"/>
                    </a:solidFill>
                  </a:rPr>
                  <a:t>1</a:t>
                </a:r>
                <a:endParaRPr lang="en-ID" sz="2800" b="1">
                  <a:solidFill>
                    <a:srgbClr val="98DBAF"/>
                  </a:solidFill>
                </a:endParaRPr>
              </a:p>
            </p:txBody>
          </p:sp>
          <p:grpSp>
            <p:nvGrpSpPr>
              <p:cNvPr id="64" name="Group 120">
                <a:extLst>
                  <a:ext uri="{FF2B5EF4-FFF2-40B4-BE49-F238E27FC236}">
                    <a16:creationId xmlns:a16="http://schemas.microsoft.com/office/drawing/2014/main" id="{010449AD-09F6-653D-FC27-9297E94399A0}"/>
                  </a:ext>
                </a:extLst>
              </p:cNvPr>
              <p:cNvGrpSpPr/>
              <p:nvPr/>
            </p:nvGrpSpPr>
            <p:grpSpPr>
              <a:xfrm>
                <a:off x="2658382" y="2009474"/>
                <a:ext cx="246663" cy="387010"/>
                <a:chOff x="2755901" y="2163763"/>
                <a:chExt cx="211138" cy="361950"/>
              </a:xfrm>
              <a:solidFill>
                <a:schemeClr val="tx1"/>
              </a:solidFill>
            </p:grpSpPr>
            <p:sp>
              <p:nvSpPr>
                <p:cNvPr id="65" name="Rectangle 87">
                  <a:extLst>
                    <a:ext uri="{FF2B5EF4-FFF2-40B4-BE49-F238E27FC236}">
                      <a16:creationId xmlns:a16="http://schemas.microsoft.com/office/drawing/2014/main" id="{02C8D5D0-943A-7CA1-8D72-DB5D7DDFEB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55901" y="2239963"/>
                  <a:ext cx="211138" cy="2095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6" name="Freeform 88">
                  <a:extLst>
                    <a:ext uri="{FF2B5EF4-FFF2-40B4-BE49-F238E27FC236}">
                      <a16:creationId xmlns:a16="http://schemas.microsoft.com/office/drawing/2014/main" id="{1DAE9826-2CE0-514E-8A5E-5B4BE945122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55901" y="2163763"/>
                  <a:ext cx="211138" cy="60325"/>
                </a:xfrm>
                <a:custGeom>
                  <a:avLst/>
                  <a:gdLst>
                    <a:gd name="T0" fmla="*/ 56 w 56"/>
                    <a:gd name="T1" fmla="*/ 16 h 16"/>
                    <a:gd name="T2" fmla="*/ 56 w 56"/>
                    <a:gd name="T3" fmla="*/ 10 h 16"/>
                    <a:gd name="T4" fmla="*/ 46 w 56"/>
                    <a:gd name="T5" fmla="*/ 0 h 16"/>
                    <a:gd name="T6" fmla="*/ 10 w 56"/>
                    <a:gd name="T7" fmla="*/ 0 h 16"/>
                    <a:gd name="T8" fmla="*/ 0 w 56"/>
                    <a:gd name="T9" fmla="*/ 10 h 16"/>
                    <a:gd name="T10" fmla="*/ 0 w 56"/>
                    <a:gd name="T11" fmla="*/ 16 h 16"/>
                    <a:gd name="T12" fmla="*/ 56 w 56"/>
                    <a:gd name="T13" fmla="*/ 16 h 16"/>
                    <a:gd name="T14" fmla="*/ 28 w 56"/>
                    <a:gd name="T15" fmla="*/ 6 h 16"/>
                    <a:gd name="T16" fmla="*/ 32 w 56"/>
                    <a:gd name="T17" fmla="*/ 10 h 16"/>
                    <a:gd name="T18" fmla="*/ 28 w 56"/>
                    <a:gd name="T19" fmla="*/ 14 h 16"/>
                    <a:gd name="T20" fmla="*/ 24 w 56"/>
                    <a:gd name="T21" fmla="*/ 10 h 16"/>
                    <a:gd name="T22" fmla="*/ 28 w 56"/>
                    <a:gd name="T23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6" h="16">
                      <a:moveTo>
                        <a:pt x="56" y="16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6" y="4"/>
                        <a:pt x="52" y="0"/>
                        <a:pt x="46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16"/>
                        <a:pt x="0" y="16"/>
                        <a:pt x="0" y="16"/>
                      </a:cubicBezTo>
                      <a:lnTo>
                        <a:pt x="56" y="16"/>
                      </a:lnTo>
                      <a:close/>
                      <a:moveTo>
                        <a:pt x="28" y="6"/>
                      </a:moveTo>
                      <a:cubicBezTo>
                        <a:pt x="30" y="6"/>
                        <a:pt x="32" y="8"/>
                        <a:pt x="32" y="10"/>
                      </a:cubicBezTo>
                      <a:cubicBezTo>
                        <a:pt x="32" y="12"/>
                        <a:pt x="30" y="14"/>
                        <a:pt x="28" y="14"/>
                      </a:cubicBezTo>
                      <a:cubicBezTo>
                        <a:pt x="26" y="14"/>
                        <a:pt x="24" y="12"/>
                        <a:pt x="24" y="10"/>
                      </a:cubicBezTo>
                      <a:cubicBezTo>
                        <a:pt x="24" y="8"/>
                        <a:pt x="26" y="6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7" name="Freeform 89">
                  <a:extLst>
                    <a:ext uri="{FF2B5EF4-FFF2-40B4-BE49-F238E27FC236}">
                      <a16:creationId xmlns:a16="http://schemas.microsoft.com/office/drawing/2014/main" id="{51EE4373-4D9E-2293-0655-6427C27401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55901" y="2465388"/>
                  <a:ext cx="211138" cy="60325"/>
                </a:xfrm>
                <a:custGeom>
                  <a:avLst/>
                  <a:gdLst>
                    <a:gd name="T0" fmla="*/ 0 w 56"/>
                    <a:gd name="T1" fmla="*/ 0 h 16"/>
                    <a:gd name="T2" fmla="*/ 0 w 56"/>
                    <a:gd name="T3" fmla="*/ 6 h 16"/>
                    <a:gd name="T4" fmla="*/ 10 w 56"/>
                    <a:gd name="T5" fmla="*/ 16 h 16"/>
                    <a:gd name="T6" fmla="*/ 46 w 56"/>
                    <a:gd name="T7" fmla="*/ 16 h 16"/>
                    <a:gd name="T8" fmla="*/ 56 w 56"/>
                    <a:gd name="T9" fmla="*/ 6 h 16"/>
                    <a:gd name="T10" fmla="*/ 56 w 56"/>
                    <a:gd name="T11" fmla="*/ 0 h 16"/>
                    <a:gd name="T12" fmla="*/ 0 w 56"/>
                    <a:gd name="T13" fmla="*/ 0 h 16"/>
                    <a:gd name="T14" fmla="*/ 38 w 56"/>
                    <a:gd name="T15" fmla="*/ 8 h 16"/>
                    <a:gd name="T16" fmla="*/ 18 w 56"/>
                    <a:gd name="T17" fmla="*/ 8 h 16"/>
                    <a:gd name="T18" fmla="*/ 16 w 56"/>
                    <a:gd name="T19" fmla="*/ 6 h 16"/>
                    <a:gd name="T20" fmla="*/ 18 w 56"/>
                    <a:gd name="T21" fmla="*/ 4 h 16"/>
                    <a:gd name="T22" fmla="*/ 38 w 56"/>
                    <a:gd name="T23" fmla="*/ 4 h 16"/>
                    <a:gd name="T24" fmla="*/ 40 w 56"/>
                    <a:gd name="T25" fmla="*/ 6 h 16"/>
                    <a:gd name="T26" fmla="*/ 38 w 56"/>
                    <a:gd name="T27" fmla="*/ 8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6" h="16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12"/>
                        <a:pt x="4" y="16"/>
                        <a:pt x="10" y="16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52" y="16"/>
                        <a:pt x="56" y="12"/>
                        <a:pt x="56" y="6"/>
                      </a:cubicBezTo>
                      <a:cubicBezTo>
                        <a:pt x="56" y="0"/>
                        <a:pt x="56" y="0"/>
                        <a:pt x="56" y="0"/>
                      </a:cubicBezTo>
                      <a:lnTo>
                        <a:pt x="0" y="0"/>
                      </a:lnTo>
                      <a:close/>
                      <a:moveTo>
                        <a:pt x="38" y="8"/>
                      </a:move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7" y="8"/>
                        <a:pt x="16" y="7"/>
                        <a:pt x="16" y="6"/>
                      </a:cubicBezTo>
                      <a:cubicBezTo>
                        <a:pt x="16" y="5"/>
                        <a:pt x="17" y="4"/>
                        <a:pt x="18" y="4"/>
                      </a:cubicBezTo>
                      <a:cubicBezTo>
                        <a:pt x="38" y="4"/>
                        <a:pt x="38" y="4"/>
                        <a:pt x="38" y="4"/>
                      </a:cubicBezTo>
                      <a:cubicBezTo>
                        <a:pt x="39" y="4"/>
                        <a:pt x="40" y="5"/>
                        <a:pt x="40" y="6"/>
                      </a:cubicBezTo>
                      <a:cubicBezTo>
                        <a:pt x="40" y="7"/>
                        <a:pt x="39" y="8"/>
                        <a:pt x="3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  <p:grpSp>
          <p:nvGrpSpPr>
            <p:cNvPr id="105" name="Grupo 104">
              <a:extLst>
                <a:ext uri="{FF2B5EF4-FFF2-40B4-BE49-F238E27FC236}">
                  <a16:creationId xmlns:a16="http://schemas.microsoft.com/office/drawing/2014/main" id="{C55B7627-008D-B738-D13B-02EA25A7EC0D}"/>
                </a:ext>
              </a:extLst>
            </p:cNvPr>
            <p:cNvGrpSpPr/>
            <p:nvPr/>
          </p:nvGrpSpPr>
          <p:grpSpPr>
            <a:xfrm>
              <a:off x="1361178" y="4118361"/>
              <a:ext cx="3161319" cy="745439"/>
              <a:chOff x="1248756" y="3363905"/>
              <a:chExt cx="3161319" cy="74543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6C286287-9C56-B1E4-440F-B1EE9DC62322}"/>
                  </a:ext>
                </a:extLst>
              </p:cNvPr>
              <p:cNvSpPr/>
              <p:nvPr/>
            </p:nvSpPr>
            <p:spPr>
              <a:xfrm>
                <a:off x="3024813" y="3417259"/>
                <a:ext cx="98005" cy="692085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5" name="TextBox 88">
                <a:extLst>
                  <a:ext uri="{FF2B5EF4-FFF2-40B4-BE49-F238E27FC236}">
                    <a16:creationId xmlns:a16="http://schemas.microsoft.com/office/drawing/2014/main" id="{58234407-2ED5-7E22-08EB-E448F81FD715}"/>
                  </a:ext>
                </a:extLst>
              </p:cNvPr>
              <p:cNvSpPr txBox="1"/>
              <p:nvPr/>
            </p:nvSpPr>
            <p:spPr>
              <a:xfrm>
                <a:off x="3130429" y="3531021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5</a:t>
                </a:r>
                <a:endParaRPr lang="en-ID" sz="2400" b="1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3" name="TextBox 98">
                <a:extLst>
                  <a:ext uri="{FF2B5EF4-FFF2-40B4-BE49-F238E27FC236}">
                    <a16:creationId xmlns:a16="http://schemas.microsoft.com/office/drawing/2014/main" id="{3C97C247-38DF-7CE3-0AFD-E526EFD050B7}"/>
                  </a:ext>
                </a:extLst>
              </p:cNvPr>
              <p:cNvSpPr txBox="1"/>
              <p:nvPr/>
            </p:nvSpPr>
            <p:spPr>
              <a:xfrm>
                <a:off x="1248756" y="3453260"/>
                <a:ext cx="11638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ID" b="1"/>
                  <a:t>OTROS</a:t>
                </a:r>
              </a:p>
            </p:txBody>
          </p:sp>
          <p:cxnSp>
            <p:nvCxnSpPr>
              <p:cNvPr id="58" name="Straight Connector 64">
                <a:extLst>
                  <a:ext uri="{FF2B5EF4-FFF2-40B4-BE49-F238E27FC236}">
                    <a16:creationId xmlns:a16="http://schemas.microsoft.com/office/drawing/2014/main" id="{43E890A0-DC07-80C0-F9AB-0ACE7D8065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184" y="3755401"/>
                <a:ext cx="874891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132">
                <a:extLst>
                  <a:ext uri="{FF2B5EF4-FFF2-40B4-BE49-F238E27FC236}">
                    <a16:creationId xmlns:a16="http://schemas.microsoft.com/office/drawing/2014/main" id="{782090AC-8277-211F-76BB-BB31D6ED619B}"/>
                  </a:ext>
                </a:extLst>
              </p:cNvPr>
              <p:cNvGrpSpPr/>
              <p:nvPr/>
            </p:nvGrpSpPr>
            <p:grpSpPr>
              <a:xfrm>
                <a:off x="2440899" y="3363905"/>
                <a:ext cx="476619" cy="460663"/>
                <a:chOff x="2706688" y="2909888"/>
                <a:chExt cx="349250" cy="284162"/>
              </a:xfrm>
              <a:solidFill>
                <a:schemeClr val="tx1"/>
              </a:solidFill>
            </p:grpSpPr>
            <p:sp>
              <p:nvSpPr>
                <p:cNvPr id="77" name="Freeform 159">
                  <a:extLst>
                    <a:ext uri="{FF2B5EF4-FFF2-40B4-BE49-F238E27FC236}">
                      <a16:creationId xmlns:a16="http://schemas.microsoft.com/office/drawing/2014/main" id="{F3BF54A2-EE82-563A-67A6-8A600E81C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3363" y="3095625"/>
                  <a:ext cx="46038" cy="30163"/>
                </a:xfrm>
                <a:custGeom>
                  <a:avLst/>
                  <a:gdLst>
                    <a:gd name="T0" fmla="*/ 29 w 29"/>
                    <a:gd name="T1" fmla="*/ 0 h 19"/>
                    <a:gd name="T2" fmla="*/ 19 w 29"/>
                    <a:gd name="T3" fmla="*/ 0 h 19"/>
                    <a:gd name="T4" fmla="*/ 10 w 29"/>
                    <a:gd name="T5" fmla="*/ 0 h 19"/>
                    <a:gd name="T6" fmla="*/ 0 w 29"/>
                    <a:gd name="T7" fmla="*/ 0 h 19"/>
                    <a:gd name="T8" fmla="*/ 0 w 29"/>
                    <a:gd name="T9" fmla="*/ 19 h 19"/>
                    <a:gd name="T10" fmla="*/ 10 w 29"/>
                    <a:gd name="T11" fmla="*/ 19 h 19"/>
                    <a:gd name="T12" fmla="*/ 19 w 29"/>
                    <a:gd name="T13" fmla="*/ 19 h 19"/>
                    <a:gd name="T14" fmla="*/ 29 w 29"/>
                    <a:gd name="T15" fmla="*/ 19 h 19"/>
                    <a:gd name="T16" fmla="*/ 29 w 29"/>
                    <a:gd name="T17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9">
                      <a:moveTo>
                        <a:pt x="29" y="0"/>
                      </a:move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10" y="19"/>
                      </a:lnTo>
                      <a:lnTo>
                        <a:pt x="19" y="19"/>
                      </a:lnTo>
                      <a:lnTo>
                        <a:pt x="29" y="19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8" name="Rectangle 160">
                  <a:extLst>
                    <a:ext uri="{FF2B5EF4-FFF2-40B4-BE49-F238E27FC236}">
                      <a16:creationId xmlns:a16="http://schemas.microsoft.com/office/drawing/2014/main" id="{8DFD701E-562B-97CA-4968-2C71DF9CC1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9238" y="3141663"/>
                  <a:ext cx="14288" cy="222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9" name="Freeform 161">
                  <a:extLst>
                    <a:ext uri="{FF2B5EF4-FFF2-40B4-BE49-F238E27FC236}">
                      <a16:creationId xmlns:a16="http://schemas.microsoft.com/office/drawing/2014/main" id="{C6DA0367-4078-DE6B-C950-CF1FD2856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9400" y="3041650"/>
                  <a:ext cx="236538" cy="152400"/>
                </a:xfrm>
                <a:custGeom>
                  <a:avLst/>
                  <a:gdLst>
                    <a:gd name="T0" fmla="*/ 59 w 63"/>
                    <a:gd name="T1" fmla="*/ 16 h 40"/>
                    <a:gd name="T2" fmla="*/ 55 w 63"/>
                    <a:gd name="T3" fmla="*/ 16 h 40"/>
                    <a:gd name="T4" fmla="*/ 55 w 63"/>
                    <a:gd name="T5" fmla="*/ 8 h 40"/>
                    <a:gd name="T6" fmla="*/ 47 w 63"/>
                    <a:gd name="T7" fmla="*/ 8 h 40"/>
                    <a:gd name="T8" fmla="*/ 47 w 63"/>
                    <a:gd name="T9" fmla="*/ 0 h 40"/>
                    <a:gd name="T10" fmla="*/ 36 w 63"/>
                    <a:gd name="T11" fmla="*/ 0 h 40"/>
                    <a:gd name="T12" fmla="*/ 28 w 63"/>
                    <a:gd name="T13" fmla="*/ 0 h 40"/>
                    <a:gd name="T14" fmla="*/ 23 w 63"/>
                    <a:gd name="T15" fmla="*/ 0 h 40"/>
                    <a:gd name="T16" fmla="*/ 6 w 63"/>
                    <a:gd name="T17" fmla="*/ 4 h 40"/>
                    <a:gd name="T18" fmla="*/ 0 w 63"/>
                    <a:gd name="T19" fmla="*/ 4 h 40"/>
                    <a:gd name="T20" fmla="*/ 0 w 63"/>
                    <a:gd name="T21" fmla="*/ 10 h 40"/>
                    <a:gd name="T22" fmla="*/ 2 w 63"/>
                    <a:gd name="T23" fmla="*/ 10 h 40"/>
                    <a:gd name="T24" fmla="*/ 4 w 63"/>
                    <a:gd name="T25" fmla="*/ 12 h 40"/>
                    <a:gd name="T26" fmla="*/ 4 w 63"/>
                    <a:gd name="T27" fmla="*/ 24 h 40"/>
                    <a:gd name="T28" fmla="*/ 2 w 63"/>
                    <a:gd name="T29" fmla="*/ 26 h 40"/>
                    <a:gd name="T30" fmla="*/ 0 w 63"/>
                    <a:gd name="T31" fmla="*/ 26 h 40"/>
                    <a:gd name="T32" fmla="*/ 0 w 63"/>
                    <a:gd name="T33" fmla="*/ 32 h 40"/>
                    <a:gd name="T34" fmla="*/ 6 w 63"/>
                    <a:gd name="T35" fmla="*/ 32 h 40"/>
                    <a:gd name="T36" fmla="*/ 23 w 63"/>
                    <a:gd name="T37" fmla="*/ 40 h 40"/>
                    <a:gd name="T38" fmla="*/ 35 w 63"/>
                    <a:gd name="T39" fmla="*/ 40 h 40"/>
                    <a:gd name="T40" fmla="*/ 42 w 63"/>
                    <a:gd name="T41" fmla="*/ 34 h 40"/>
                    <a:gd name="T42" fmla="*/ 42 w 63"/>
                    <a:gd name="T43" fmla="*/ 32 h 40"/>
                    <a:gd name="T44" fmla="*/ 55 w 63"/>
                    <a:gd name="T45" fmla="*/ 32 h 40"/>
                    <a:gd name="T46" fmla="*/ 55 w 63"/>
                    <a:gd name="T47" fmla="*/ 24 h 40"/>
                    <a:gd name="T48" fmla="*/ 59 w 63"/>
                    <a:gd name="T49" fmla="*/ 24 h 40"/>
                    <a:gd name="T50" fmla="*/ 59 w 63"/>
                    <a:gd name="T51" fmla="*/ 16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3" h="40">
                      <a:moveTo>
                        <a:pt x="59" y="16"/>
                      </a:moveTo>
                      <a:cubicBezTo>
                        <a:pt x="55" y="16"/>
                        <a:pt x="55" y="16"/>
                        <a:pt x="55" y="16"/>
                      </a:cubicBezTo>
                      <a:cubicBezTo>
                        <a:pt x="59" y="16"/>
                        <a:pt x="59" y="8"/>
                        <a:pt x="55" y="8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54" y="8"/>
                        <a:pt x="54" y="0"/>
                        <a:pt x="47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2" y="0"/>
                        <a:pt x="6" y="4"/>
                        <a:pt x="6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3" y="10"/>
                        <a:pt x="4" y="11"/>
                        <a:pt x="4" y="12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5"/>
                        <a:pt x="3" y="26"/>
                        <a:pt x="2" y="26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6" y="32"/>
                        <a:pt x="6" y="32"/>
                        <a:pt x="6" y="32"/>
                      </a:cubicBezTo>
                      <a:cubicBezTo>
                        <a:pt x="6" y="32"/>
                        <a:pt x="15" y="40"/>
                        <a:pt x="23" y="40"/>
                      </a:cubicBezTo>
                      <a:cubicBezTo>
                        <a:pt x="25" y="40"/>
                        <a:pt x="29" y="40"/>
                        <a:pt x="35" y="40"/>
                      </a:cubicBezTo>
                      <a:cubicBezTo>
                        <a:pt x="38" y="40"/>
                        <a:pt x="42" y="37"/>
                        <a:pt x="42" y="34"/>
                      </a:cubicBezTo>
                      <a:cubicBezTo>
                        <a:pt x="42" y="32"/>
                        <a:pt x="42" y="32"/>
                        <a:pt x="42" y="32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62" y="32"/>
                        <a:pt x="62" y="24"/>
                        <a:pt x="55" y="24"/>
                      </a:cubicBezTo>
                      <a:cubicBezTo>
                        <a:pt x="59" y="24"/>
                        <a:pt x="59" y="24"/>
                        <a:pt x="59" y="24"/>
                      </a:cubicBezTo>
                      <a:cubicBezTo>
                        <a:pt x="63" y="24"/>
                        <a:pt x="63" y="16"/>
                        <a:pt x="59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0" name="Freeform 162">
                  <a:extLst>
                    <a:ext uri="{FF2B5EF4-FFF2-40B4-BE49-F238E27FC236}">
                      <a16:creationId xmlns:a16="http://schemas.microsoft.com/office/drawing/2014/main" id="{DBF0A678-C428-131E-538E-D5341F839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688" y="3057525"/>
                  <a:ext cx="66675" cy="106363"/>
                </a:xfrm>
                <a:custGeom>
                  <a:avLst/>
                  <a:gdLst>
                    <a:gd name="T0" fmla="*/ 18 w 18"/>
                    <a:gd name="T1" fmla="*/ 22 h 28"/>
                    <a:gd name="T2" fmla="*/ 16 w 18"/>
                    <a:gd name="T3" fmla="*/ 22 h 28"/>
                    <a:gd name="T4" fmla="*/ 14 w 18"/>
                    <a:gd name="T5" fmla="*/ 20 h 28"/>
                    <a:gd name="T6" fmla="*/ 14 w 18"/>
                    <a:gd name="T7" fmla="*/ 8 h 28"/>
                    <a:gd name="T8" fmla="*/ 16 w 18"/>
                    <a:gd name="T9" fmla="*/ 6 h 28"/>
                    <a:gd name="T10" fmla="*/ 18 w 18"/>
                    <a:gd name="T11" fmla="*/ 6 h 28"/>
                    <a:gd name="T12" fmla="*/ 18 w 18"/>
                    <a:gd name="T13" fmla="*/ 0 h 28"/>
                    <a:gd name="T14" fmla="*/ 0 w 18"/>
                    <a:gd name="T15" fmla="*/ 0 h 28"/>
                    <a:gd name="T16" fmla="*/ 0 w 18"/>
                    <a:gd name="T17" fmla="*/ 28 h 28"/>
                    <a:gd name="T18" fmla="*/ 18 w 18"/>
                    <a:gd name="T19" fmla="*/ 28 h 28"/>
                    <a:gd name="T20" fmla="*/ 18 w 18"/>
                    <a:gd name="T21" fmla="*/ 2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28">
                      <a:moveTo>
                        <a:pt x="18" y="22"/>
                      </a:move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5" y="22"/>
                        <a:pt x="14" y="21"/>
                        <a:pt x="14" y="20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7"/>
                        <a:pt x="15" y="6"/>
                        <a:pt x="16" y="6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8" y="28"/>
                        <a:pt x="18" y="28"/>
                        <a:pt x="18" y="28"/>
                      </a:cubicBezTo>
                      <a:lnTo>
                        <a:pt x="18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1" name="Rectangle 163">
                  <a:extLst>
                    <a:ext uri="{FF2B5EF4-FFF2-40B4-BE49-F238E27FC236}">
                      <a16:creationId xmlns:a16="http://schemas.microsoft.com/office/drawing/2014/main" id="{01F9348C-DF39-E062-F3EE-C78806CE5A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9238" y="3057525"/>
                  <a:ext cx="14288" cy="222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2" name="Freeform 164">
                  <a:extLst>
                    <a:ext uri="{FF2B5EF4-FFF2-40B4-BE49-F238E27FC236}">
                      <a16:creationId xmlns:a16="http://schemas.microsoft.com/office/drawing/2014/main" id="{F6D56D17-786C-7647-BCF4-DD12B37C0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5738" y="2909888"/>
                  <a:ext cx="157163" cy="41275"/>
                </a:xfrm>
                <a:custGeom>
                  <a:avLst/>
                  <a:gdLst>
                    <a:gd name="T0" fmla="*/ 40 w 42"/>
                    <a:gd name="T1" fmla="*/ 11 h 11"/>
                    <a:gd name="T2" fmla="*/ 39 w 42"/>
                    <a:gd name="T3" fmla="*/ 11 h 11"/>
                    <a:gd name="T4" fmla="*/ 3 w 42"/>
                    <a:gd name="T5" fmla="*/ 11 h 11"/>
                    <a:gd name="T6" fmla="*/ 0 w 42"/>
                    <a:gd name="T7" fmla="*/ 10 h 11"/>
                    <a:gd name="T8" fmla="*/ 1 w 42"/>
                    <a:gd name="T9" fmla="*/ 8 h 11"/>
                    <a:gd name="T10" fmla="*/ 41 w 42"/>
                    <a:gd name="T11" fmla="*/ 8 h 11"/>
                    <a:gd name="T12" fmla="*/ 42 w 42"/>
                    <a:gd name="T13" fmla="*/ 10 h 11"/>
                    <a:gd name="T14" fmla="*/ 40 w 42"/>
                    <a:gd name="T1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2" h="11">
                      <a:moveTo>
                        <a:pt x="40" y="11"/>
                      </a:moveTo>
                      <a:cubicBezTo>
                        <a:pt x="39" y="11"/>
                        <a:pt x="39" y="11"/>
                        <a:pt x="39" y="11"/>
                      </a:cubicBezTo>
                      <a:cubicBezTo>
                        <a:pt x="28" y="4"/>
                        <a:pt x="14" y="4"/>
                        <a:pt x="3" y="11"/>
                      </a:cubicBezTo>
                      <a:cubicBezTo>
                        <a:pt x="2" y="11"/>
                        <a:pt x="1" y="11"/>
                        <a:pt x="0" y="10"/>
                      </a:cubicBezTo>
                      <a:cubicBezTo>
                        <a:pt x="0" y="9"/>
                        <a:pt x="0" y="8"/>
                        <a:pt x="1" y="8"/>
                      </a:cubicBezTo>
                      <a:cubicBezTo>
                        <a:pt x="13" y="0"/>
                        <a:pt x="29" y="0"/>
                        <a:pt x="41" y="8"/>
                      </a:cubicBezTo>
                      <a:cubicBezTo>
                        <a:pt x="42" y="8"/>
                        <a:pt x="42" y="9"/>
                        <a:pt x="42" y="10"/>
                      </a:cubicBezTo>
                      <a:cubicBezTo>
                        <a:pt x="41" y="11"/>
                        <a:pt x="41" y="11"/>
                        <a:pt x="40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3" name="Freeform 165">
                  <a:extLst>
                    <a:ext uri="{FF2B5EF4-FFF2-40B4-BE49-F238E27FC236}">
                      <a16:creationId xmlns:a16="http://schemas.microsoft.com/office/drawing/2014/main" id="{3BF37294-B319-A1CB-0B0B-3117CF9D55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025" y="2940050"/>
                  <a:ext cx="128588" cy="38100"/>
                </a:xfrm>
                <a:custGeom>
                  <a:avLst/>
                  <a:gdLst>
                    <a:gd name="T0" fmla="*/ 31 w 34"/>
                    <a:gd name="T1" fmla="*/ 10 h 10"/>
                    <a:gd name="T2" fmla="*/ 30 w 34"/>
                    <a:gd name="T3" fmla="*/ 10 h 10"/>
                    <a:gd name="T4" fmla="*/ 4 w 34"/>
                    <a:gd name="T5" fmla="*/ 10 h 10"/>
                    <a:gd name="T6" fmla="*/ 1 w 34"/>
                    <a:gd name="T7" fmla="*/ 9 h 10"/>
                    <a:gd name="T8" fmla="*/ 1 w 34"/>
                    <a:gd name="T9" fmla="*/ 6 h 10"/>
                    <a:gd name="T10" fmla="*/ 33 w 34"/>
                    <a:gd name="T11" fmla="*/ 6 h 10"/>
                    <a:gd name="T12" fmla="*/ 33 w 34"/>
                    <a:gd name="T13" fmla="*/ 9 h 10"/>
                    <a:gd name="T14" fmla="*/ 31 w 34"/>
                    <a:gd name="T1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4" h="10">
                      <a:moveTo>
                        <a:pt x="31" y="10"/>
                      </a:moveTo>
                      <a:cubicBezTo>
                        <a:pt x="31" y="10"/>
                        <a:pt x="31" y="10"/>
                        <a:pt x="30" y="10"/>
                      </a:cubicBezTo>
                      <a:cubicBezTo>
                        <a:pt x="22" y="4"/>
                        <a:pt x="12" y="4"/>
                        <a:pt x="4" y="10"/>
                      </a:cubicBezTo>
                      <a:cubicBezTo>
                        <a:pt x="3" y="10"/>
                        <a:pt x="2" y="10"/>
                        <a:pt x="1" y="9"/>
                      </a:cubicBezTo>
                      <a:cubicBezTo>
                        <a:pt x="0" y="8"/>
                        <a:pt x="1" y="7"/>
                        <a:pt x="1" y="6"/>
                      </a:cubicBezTo>
                      <a:cubicBezTo>
                        <a:pt x="11" y="0"/>
                        <a:pt x="23" y="0"/>
                        <a:pt x="33" y="6"/>
                      </a:cubicBezTo>
                      <a:cubicBezTo>
                        <a:pt x="33" y="7"/>
                        <a:pt x="34" y="8"/>
                        <a:pt x="33" y="9"/>
                      </a:cubicBezTo>
                      <a:cubicBezTo>
                        <a:pt x="33" y="10"/>
                        <a:pt x="32" y="10"/>
                        <a:pt x="3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4" name="Freeform 166">
                  <a:extLst>
                    <a:ext uri="{FF2B5EF4-FFF2-40B4-BE49-F238E27FC236}">
                      <a16:creationId xmlns:a16="http://schemas.microsoft.com/office/drawing/2014/main" id="{D2D60BD8-91EE-27D4-26E6-74A756864F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9075" y="2970213"/>
                  <a:ext cx="90488" cy="34925"/>
                </a:xfrm>
                <a:custGeom>
                  <a:avLst/>
                  <a:gdLst>
                    <a:gd name="T0" fmla="*/ 22 w 24"/>
                    <a:gd name="T1" fmla="*/ 9 h 9"/>
                    <a:gd name="T2" fmla="*/ 21 w 24"/>
                    <a:gd name="T3" fmla="*/ 8 h 9"/>
                    <a:gd name="T4" fmla="*/ 3 w 24"/>
                    <a:gd name="T5" fmla="*/ 8 h 9"/>
                    <a:gd name="T6" fmla="*/ 0 w 24"/>
                    <a:gd name="T7" fmla="*/ 8 h 9"/>
                    <a:gd name="T8" fmla="*/ 1 w 24"/>
                    <a:gd name="T9" fmla="*/ 5 h 9"/>
                    <a:gd name="T10" fmla="*/ 23 w 24"/>
                    <a:gd name="T11" fmla="*/ 5 h 9"/>
                    <a:gd name="T12" fmla="*/ 24 w 24"/>
                    <a:gd name="T13" fmla="*/ 8 h 9"/>
                    <a:gd name="T14" fmla="*/ 22 w 24"/>
                    <a:gd name="T1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9">
                      <a:moveTo>
                        <a:pt x="22" y="9"/>
                      </a:moveTo>
                      <a:cubicBezTo>
                        <a:pt x="22" y="9"/>
                        <a:pt x="21" y="8"/>
                        <a:pt x="21" y="8"/>
                      </a:cubicBezTo>
                      <a:cubicBezTo>
                        <a:pt x="16" y="5"/>
                        <a:pt x="8" y="5"/>
                        <a:pt x="3" y="8"/>
                      </a:cubicBezTo>
                      <a:cubicBezTo>
                        <a:pt x="2" y="9"/>
                        <a:pt x="1" y="9"/>
                        <a:pt x="0" y="8"/>
                      </a:cubicBezTo>
                      <a:cubicBezTo>
                        <a:pt x="0" y="7"/>
                        <a:pt x="0" y="5"/>
                        <a:pt x="1" y="5"/>
                      </a:cubicBezTo>
                      <a:cubicBezTo>
                        <a:pt x="7" y="0"/>
                        <a:pt x="16" y="0"/>
                        <a:pt x="23" y="5"/>
                      </a:cubicBezTo>
                      <a:cubicBezTo>
                        <a:pt x="24" y="5"/>
                        <a:pt x="24" y="7"/>
                        <a:pt x="24" y="8"/>
                      </a:cubicBezTo>
                      <a:cubicBezTo>
                        <a:pt x="23" y="8"/>
                        <a:pt x="23" y="9"/>
                        <a:pt x="2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  <p:grpSp>
          <p:nvGrpSpPr>
            <p:cNvPr id="106" name="Grupo 105">
              <a:extLst>
                <a:ext uri="{FF2B5EF4-FFF2-40B4-BE49-F238E27FC236}">
                  <a16:creationId xmlns:a16="http://schemas.microsoft.com/office/drawing/2014/main" id="{933DDDFA-CD01-C1F8-2464-D4BE9F3C5DC5}"/>
                </a:ext>
              </a:extLst>
            </p:cNvPr>
            <p:cNvGrpSpPr/>
            <p:nvPr/>
          </p:nvGrpSpPr>
          <p:grpSpPr>
            <a:xfrm>
              <a:off x="4595654" y="5464158"/>
              <a:ext cx="2757989" cy="1139501"/>
              <a:chOff x="4509929" y="5197505"/>
              <a:chExt cx="2757989" cy="1139501"/>
            </a:xfrm>
          </p:grpSpPr>
          <p:sp>
            <p:nvSpPr>
              <p:cNvPr id="27" name="Rectangle: Rounded Corners 23">
                <a:extLst>
                  <a:ext uri="{FF2B5EF4-FFF2-40B4-BE49-F238E27FC236}">
                    <a16:creationId xmlns:a16="http://schemas.microsoft.com/office/drawing/2014/main" id="{EDEDB289-D89C-F4BE-BBCE-501142D66725}"/>
                  </a:ext>
                </a:extLst>
              </p:cNvPr>
              <p:cNvSpPr/>
              <p:nvPr/>
            </p:nvSpPr>
            <p:spPr>
              <a:xfrm>
                <a:off x="5040944" y="5644921"/>
                <a:ext cx="98005" cy="692085"/>
              </a:xfrm>
              <a:prstGeom prst="roundRect">
                <a:avLst>
                  <a:gd name="adj" fmla="val 50000"/>
                </a:avLst>
              </a:prstGeom>
              <a:solidFill>
                <a:srgbClr val="CC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TextBox 92">
                <a:extLst>
                  <a:ext uri="{FF2B5EF4-FFF2-40B4-BE49-F238E27FC236}">
                    <a16:creationId xmlns:a16="http://schemas.microsoft.com/office/drawing/2014/main" id="{71BD2297-0798-1ACC-7B2E-977E28525B7A}"/>
                  </a:ext>
                </a:extLst>
              </p:cNvPr>
              <p:cNvSpPr txBox="1"/>
              <p:nvPr/>
            </p:nvSpPr>
            <p:spPr>
              <a:xfrm>
                <a:off x="4509929" y="5710780"/>
                <a:ext cx="4956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CCC00"/>
                    </a:solidFill>
                  </a:rPr>
                  <a:t>20</a:t>
                </a:r>
                <a:endParaRPr lang="en-ID" sz="2400" b="1">
                  <a:solidFill>
                    <a:srgbClr val="CCCC00"/>
                  </a:solidFill>
                </a:endParaRPr>
              </a:p>
            </p:txBody>
          </p:sp>
          <p:cxnSp>
            <p:nvCxnSpPr>
              <p:cNvPr id="57" name="Connector: Elbow 15">
                <a:extLst>
                  <a:ext uri="{FF2B5EF4-FFF2-40B4-BE49-F238E27FC236}">
                    <a16:creationId xmlns:a16="http://schemas.microsoft.com/office/drawing/2014/main" id="{BC344BB4-E3A8-FF37-B9AB-45A67BE2420E}"/>
                  </a:ext>
                </a:extLst>
              </p:cNvPr>
              <p:cNvCxnSpPr>
                <a:cxnSpLocks/>
                <a:endCxn id="39" idx="1"/>
              </p:cNvCxnSpPr>
              <p:nvPr/>
            </p:nvCxnSpPr>
            <p:spPr>
              <a:xfrm rot="10800000" flipV="1">
                <a:off x="4509930" y="5197505"/>
                <a:ext cx="745501" cy="744107"/>
              </a:xfrm>
              <a:prstGeom prst="bentConnector3">
                <a:avLst>
                  <a:gd name="adj1" fmla="val 130664"/>
                </a:avLst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110">
                <a:extLst>
                  <a:ext uri="{FF2B5EF4-FFF2-40B4-BE49-F238E27FC236}">
                    <a16:creationId xmlns:a16="http://schemas.microsoft.com/office/drawing/2014/main" id="{3BE861CD-CEC0-62C3-5CD6-00F5843954A3}"/>
                  </a:ext>
                </a:extLst>
              </p:cNvPr>
              <p:cNvSpPr txBox="1"/>
              <p:nvPr/>
            </p:nvSpPr>
            <p:spPr>
              <a:xfrm>
                <a:off x="5602493" y="5796902"/>
                <a:ext cx="16654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D" b="1" i="0">
                    <a:effectLst/>
                  </a:rPr>
                  <a:t>INFORMES</a:t>
                </a:r>
                <a:endParaRPr lang="en-ID" b="1"/>
              </a:p>
            </p:txBody>
          </p:sp>
          <p:sp>
            <p:nvSpPr>
              <p:cNvPr id="101" name="Freeform 8">
                <a:extLst>
                  <a:ext uri="{FF2B5EF4-FFF2-40B4-BE49-F238E27FC236}">
                    <a16:creationId xmlns:a16="http://schemas.microsoft.com/office/drawing/2014/main" id="{884BC939-3FCF-F29B-5B7F-4D4A9CF05A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53137" y="5742556"/>
                <a:ext cx="308001" cy="369332"/>
              </a:xfrm>
              <a:custGeom>
                <a:avLst/>
                <a:gdLst>
                  <a:gd name="T0" fmla="*/ 0 w 72"/>
                  <a:gd name="T1" fmla="*/ 36 h 96"/>
                  <a:gd name="T2" fmla="*/ 0 w 72"/>
                  <a:gd name="T3" fmla="*/ 96 h 96"/>
                  <a:gd name="T4" fmla="*/ 72 w 72"/>
                  <a:gd name="T5" fmla="*/ 96 h 96"/>
                  <a:gd name="T6" fmla="*/ 72 w 72"/>
                  <a:gd name="T7" fmla="*/ 36 h 96"/>
                  <a:gd name="T8" fmla="*/ 60 w 72"/>
                  <a:gd name="T9" fmla="*/ 36 h 96"/>
                  <a:gd name="T10" fmla="*/ 60 w 72"/>
                  <a:gd name="T11" fmla="*/ 24 h 96"/>
                  <a:gd name="T12" fmla="*/ 36 w 72"/>
                  <a:gd name="T13" fmla="*/ 0 h 96"/>
                  <a:gd name="T14" fmla="*/ 12 w 72"/>
                  <a:gd name="T15" fmla="*/ 24 h 96"/>
                  <a:gd name="T16" fmla="*/ 16 w 72"/>
                  <a:gd name="T17" fmla="*/ 24 h 96"/>
                  <a:gd name="T18" fmla="*/ 36 w 72"/>
                  <a:gd name="T19" fmla="*/ 4 h 96"/>
                  <a:gd name="T20" fmla="*/ 56 w 72"/>
                  <a:gd name="T21" fmla="*/ 24 h 96"/>
                  <a:gd name="T22" fmla="*/ 56 w 72"/>
                  <a:gd name="T23" fmla="*/ 36 h 96"/>
                  <a:gd name="T24" fmla="*/ 0 w 72"/>
                  <a:gd name="T25" fmla="*/ 36 h 96"/>
                  <a:gd name="T26" fmla="*/ 32 w 72"/>
                  <a:gd name="T27" fmla="*/ 60 h 96"/>
                  <a:gd name="T28" fmla="*/ 36 w 72"/>
                  <a:gd name="T29" fmla="*/ 56 h 96"/>
                  <a:gd name="T30" fmla="*/ 40 w 72"/>
                  <a:gd name="T31" fmla="*/ 60 h 96"/>
                  <a:gd name="T32" fmla="*/ 38 w 72"/>
                  <a:gd name="T33" fmla="*/ 63 h 96"/>
                  <a:gd name="T34" fmla="*/ 38 w 72"/>
                  <a:gd name="T35" fmla="*/ 74 h 96"/>
                  <a:gd name="T36" fmla="*/ 36 w 72"/>
                  <a:gd name="T37" fmla="*/ 76 h 96"/>
                  <a:gd name="T38" fmla="*/ 34 w 72"/>
                  <a:gd name="T39" fmla="*/ 74 h 96"/>
                  <a:gd name="T40" fmla="*/ 34 w 72"/>
                  <a:gd name="T41" fmla="*/ 63 h 96"/>
                  <a:gd name="T42" fmla="*/ 32 w 72"/>
                  <a:gd name="T43" fmla="*/ 6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2" h="96">
                    <a:moveTo>
                      <a:pt x="0" y="3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72" y="96"/>
                      <a:pt x="72" y="96"/>
                      <a:pt x="72" y="96"/>
                    </a:cubicBezTo>
                    <a:cubicBezTo>
                      <a:pt x="72" y="36"/>
                      <a:pt x="72" y="36"/>
                      <a:pt x="72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11"/>
                      <a:pt x="49" y="0"/>
                      <a:pt x="36" y="0"/>
                    </a:cubicBezTo>
                    <a:cubicBezTo>
                      <a:pt x="23" y="0"/>
                      <a:pt x="12" y="11"/>
                      <a:pt x="12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13"/>
                      <a:pt x="25" y="4"/>
                      <a:pt x="36" y="4"/>
                    </a:cubicBezTo>
                    <a:cubicBezTo>
                      <a:pt x="47" y="4"/>
                      <a:pt x="56" y="13"/>
                      <a:pt x="56" y="24"/>
                    </a:cubicBezTo>
                    <a:cubicBezTo>
                      <a:pt x="56" y="36"/>
                      <a:pt x="56" y="36"/>
                      <a:pt x="56" y="36"/>
                    </a:cubicBezTo>
                    <a:lnTo>
                      <a:pt x="0" y="36"/>
                    </a:lnTo>
                    <a:close/>
                    <a:moveTo>
                      <a:pt x="32" y="60"/>
                    </a:moveTo>
                    <a:cubicBezTo>
                      <a:pt x="32" y="58"/>
                      <a:pt x="34" y="56"/>
                      <a:pt x="36" y="56"/>
                    </a:cubicBezTo>
                    <a:cubicBezTo>
                      <a:pt x="38" y="56"/>
                      <a:pt x="40" y="58"/>
                      <a:pt x="40" y="60"/>
                    </a:cubicBezTo>
                    <a:cubicBezTo>
                      <a:pt x="40" y="61"/>
                      <a:pt x="39" y="63"/>
                      <a:pt x="38" y="63"/>
                    </a:cubicBezTo>
                    <a:cubicBezTo>
                      <a:pt x="38" y="74"/>
                      <a:pt x="38" y="74"/>
                      <a:pt x="38" y="74"/>
                    </a:cubicBezTo>
                    <a:cubicBezTo>
                      <a:pt x="38" y="75"/>
                      <a:pt x="37" y="76"/>
                      <a:pt x="36" y="76"/>
                    </a:cubicBezTo>
                    <a:cubicBezTo>
                      <a:pt x="35" y="76"/>
                      <a:pt x="34" y="75"/>
                      <a:pt x="34" y="74"/>
                    </a:cubicBezTo>
                    <a:cubicBezTo>
                      <a:pt x="34" y="63"/>
                      <a:pt x="34" y="63"/>
                      <a:pt x="34" y="63"/>
                    </a:cubicBezTo>
                    <a:cubicBezTo>
                      <a:pt x="33" y="63"/>
                      <a:pt x="32" y="61"/>
                      <a:pt x="32" y="6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1" name="Grupo 110">
              <a:extLst>
                <a:ext uri="{FF2B5EF4-FFF2-40B4-BE49-F238E27FC236}">
                  <a16:creationId xmlns:a16="http://schemas.microsoft.com/office/drawing/2014/main" id="{73DEDC45-A879-7B52-FAAB-2C88CE1F7527}"/>
                </a:ext>
              </a:extLst>
            </p:cNvPr>
            <p:cNvGrpSpPr/>
            <p:nvPr/>
          </p:nvGrpSpPr>
          <p:grpSpPr>
            <a:xfrm>
              <a:off x="7022068" y="2740429"/>
              <a:ext cx="5143631" cy="699986"/>
              <a:chOff x="6793914" y="1873264"/>
              <a:chExt cx="5143631" cy="699986"/>
            </a:xfrm>
          </p:grpSpPr>
          <p:grpSp>
            <p:nvGrpSpPr>
              <p:cNvPr id="108" name="Grupo 107">
                <a:extLst>
                  <a:ext uri="{FF2B5EF4-FFF2-40B4-BE49-F238E27FC236}">
                    <a16:creationId xmlns:a16="http://schemas.microsoft.com/office/drawing/2014/main" id="{467BF1BD-BF1A-F5C2-0E18-45DF2A80DA11}"/>
                  </a:ext>
                </a:extLst>
              </p:cNvPr>
              <p:cNvGrpSpPr/>
              <p:nvPr/>
            </p:nvGrpSpPr>
            <p:grpSpPr>
              <a:xfrm>
                <a:off x="8530335" y="1873264"/>
                <a:ext cx="3407210" cy="699986"/>
                <a:chOff x="8530335" y="1873264"/>
                <a:chExt cx="3407210" cy="699986"/>
              </a:xfrm>
            </p:grpSpPr>
            <p:sp>
              <p:nvSpPr>
                <p:cNvPr id="25" name="Rectangle: Rounded Corners 21">
                  <a:extLst>
                    <a:ext uri="{FF2B5EF4-FFF2-40B4-BE49-F238E27FC236}">
                      <a16:creationId xmlns:a16="http://schemas.microsoft.com/office/drawing/2014/main" id="{6279C266-3501-E781-60CE-EEAD169C7257}"/>
                    </a:ext>
                  </a:extLst>
                </p:cNvPr>
                <p:cNvSpPr/>
                <p:nvPr/>
              </p:nvSpPr>
              <p:spPr>
                <a:xfrm>
                  <a:off x="8982298" y="1881165"/>
                  <a:ext cx="98005" cy="69208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8D2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37" name="TextBox 90">
                  <a:extLst>
                    <a:ext uri="{FF2B5EF4-FFF2-40B4-BE49-F238E27FC236}">
                      <a16:creationId xmlns:a16="http://schemas.microsoft.com/office/drawing/2014/main" id="{B4166720-A076-5BE2-B040-CB9D0F5F01D3}"/>
                    </a:ext>
                  </a:extLst>
                </p:cNvPr>
                <p:cNvSpPr txBox="1"/>
                <p:nvPr/>
              </p:nvSpPr>
              <p:spPr>
                <a:xfrm>
                  <a:off x="8530335" y="1873264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78D2D3"/>
                      </a:solidFill>
                    </a:rPr>
                    <a:t>3</a:t>
                  </a:r>
                  <a:endParaRPr lang="en-ID" sz="2400" b="1">
                    <a:solidFill>
                      <a:srgbClr val="78D2D3"/>
                    </a:solidFill>
                  </a:endParaRPr>
                </a:p>
              </p:txBody>
            </p:sp>
            <p:sp>
              <p:nvSpPr>
                <p:cNvPr id="49" name="TextBox 104">
                  <a:extLst>
                    <a:ext uri="{FF2B5EF4-FFF2-40B4-BE49-F238E27FC236}">
                      <a16:creationId xmlns:a16="http://schemas.microsoft.com/office/drawing/2014/main" id="{E69A408C-D72A-433F-2BAF-B0A33E1DCD60}"/>
                    </a:ext>
                  </a:extLst>
                </p:cNvPr>
                <p:cNvSpPr txBox="1"/>
                <p:nvPr/>
              </p:nvSpPr>
              <p:spPr>
                <a:xfrm>
                  <a:off x="9550636" y="2014922"/>
                  <a:ext cx="238690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D" b="1" i="0">
                      <a:effectLst/>
                    </a:rPr>
                    <a:t>ADVERTENCIA</a:t>
                  </a:r>
                  <a:endParaRPr lang="en-ID" sz="1600" b="1"/>
                </a:p>
              </p:txBody>
            </p:sp>
            <p:grpSp>
              <p:nvGrpSpPr>
                <p:cNvPr id="60" name="Group 116">
                  <a:extLst>
                    <a:ext uri="{FF2B5EF4-FFF2-40B4-BE49-F238E27FC236}">
                      <a16:creationId xmlns:a16="http://schemas.microsoft.com/office/drawing/2014/main" id="{3966BC16-1FFF-F335-71A3-4E9910295A2F}"/>
                    </a:ext>
                  </a:extLst>
                </p:cNvPr>
                <p:cNvGrpSpPr/>
                <p:nvPr/>
              </p:nvGrpSpPr>
              <p:grpSpPr>
                <a:xfrm>
                  <a:off x="9116623" y="2028382"/>
                  <a:ext cx="434013" cy="366877"/>
                  <a:chOff x="6276975" y="1465263"/>
                  <a:chExt cx="360363" cy="293688"/>
                </a:xfrm>
                <a:solidFill>
                  <a:schemeClr val="tx1"/>
                </a:solidFill>
              </p:grpSpPr>
              <p:sp>
                <p:nvSpPr>
                  <p:cNvPr id="61" name="Freeform 8">
                    <a:extLst>
                      <a:ext uri="{FF2B5EF4-FFF2-40B4-BE49-F238E27FC236}">
                        <a16:creationId xmlns:a16="http://schemas.microsoft.com/office/drawing/2014/main" id="{7666DEA5-8605-8E56-C0E1-D9022BDAF29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291263" y="1465263"/>
                    <a:ext cx="330200" cy="233363"/>
                  </a:xfrm>
                  <a:custGeom>
                    <a:avLst/>
                    <a:gdLst>
                      <a:gd name="T0" fmla="*/ 2 w 88"/>
                      <a:gd name="T1" fmla="*/ 62 h 62"/>
                      <a:gd name="T2" fmla="*/ 86 w 88"/>
                      <a:gd name="T3" fmla="*/ 62 h 62"/>
                      <a:gd name="T4" fmla="*/ 88 w 88"/>
                      <a:gd name="T5" fmla="*/ 60 h 62"/>
                      <a:gd name="T6" fmla="*/ 88 w 88"/>
                      <a:gd name="T7" fmla="*/ 8 h 62"/>
                      <a:gd name="T8" fmla="*/ 80 w 88"/>
                      <a:gd name="T9" fmla="*/ 0 h 62"/>
                      <a:gd name="T10" fmla="*/ 8 w 88"/>
                      <a:gd name="T11" fmla="*/ 0 h 62"/>
                      <a:gd name="T12" fmla="*/ 0 w 88"/>
                      <a:gd name="T13" fmla="*/ 8 h 62"/>
                      <a:gd name="T14" fmla="*/ 0 w 88"/>
                      <a:gd name="T15" fmla="*/ 60 h 62"/>
                      <a:gd name="T16" fmla="*/ 2 w 88"/>
                      <a:gd name="T17" fmla="*/ 62 h 62"/>
                      <a:gd name="T18" fmla="*/ 8 w 88"/>
                      <a:gd name="T19" fmla="*/ 8 h 62"/>
                      <a:gd name="T20" fmla="*/ 80 w 88"/>
                      <a:gd name="T21" fmla="*/ 8 h 62"/>
                      <a:gd name="T22" fmla="*/ 80 w 88"/>
                      <a:gd name="T23" fmla="*/ 52 h 62"/>
                      <a:gd name="T24" fmla="*/ 8 w 88"/>
                      <a:gd name="T25" fmla="*/ 52 h 62"/>
                      <a:gd name="T26" fmla="*/ 8 w 88"/>
                      <a:gd name="T27" fmla="*/ 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88" h="62">
                        <a:moveTo>
                          <a:pt x="2" y="62"/>
                        </a:moveTo>
                        <a:cubicBezTo>
                          <a:pt x="86" y="62"/>
                          <a:pt x="86" y="62"/>
                          <a:pt x="86" y="62"/>
                        </a:cubicBezTo>
                        <a:cubicBezTo>
                          <a:pt x="87" y="62"/>
                          <a:pt x="88" y="61"/>
                          <a:pt x="88" y="60"/>
                        </a:cubicBezTo>
                        <a:cubicBezTo>
                          <a:pt x="88" y="8"/>
                          <a:pt x="88" y="8"/>
                          <a:pt x="88" y="8"/>
                        </a:cubicBezTo>
                        <a:cubicBezTo>
                          <a:pt x="88" y="4"/>
                          <a:pt x="84" y="0"/>
                          <a:pt x="80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ubicBezTo>
                          <a:pt x="0" y="60"/>
                          <a:pt x="0" y="60"/>
                          <a:pt x="0" y="60"/>
                        </a:cubicBezTo>
                        <a:cubicBezTo>
                          <a:pt x="0" y="61"/>
                          <a:pt x="1" y="62"/>
                          <a:pt x="2" y="62"/>
                        </a:cubicBezTo>
                        <a:close/>
                        <a:moveTo>
                          <a:pt x="8" y="8"/>
                        </a:moveTo>
                        <a:cubicBezTo>
                          <a:pt x="80" y="8"/>
                          <a:pt x="80" y="8"/>
                          <a:pt x="80" y="8"/>
                        </a:cubicBezTo>
                        <a:cubicBezTo>
                          <a:pt x="80" y="52"/>
                          <a:pt x="80" y="52"/>
                          <a:pt x="80" y="52"/>
                        </a:cubicBezTo>
                        <a:cubicBezTo>
                          <a:pt x="8" y="52"/>
                          <a:pt x="8" y="52"/>
                          <a:pt x="8" y="52"/>
                        </a:cubicBezTo>
                        <a:lnTo>
                          <a:pt x="8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62" name="Freeform 9">
                    <a:extLst>
                      <a:ext uri="{FF2B5EF4-FFF2-40B4-BE49-F238E27FC236}">
                        <a16:creationId xmlns:a16="http://schemas.microsoft.com/office/drawing/2014/main" id="{B1E84C36-515B-326D-FE7C-D72FACA468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76975" y="1714501"/>
                    <a:ext cx="360363" cy="44450"/>
                  </a:xfrm>
                  <a:custGeom>
                    <a:avLst/>
                    <a:gdLst>
                      <a:gd name="T0" fmla="*/ 94 w 96"/>
                      <a:gd name="T1" fmla="*/ 0 h 12"/>
                      <a:gd name="T2" fmla="*/ 58 w 96"/>
                      <a:gd name="T3" fmla="*/ 0 h 12"/>
                      <a:gd name="T4" fmla="*/ 56 w 96"/>
                      <a:gd name="T5" fmla="*/ 2 h 12"/>
                      <a:gd name="T6" fmla="*/ 56 w 96"/>
                      <a:gd name="T7" fmla="*/ 4 h 12"/>
                      <a:gd name="T8" fmla="*/ 40 w 96"/>
                      <a:gd name="T9" fmla="*/ 4 h 12"/>
                      <a:gd name="T10" fmla="*/ 40 w 96"/>
                      <a:gd name="T11" fmla="*/ 2 h 12"/>
                      <a:gd name="T12" fmla="*/ 38 w 96"/>
                      <a:gd name="T13" fmla="*/ 0 h 12"/>
                      <a:gd name="T14" fmla="*/ 2 w 96"/>
                      <a:gd name="T15" fmla="*/ 0 h 12"/>
                      <a:gd name="T16" fmla="*/ 0 w 96"/>
                      <a:gd name="T17" fmla="*/ 2 h 12"/>
                      <a:gd name="T18" fmla="*/ 0 w 96"/>
                      <a:gd name="T19" fmla="*/ 6 h 12"/>
                      <a:gd name="T20" fmla="*/ 6 w 96"/>
                      <a:gd name="T21" fmla="*/ 12 h 12"/>
                      <a:gd name="T22" fmla="*/ 90 w 96"/>
                      <a:gd name="T23" fmla="*/ 12 h 12"/>
                      <a:gd name="T24" fmla="*/ 96 w 96"/>
                      <a:gd name="T25" fmla="*/ 6 h 12"/>
                      <a:gd name="T26" fmla="*/ 96 w 96"/>
                      <a:gd name="T27" fmla="*/ 2 h 12"/>
                      <a:gd name="T28" fmla="*/ 94 w 9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96" h="12">
                        <a:moveTo>
                          <a:pt x="94" y="0"/>
                        </a:moveTo>
                        <a:cubicBezTo>
                          <a:pt x="58" y="0"/>
                          <a:pt x="58" y="0"/>
                          <a:pt x="58" y="0"/>
                        </a:cubicBezTo>
                        <a:cubicBezTo>
                          <a:pt x="57" y="0"/>
                          <a:pt x="56" y="1"/>
                          <a:pt x="56" y="2"/>
                        </a:cubicBezTo>
                        <a:cubicBezTo>
                          <a:pt x="56" y="4"/>
                          <a:pt x="56" y="4"/>
                          <a:pt x="56" y="4"/>
                        </a:cubicBezTo>
                        <a:cubicBezTo>
                          <a:pt x="40" y="4"/>
                          <a:pt x="40" y="4"/>
                          <a:pt x="40" y="4"/>
                        </a:cubicBezTo>
                        <a:cubicBezTo>
                          <a:pt x="40" y="2"/>
                          <a:pt x="40" y="2"/>
                          <a:pt x="40" y="2"/>
                        </a:cubicBezTo>
                        <a:cubicBezTo>
                          <a:pt x="40" y="1"/>
                          <a:pt x="39" y="0"/>
                          <a:pt x="38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9"/>
                          <a:pt x="3" y="12"/>
                          <a:pt x="6" y="12"/>
                        </a:cubicBezTo>
                        <a:cubicBezTo>
                          <a:pt x="90" y="12"/>
                          <a:pt x="90" y="12"/>
                          <a:pt x="90" y="12"/>
                        </a:cubicBezTo>
                        <a:cubicBezTo>
                          <a:pt x="93" y="12"/>
                          <a:pt x="96" y="9"/>
                          <a:pt x="96" y="6"/>
                        </a:cubicBezTo>
                        <a:cubicBezTo>
                          <a:pt x="96" y="2"/>
                          <a:pt x="96" y="2"/>
                          <a:pt x="96" y="2"/>
                        </a:cubicBezTo>
                        <a:cubicBezTo>
                          <a:pt x="96" y="1"/>
                          <a:pt x="95" y="0"/>
                          <a:pt x="9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</p:grpSp>
          </p:grpSp>
          <p:cxnSp>
            <p:nvCxnSpPr>
              <p:cNvPr id="109" name="Straight Connector 66">
                <a:extLst>
                  <a:ext uri="{FF2B5EF4-FFF2-40B4-BE49-F238E27FC236}">
                    <a16:creationId xmlns:a16="http://schemas.microsoft.com/office/drawing/2014/main" id="{4B0FA426-4674-B794-158C-1BDB252CE5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93914" y="2160832"/>
                <a:ext cx="1829796" cy="13309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: Rounded Corners 23">
              <a:extLst>
                <a:ext uri="{FF2B5EF4-FFF2-40B4-BE49-F238E27FC236}">
                  <a16:creationId xmlns:a16="http://schemas.microsoft.com/office/drawing/2014/main" id="{BEB16F3C-BFD9-D7F6-08CB-96EF657619B9}"/>
                </a:ext>
              </a:extLst>
            </p:cNvPr>
            <p:cNvSpPr/>
            <p:nvPr/>
          </p:nvSpPr>
          <p:spPr>
            <a:xfrm>
              <a:off x="7896402" y="1863423"/>
              <a:ext cx="98005" cy="692085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TextBox 92">
              <a:extLst>
                <a:ext uri="{FF2B5EF4-FFF2-40B4-BE49-F238E27FC236}">
                  <a16:creationId xmlns:a16="http://schemas.microsoft.com/office/drawing/2014/main" id="{D4FF5C19-1C17-5CE7-8081-3FE2204A0E6D}"/>
                </a:ext>
              </a:extLst>
            </p:cNvPr>
            <p:cNvSpPr txBox="1"/>
            <p:nvPr/>
          </p:nvSpPr>
          <p:spPr>
            <a:xfrm>
              <a:off x="7365387" y="1929282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3">
                      <a:lumMod val="75000"/>
                    </a:schemeClr>
                  </a:solidFill>
                </a:rPr>
                <a:t>31</a:t>
              </a:r>
              <a:endParaRPr lang="en-ID" sz="2400" b="1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77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047A1-B2FE-C564-7830-49A083575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21E580B-4AC6-8479-A5D6-D9B831CA3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1"/>
            <a:ext cx="12192000" cy="2838061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DD222284-E0E0-6255-D6D1-2C7EAA483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9A0C1FB7-D02D-4C32-4891-6F74621B1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5" name="Título de diapositiva">
            <a:extLst>
              <a:ext uri="{FF2B5EF4-FFF2-40B4-BE49-F238E27FC236}">
                <a16:creationId xmlns:a16="http://schemas.microsoft.com/office/drawing/2014/main" id="{F00F61EA-2646-3810-8E2E-138ABA431BA3}"/>
              </a:ext>
            </a:extLst>
          </p:cNvPr>
          <p:cNvSpPr txBox="1">
            <a:spLocks/>
          </p:cNvSpPr>
          <p:nvPr/>
        </p:nvSpPr>
        <p:spPr>
          <a:xfrm>
            <a:off x="7443218" y="290372"/>
            <a:ext cx="3042408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3600" b="0" kern="0" spc="-85">
                <a:solidFill>
                  <a:srgbClr val="660066"/>
                </a:solidFill>
                <a:latin typeface="Avenir"/>
              </a:rPr>
              <a:t>Plan de Trabajo</a:t>
            </a:r>
          </a:p>
        </p:txBody>
      </p:sp>
      <p:sp>
        <p:nvSpPr>
          <p:cNvPr id="9" name="Título de diapositiva">
            <a:extLst>
              <a:ext uri="{FF2B5EF4-FFF2-40B4-BE49-F238E27FC236}">
                <a16:creationId xmlns:a16="http://schemas.microsoft.com/office/drawing/2014/main" id="{8F452CFF-F051-9504-ADB1-066AD315F656}"/>
              </a:ext>
            </a:extLst>
          </p:cNvPr>
          <p:cNvSpPr txBox="1">
            <a:spLocks/>
          </p:cNvSpPr>
          <p:nvPr/>
        </p:nvSpPr>
        <p:spPr>
          <a:xfrm>
            <a:off x="102575" y="883017"/>
            <a:ext cx="4369534" cy="378103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defTabSz="1219169"/>
            <a:r>
              <a:rPr lang="es-CR" sz="2400" b="0" kern="0" spc="-85">
                <a:solidFill>
                  <a:srgbClr val="660066"/>
                </a:solidFill>
                <a:latin typeface="Avenir"/>
              </a:rPr>
              <a:t>Cumplimiento del plan II Trimestre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C07C9D8-1C5C-A6A0-512A-B282E26633E8}"/>
              </a:ext>
            </a:extLst>
          </p:cNvPr>
          <p:cNvGrpSpPr/>
          <p:nvPr/>
        </p:nvGrpSpPr>
        <p:grpSpPr>
          <a:xfrm>
            <a:off x="987072" y="1863423"/>
            <a:ext cx="11178627" cy="4740236"/>
            <a:chOff x="987072" y="1863423"/>
            <a:chExt cx="11178627" cy="4740236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565B2546-076A-D74B-55F5-438C2DAD0A8A}"/>
                </a:ext>
              </a:extLst>
            </p:cNvPr>
            <p:cNvGrpSpPr/>
            <p:nvPr/>
          </p:nvGrpSpPr>
          <p:grpSpPr>
            <a:xfrm>
              <a:off x="4268890" y="2674771"/>
              <a:ext cx="3523968" cy="3169135"/>
              <a:chOff x="3898092" y="2047924"/>
              <a:chExt cx="3786477" cy="3455318"/>
            </a:xfrm>
          </p:grpSpPr>
          <p:sp>
            <p:nvSpPr>
              <p:cNvPr id="19" name="Freeform: Shape 4">
                <a:extLst>
                  <a:ext uri="{FF2B5EF4-FFF2-40B4-BE49-F238E27FC236}">
                    <a16:creationId xmlns:a16="http://schemas.microsoft.com/office/drawing/2014/main" id="{5F29DBB8-BF68-08F6-1452-91E461A8DA29}"/>
                  </a:ext>
                </a:extLst>
              </p:cNvPr>
              <p:cNvSpPr/>
              <p:nvPr/>
            </p:nvSpPr>
            <p:spPr>
              <a:xfrm>
                <a:off x="5753406" y="2102177"/>
                <a:ext cx="1405232" cy="1574277"/>
              </a:xfrm>
              <a:custGeom>
                <a:avLst/>
                <a:gdLst>
                  <a:gd name="connsiteX0" fmla="*/ 96641 w 1532517"/>
                  <a:gd name="connsiteY0" fmla="*/ 0 h 1716874"/>
                  <a:gd name="connsiteX1" fmla="*/ 1522626 w 1532517"/>
                  <a:gd name="connsiteY1" fmla="*/ 758191 h 1716874"/>
                  <a:gd name="connsiteX2" fmla="*/ 1532517 w 1532517"/>
                  <a:gd name="connsiteY2" fmla="*/ 774471 h 1716874"/>
                  <a:gd name="connsiteX3" fmla="*/ 988420 w 1532517"/>
                  <a:gd name="connsiteY3" fmla="*/ 1716874 h 1716874"/>
                  <a:gd name="connsiteX4" fmla="*/ 0 w 1532517"/>
                  <a:gd name="connsiteY4" fmla="*/ 4880 h 171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517" h="1716874">
                    <a:moveTo>
                      <a:pt x="96641" y="0"/>
                    </a:moveTo>
                    <a:cubicBezTo>
                      <a:pt x="690236" y="0"/>
                      <a:pt x="1213587" y="300753"/>
                      <a:pt x="1522626" y="758191"/>
                    </a:cubicBezTo>
                    <a:lnTo>
                      <a:pt x="1532517" y="774471"/>
                    </a:lnTo>
                    <a:lnTo>
                      <a:pt x="988420" y="1716874"/>
                    </a:lnTo>
                    <a:lnTo>
                      <a:pt x="0" y="4880"/>
                    </a:lnTo>
                    <a:close/>
                  </a:path>
                </a:pathLst>
              </a:custGeom>
              <a:solidFill>
                <a:srgbClr val="78D2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20" name="Freeform: Shape 5">
                <a:extLst>
                  <a:ext uri="{FF2B5EF4-FFF2-40B4-BE49-F238E27FC236}">
                    <a16:creationId xmlns:a16="http://schemas.microsoft.com/office/drawing/2014/main" id="{5CCED66D-0738-F50A-44F9-3735EA9F57A7}"/>
                  </a:ext>
                </a:extLst>
              </p:cNvPr>
              <p:cNvSpPr/>
              <p:nvPr/>
            </p:nvSpPr>
            <p:spPr>
              <a:xfrm rot="3600000">
                <a:off x="6117085" y="3085285"/>
                <a:ext cx="1478551" cy="1656416"/>
              </a:xfrm>
              <a:custGeom>
                <a:avLst/>
                <a:gdLst>
                  <a:gd name="connsiteX0" fmla="*/ 96641 w 1532517"/>
                  <a:gd name="connsiteY0" fmla="*/ 0 h 1716874"/>
                  <a:gd name="connsiteX1" fmla="*/ 1522626 w 1532517"/>
                  <a:gd name="connsiteY1" fmla="*/ 758191 h 1716874"/>
                  <a:gd name="connsiteX2" fmla="*/ 1532517 w 1532517"/>
                  <a:gd name="connsiteY2" fmla="*/ 774471 h 1716874"/>
                  <a:gd name="connsiteX3" fmla="*/ 988420 w 1532517"/>
                  <a:gd name="connsiteY3" fmla="*/ 1716874 h 1716874"/>
                  <a:gd name="connsiteX4" fmla="*/ 0 w 1532517"/>
                  <a:gd name="connsiteY4" fmla="*/ 4880 h 171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517" h="1716874">
                    <a:moveTo>
                      <a:pt x="96641" y="0"/>
                    </a:moveTo>
                    <a:cubicBezTo>
                      <a:pt x="690236" y="0"/>
                      <a:pt x="1213587" y="300753"/>
                      <a:pt x="1522626" y="758191"/>
                    </a:cubicBezTo>
                    <a:lnTo>
                      <a:pt x="1532517" y="774471"/>
                    </a:lnTo>
                    <a:lnTo>
                      <a:pt x="988420" y="1716874"/>
                    </a:lnTo>
                    <a:lnTo>
                      <a:pt x="0" y="4880"/>
                    </a:lnTo>
                    <a:close/>
                  </a:path>
                </a:pathLst>
              </a:custGeom>
              <a:solidFill>
                <a:srgbClr val="74B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21" name="Freeform: Shape 6">
                <a:extLst>
                  <a:ext uri="{FF2B5EF4-FFF2-40B4-BE49-F238E27FC236}">
                    <a16:creationId xmlns:a16="http://schemas.microsoft.com/office/drawing/2014/main" id="{CD4661FE-32DB-D3AA-54F3-1C681691F7AE}"/>
                  </a:ext>
                </a:extLst>
              </p:cNvPr>
              <p:cNvSpPr/>
              <p:nvPr/>
            </p:nvSpPr>
            <p:spPr>
              <a:xfrm rot="7200000">
                <a:off x="5466793" y="3944424"/>
                <a:ext cx="1470377" cy="1647259"/>
              </a:xfrm>
              <a:custGeom>
                <a:avLst/>
                <a:gdLst>
                  <a:gd name="connsiteX0" fmla="*/ 96641 w 1532517"/>
                  <a:gd name="connsiteY0" fmla="*/ 0 h 1716874"/>
                  <a:gd name="connsiteX1" fmla="*/ 1522626 w 1532517"/>
                  <a:gd name="connsiteY1" fmla="*/ 758191 h 1716874"/>
                  <a:gd name="connsiteX2" fmla="*/ 1532517 w 1532517"/>
                  <a:gd name="connsiteY2" fmla="*/ 774471 h 1716874"/>
                  <a:gd name="connsiteX3" fmla="*/ 988420 w 1532517"/>
                  <a:gd name="connsiteY3" fmla="*/ 1716874 h 1716874"/>
                  <a:gd name="connsiteX4" fmla="*/ 0 w 1532517"/>
                  <a:gd name="connsiteY4" fmla="*/ 4880 h 171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517" h="1716874">
                    <a:moveTo>
                      <a:pt x="96641" y="0"/>
                    </a:moveTo>
                    <a:cubicBezTo>
                      <a:pt x="690236" y="0"/>
                      <a:pt x="1213587" y="300753"/>
                      <a:pt x="1522626" y="758191"/>
                    </a:cubicBezTo>
                    <a:lnTo>
                      <a:pt x="1532517" y="774471"/>
                    </a:lnTo>
                    <a:lnTo>
                      <a:pt x="988420" y="1716874"/>
                    </a:lnTo>
                    <a:lnTo>
                      <a:pt x="0" y="4880"/>
                    </a:lnTo>
                    <a:close/>
                  </a:path>
                </a:pathLst>
              </a:custGeom>
              <a:solidFill>
                <a:srgbClr val="CC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A943B564-EBB1-6BEC-B00A-80063939146B}"/>
                  </a:ext>
                </a:extLst>
              </p:cNvPr>
              <p:cNvSpPr/>
              <p:nvPr/>
            </p:nvSpPr>
            <p:spPr>
              <a:xfrm rot="10800000">
                <a:off x="4447462" y="3791540"/>
                <a:ext cx="1478803" cy="1656698"/>
              </a:xfrm>
              <a:custGeom>
                <a:avLst/>
                <a:gdLst>
                  <a:gd name="connsiteX0" fmla="*/ 96641 w 1532517"/>
                  <a:gd name="connsiteY0" fmla="*/ 0 h 1716874"/>
                  <a:gd name="connsiteX1" fmla="*/ 1522626 w 1532517"/>
                  <a:gd name="connsiteY1" fmla="*/ 758191 h 1716874"/>
                  <a:gd name="connsiteX2" fmla="*/ 1532517 w 1532517"/>
                  <a:gd name="connsiteY2" fmla="*/ 774471 h 1716874"/>
                  <a:gd name="connsiteX3" fmla="*/ 988420 w 1532517"/>
                  <a:gd name="connsiteY3" fmla="*/ 1716874 h 1716874"/>
                  <a:gd name="connsiteX4" fmla="*/ 0 w 1532517"/>
                  <a:gd name="connsiteY4" fmla="*/ 4880 h 171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517" h="1716874">
                    <a:moveTo>
                      <a:pt x="96641" y="0"/>
                    </a:moveTo>
                    <a:cubicBezTo>
                      <a:pt x="690236" y="0"/>
                      <a:pt x="1213587" y="300753"/>
                      <a:pt x="1522626" y="758191"/>
                    </a:cubicBezTo>
                    <a:lnTo>
                      <a:pt x="1532517" y="774471"/>
                    </a:lnTo>
                    <a:lnTo>
                      <a:pt x="988420" y="1716874"/>
                    </a:lnTo>
                    <a:lnTo>
                      <a:pt x="0" y="4880"/>
                    </a:lnTo>
                    <a:close/>
                  </a:path>
                </a:pathLst>
              </a:custGeom>
              <a:solidFill>
                <a:srgbClr val="CC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F4AC79E0-677C-FF6E-7AE8-637E3DCB2DB5}"/>
                  </a:ext>
                </a:extLst>
              </p:cNvPr>
              <p:cNvSpPr/>
              <p:nvPr/>
            </p:nvSpPr>
            <p:spPr>
              <a:xfrm rot="14400000">
                <a:off x="3986522" y="2818568"/>
                <a:ext cx="1470184" cy="1647043"/>
              </a:xfrm>
              <a:custGeom>
                <a:avLst/>
                <a:gdLst>
                  <a:gd name="connsiteX0" fmla="*/ 96641 w 1532517"/>
                  <a:gd name="connsiteY0" fmla="*/ 0 h 1716874"/>
                  <a:gd name="connsiteX1" fmla="*/ 1522626 w 1532517"/>
                  <a:gd name="connsiteY1" fmla="*/ 758191 h 1716874"/>
                  <a:gd name="connsiteX2" fmla="*/ 1532517 w 1532517"/>
                  <a:gd name="connsiteY2" fmla="*/ 774471 h 1716874"/>
                  <a:gd name="connsiteX3" fmla="*/ 988420 w 1532517"/>
                  <a:gd name="connsiteY3" fmla="*/ 1716874 h 1716874"/>
                  <a:gd name="connsiteX4" fmla="*/ 0 w 1532517"/>
                  <a:gd name="connsiteY4" fmla="*/ 4880 h 171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517" h="1716874">
                    <a:moveTo>
                      <a:pt x="96641" y="0"/>
                    </a:moveTo>
                    <a:cubicBezTo>
                      <a:pt x="690236" y="0"/>
                      <a:pt x="1213587" y="300753"/>
                      <a:pt x="1522626" y="758191"/>
                    </a:cubicBezTo>
                    <a:lnTo>
                      <a:pt x="1532517" y="774471"/>
                    </a:lnTo>
                    <a:lnTo>
                      <a:pt x="988420" y="1716874"/>
                    </a:lnTo>
                    <a:lnTo>
                      <a:pt x="0" y="488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830C04A-DEAD-4CE9-ED7E-931742A32CB1}"/>
                  </a:ext>
                </a:extLst>
              </p:cNvPr>
              <p:cNvSpPr/>
              <p:nvPr/>
            </p:nvSpPr>
            <p:spPr>
              <a:xfrm rot="18000000">
                <a:off x="4649900" y="1959494"/>
                <a:ext cx="1470184" cy="1647043"/>
              </a:xfrm>
              <a:custGeom>
                <a:avLst/>
                <a:gdLst>
                  <a:gd name="connsiteX0" fmla="*/ 96641 w 1532517"/>
                  <a:gd name="connsiteY0" fmla="*/ 0 h 1716874"/>
                  <a:gd name="connsiteX1" fmla="*/ 1522626 w 1532517"/>
                  <a:gd name="connsiteY1" fmla="*/ 758191 h 1716874"/>
                  <a:gd name="connsiteX2" fmla="*/ 1532517 w 1532517"/>
                  <a:gd name="connsiteY2" fmla="*/ 774471 h 1716874"/>
                  <a:gd name="connsiteX3" fmla="*/ 988420 w 1532517"/>
                  <a:gd name="connsiteY3" fmla="*/ 1716874 h 1716874"/>
                  <a:gd name="connsiteX4" fmla="*/ 0 w 1532517"/>
                  <a:gd name="connsiteY4" fmla="*/ 4880 h 171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2517" h="1716874">
                    <a:moveTo>
                      <a:pt x="96641" y="0"/>
                    </a:moveTo>
                    <a:cubicBezTo>
                      <a:pt x="690236" y="0"/>
                      <a:pt x="1213587" y="300753"/>
                      <a:pt x="1522626" y="758191"/>
                    </a:cubicBezTo>
                    <a:lnTo>
                      <a:pt x="1532517" y="774471"/>
                    </a:lnTo>
                    <a:lnTo>
                      <a:pt x="988420" y="1716874"/>
                    </a:lnTo>
                    <a:lnTo>
                      <a:pt x="0" y="4880"/>
                    </a:lnTo>
                    <a:close/>
                  </a:path>
                </a:pathLst>
              </a:custGeom>
              <a:solidFill>
                <a:srgbClr val="98DB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</p:grp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4F0137D0-1E93-16E2-75F5-6D8ED4F8897B}"/>
                </a:ext>
              </a:extLst>
            </p:cNvPr>
            <p:cNvSpPr txBox="1">
              <a:spLocks/>
            </p:cNvSpPr>
            <p:nvPr/>
          </p:nvSpPr>
          <p:spPr>
            <a:xfrm>
              <a:off x="5348979" y="4061660"/>
              <a:ext cx="1395827" cy="33787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717074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717074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717074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717074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717074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>
                  <a:solidFill>
                    <a:schemeClr val="tx1"/>
                  </a:solidFill>
                </a:rPr>
                <a:t>Avance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>
                  <a:solidFill>
                    <a:schemeClr val="tx1"/>
                  </a:solidFill>
                </a:rPr>
                <a:t>48.00%</a:t>
              </a:r>
            </a:p>
          </p:txBody>
        </p:sp>
        <p:grpSp>
          <p:nvGrpSpPr>
            <p:cNvPr id="103" name="Grupo 102">
              <a:extLst>
                <a:ext uri="{FF2B5EF4-FFF2-40B4-BE49-F238E27FC236}">
                  <a16:creationId xmlns:a16="http://schemas.microsoft.com/office/drawing/2014/main" id="{314D53D2-4977-8B58-89E5-54109E950E33}"/>
                </a:ext>
              </a:extLst>
            </p:cNvPr>
            <p:cNvGrpSpPr/>
            <p:nvPr/>
          </p:nvGrpSpPr>
          <p:grpSpPr>
            <a:xfrm>
              <a:off x="4527518" y="1979837"/>
              <a:ext cx="3479490" cy="506114"/>
              <a:chOff x="4423709" y="1228522"/>
              <a:chExt cx="3479490" cy="506114"/>
            </a:xfrm>
          </p:grpSpPr>
          <p:sp>
            <p:nvSpPr>
              <p:cNvPr id="10" name="Título de diapositiva">
                <a:extLst>
                  <a:ext uri="{FF2B5EF4-FFF2-40B4-BE49-F238E27FC236}">
                    <a16:creationId xmlns:a16="http://schemas.microsoft.com/office/drawing/2014/main" id="{C8630AE5-53B1-AA78-DF82-8C17197F1E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23709" y="1356533"/>
                <a:ext cx="3479490" cy="378103"/>
              </a:xfrm>
              <a:prstGeom prst="rect">
                <a:avLst/>
              </a:prstGeom>
            </p:spPr>
            <p:txBody>
              <a:bodyPr lIns="25400" tIns="25400" rIns="25400" bIns="25400" anchor="t"/>
              <a:lstStyle>
                <a:lvl1pPr marL="0" marR="0" indent="0" algn="l" defTabSz="2438337" rtl="0" latinLnBrk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500" b="1" i="0" u="none" strike="noStrike" cap="none" spc="-17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Helvetica Neue"/>
                  </a:defRPr>
                </a:lvl1pPr>
                <a:lvl2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2pPr>
                <a:lvl3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3pPr>
                <a:lvl4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4pPr>
                <a:lvl5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5pPr>
                <a:lvl6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6pPr>
                <a:lvl7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7pPr>
                <a:lvl8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8pPr>
                <a:lvl9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9pPr>
              </a:lstStyle>
              <a:p>
                <a:pPr algn="ctr" defTabSz="1219169"/>
                <a:r>
                  <a:rPr lang="es-CR"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DOCUMENTOS EMITIDOS</a:t>
                </a:r>
              </a:p>
            </p:txBody>
          </p:sp>
          <p:grpSp>
            <p:nvGrpSpPr>
              <p:cNvPr id="68" name="Group 124">
                <a:extLst>
                  <a:ext uri="{FF2B5EF4-FFF2-40B4-BE49-F238E27FC236}">
                    <a16:creationId xmlns:a16="http://schemas.microsoft.com/office/drawing/2014/main" id="{F0DA4B8A-91FA-8312-21AB-7767A8FFB43D}"/>
                  </a:ext>
                </a:extLst>
              </p:cNvPr>
              <p:cNvGrpSpPr/>
              <p:nvPr/>
            </p:nvGrpSpPr>
            <p:grpSpPr>
              <a:xfrm>
                <a:off x="4707065" y="1228522"/>
                <a:ext cx="402788" cy="418403"/>
                <a:chOff x="4862513" y="2882900"/>
                <a:chExt cx="360362" cy="363538"/>
              </a:xfrm>
              <a:solidFill>
                <a:schemeClr val="tx1"/>
              </a:solidFill>
            </p:grpSpPr>
            <p:sp>
              <p:nvSpPr>
                <p:cNvPr id="69" name="Freeform 96">
                  <a:extLst>
                    <a:ext uri="{FF2B5EF4-FFF2-40B4-BE49-F238E27FC236}">
                      <a16:creationId xmlns:a16="http://schemas.microsoft.com/office/drawing/2014/main" id="{50397ABD-3A70-7D9F-E73E-590859EE28B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62513" y="2882900"/>
                  <a:ext cx="255588" cy="333375"/>
                </a:xfrm>
                <a:custGeom>
                  <a:avLst/>
                  <a:gdLst>
                    <a:gd name="T0" fmla="*/ 60 w 68"/>
                    <a:gd name="T1" fmla="*/ 78 h 88"/>
                    <a:gd name="T2" fmla="*/ 56 w 68"/>
                    <a:gd name="T3" fmla="*/ 72 h 88"/>
                    <a:gd name="T4" fmla="*/ 8 w 68"/>
                    <a:gd name="T5" fmla="*/ 72 h 88"/>
                    <a:gd name="T6" fmla="*/ 8 w 68"/>
                    <a:gd name="T7" fmla="*/ 8 h 88"/>
                    <a:gd name="T8" fmla="*/ 60 w 68"/>
                    <a:gd name="T9" fmla="*/ 8 h 88"/>
                    <a:gd name="T10" fmla="*/ 60 w 68"/>
                    <a:gd name="T11" fmla="*/ 50 h 88"/>
                    <a:gd name="T12" fmla="*/ 60 w 68"/>
                    <a:gd name="T13" fmla="*/ 50 h 88"/>
                    <a:gd name="T14" fmla="*/ 67 w 68"/>
                    <a:gd name="T15" fmla="*/ 53 h 88"/>
                    <a:gd name="T16" fmla="*/ 67 w 68"/>
                    <a:gd name="T17" fmla="*/ 53 h 88"/>
                    <a:gd name="T18" fmla="*/ 68 w 68"/>
                    <a:gd name="T19" fmla="*/ 54 h 88"/>
                    <a:gd name="T20" fmla="*/ 68 w 68"/>
                    <a:gd name="T21" fmla="*/ 26 h 88"/>
                    <a:gd name="T22" fmla="*/ 68 w 68"/>
                    <a:gd name="T23" fmla="*/ 8 h 88"/>
                    <a:gd name="T24" fmla="*/ 60 w 68"/>
                    <a:gd name="T25" fmla="*/ 0 h 88"/>
                    <a:gd name="T26" fmla="*/ 8 w 68"/>
                    <a:gd name="T27" fmla="*/ 0 h 88"/>
                    <a:gd name="T28" fmla="*/ 0 w 68"/>
                    <a:gd name="T29" fmla="*/ 8 h 88"/>
                    <a:gd name="T30" fmla="*/ 0 w 68"/>
                    <a:gd name="T31" fmla="*/ 80 h 88"/>
                    <a:gd name="T32" fmla="*/ 8 w 68"/>
                    <a:gd name="T33" fmla="*/ 88 h 88"/>
                    <a:gd name="T34" fmla="*/ 8 w 68"/>
                    <a:gd name="T35" fmla="*/ 88 h 88"/>
                    <a:gd name="T36" fmla="*/ 63 w 68"/>
                    <a:gd name="T37" fmla="*/ 88 h 88"/>
                    <a:gd name="T38" fmla="*/ 60 w 68"/>
                    <a:gd name="T39" fmla="*/ 80 h 88"/>
                    <a:gd name="T40" fmla="*/ 60 w 68"/>
                    <a:gd name="T41" fmla="*/ 78 h 88"/>
                    <a:gd name="T42" fmla="*/ 20 w 68"/>
                    <a:gd name="T43" fmla="*/ 80 h 88"/>
                    <a:gd name="T44" fmla="*/ 18 w 68"/>
                    <a:gd name="T45" fmla="*/ 78 h 88"/>
                    <a:gd name="T46" fmla="*/ 20 w 68"/>
                    <a:gd name="T47" fmla="*/ 76 h 88"/>
                    <a:gd name="T48" fmla="*/ 22 w 68"/>
                    <a:gd name="T49" fmla="*/ 78 h 88"/>
                    <a:gd name="T50" fmla="*/ 20 w 68"/>
                    <a:gd name="T51" fmla="*/ 80 h 88"/>
                    <a:gd name="T52" fmla="*/ 38 w 68"/>
                    <a:gd name="T53" fmla="*/ 80 h 88"/>
                    <a:gd name="T54" fmla="*/ 26 w 68"/>
                    <a:gd name="T55" fmla="*/ 80 h 88"/>
                    <a:gd name="T56" fmla="*/ 26 w 68"/>
                    <a:gd name="T57" fmla="*/ 76 h 88"/>
                    <a:gd name="T58" fmla="*/ 38 w 68"/>
                    <a:gd name="T59" fmla="*/ 76 h 88"/>
                    <a:gd name="T60" fmla="*/ 38 w 68"/>
                    <a:gd name="T61" fmla="*/ 80 h 88"/>
                    <a:gd name="T62" fmla="*/ 44 w 68"/>
                    <a:gd name="T63" fmla="*/ 80 h 88"/>
                    <a:gd name="T64" fmla="*/ 42 w 68"/>
                    <a:gd name="T65" fmla="*/ 78 h 88"/>
                    <a:gd name="T66" fmla="*/ 44 w 68"/>
                    <a:gd name="T67" fmla="*/ 76 h 88"/>
                    <a:gd name="T68" fmla="*/ 46 w 68"/>
                    <a:gd name="T69" fmla="*/ 78 h 88"/>
                    <a:gd name="T70" fmla="*/ 44 w 68"/>
                    <a:gd name="T71" fmla="*/ 8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8" h="88">
                      <a:moveTo>
                        <a:pt x="60" y="78"/>
                      </a:moveTo>
                      <a:cubicBezTo>
                        <a:pt x="56" y="72"/>
                        <a:pt x="56" y="72"/>
                        <a:pt x="56" y="72"/>
                      </a:cubicBezTo>
                      <a:cubicBezTo>
                        <a:pt x="8" y="72"/>
                        <a:pt x="8" y="72"/>
                        <a:pt x="8" y="72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0" y="8"/>
                        <a:pt x="60" y="8"/>
                        <a:pt x="60" y="8"/>
                      </a:cubicBezTo>
                      <a:cubicBezTo>
                        <a:pt x="60" y="50"/>
                        <a:pt x="60" y="50"/>
                        <a:pt x="60" y="50"/>
                      </a:cubicBezTo>
                      <a:cubicBezTo>
                        <a:pt x="60" y="50"/>
                        <a:pt x="60" y="50"/>
                        <a:pt x="60" y="50"/>
                      </a:cubicBezTo>
                      <a:cubicBezTo>
                        <a:pt x="63" y="50"/>
                        <a:pt x="65" y="51"/>
                        <a:pt x="67" y="53"/>
                      </a:cubicBezTo>
                      <a:cubicBezTo>
                        <a:pt x="67" y="53"/>
                        <a:pt x="67" y="53"/>
                        <a:pt x="67" y="53"/>
                      </a:cubicBezTo>
                      <a:cubicBezTo>
                        <a:pt x="68" y="54"/>
                        <a:pt x="68" y="54"/>
                        <a:pt x="68" y="54"/>
                      </a:cubicBezTo>
                      <a:cubicBezTo>
                        <a:pt x="68" y="26"/>
                        <a:pt x="68" y="26"/>
                        <a:pt x="68" y="26"/>
                      </a:cubicBezTo>
                      <a:cubicBezTo>
                        <a:pt x="68" y="8"/>
                        <a:pt x="68" y="8"/>
                        <a:pt x="68" y="8"/>
                      </a:cubicBezTo>
                      <a:cubicBezTo>
                        <a:pt x="68" y="4"/>
                        <a:pt x="64" y="0"/>
                        <a:pt x="60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80"/>
                        <a:pt x="0" y="80"/>
                        <a:pt x="0" y="80"/>
                      </a:cubicBezTo>
                      <a:cubicBezTo>
                        <a:pt x="0" y="84"/>
                        <a:pt x="4" y="88"/>
                        <a:pt x="8" y="88"/>
                      </a:cubicBezTo>
                      <a:cubicBezTo>
                        <a:pt x="8" y="88"/>
                        <a:pt x="8" y="88"/>
                        <a:pt x="8" y="88"/>
                      </a:cubicBezTo>
                      <a:cubicBezTo>
                        <a:pt x="63" y="88"/>
                        <a:pt x="63" y="88"/>
                        <a:pt x="63" y="88"/>
                      </a:cubicBezTo>
                      <a:cubicBezTo>
                        <a:pt x="61" y="85"/>
                        <a:pt x="60" y="82"/>
                        <a:pt x="60" y="80"/>
                      </a:cubicBezTo>
                      <a:lnTo>
                        <a:pt x="60" y="78"/>
                      </a:lnTo>
                      <a:close/>
                      <a:moveTo>
                        <a:pt x="20" y="80"/>
                      </a:moveTo>
                      <a:cubicBezTo>
                        <a:pt x="19" y="80"/>
                        <a:pt x="18" y="79"/>
                        <a:pt x="18" y="78"/>
                      </a:cubicBezTo>
                      <a:cubicBezTo>
                        <a:pt x="18" y="77"/>
                        <a:pt x="19" y="76"/>
                        <a:pt x="20" y="76"/>
                      </a:cubicBezTo>
                      <a:cubicBezTo>
                        <a:pt x="21" y="76"/>
                        <a:pt x="22" y="77"/>
                        <a:pt x="22" y="78"/>
                      </a:cubicBezTo>
                      <a:cubicBezTo>
                        <a:pt x="22" y="79"/>
                        <a:pt x="21" y="80"/>
                        <a:pt x="20" y="80"/>
                      </a:cubicBezTo>
                      <a:close/>
                      <a:moveTo>
                        <a:pt x="38" y="80"/>
                      </a:moveTo>
                      <a:cubicBezTo>
                        <a:pt x="26" y="80"/>
                        <a:pt x="26" y="80"/>
                        <a:pt x="26" y="80"/>
                      </a:cubicBezTo>
                      <a:cubicBezTo>
                        <a:pt x="26" y="76"/>
                        <a:pt x="26" y="76"/>
                        <a:pt x="26" y="76"/>
                      </a:cubicBezTo>
                      <a:cubicBezTo>
                        <a:pt x="38" y="76"/>
                        <a:pt x="38" y="76"/>
                        <a:pt x="38" y="76"/>
                      </a:cubicBezTo>
                      <a:lnTo>
                        <a:pt x="38" y="80"/>
                      </a:lnTo>
                      <a:close/>
                      <a:moveTo>
                        <a:pt x="44" y="80"/>
                      </a:moveTo>
                      <a:cubicBezTo>
                        <a:pt x="43" y="80"/>
                        <a:pt x="42" y="79"/>
                        <a:pt x="42" y="78"/>
                      </a:cubicBezTo>
                      <a:cubicBezTo>
                        <a:pt x="42" y="77"/>
                        <a:pt x="43" y="76"/>
                        <a:pt x="44" y="76"/>
                      </a:cubicBezTo>
                      <a:cubicBezTo>
                        <a:pt x="45" y="76"/>
                        <a:pt x="46" y="77"/>
                        <a:pt x="46" y="78"/>
                      </a:cubicBezTo>
                      <a:cubicBezTo>
                        <a:pt x="46" y="79"/>
                        <a:pt x="45" y="80"/>
                        <a:pt x="44" y="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0" name="Freeform 97">
                  <a:extLst>
                    <a:ext uri="{FF2B5EF4-FFF2-40B4-BE49-F238E27FC236}">
                      <a16:creationId xmlns:a16="http://schemas.microsoft.com/office/drawing/2014/main" id="{BFA73797-671E-304F-4575-F170974AAB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0950" y="3005138"/>
                  <a:ext cx="161925" cy="241300"/>
                </a:xfrm>
                <a:custGeom>
                  <a:avLst/>
                  <a:gdLst>
                    <a:gd name="T0" fmla="*/ 42 w 43"/>
                    <a:gd name="T1" fmla="*/ 61 h 64"/>
                    <a:gd name="T2" fmla="*/ 31 w 43"/>
                    <a:gd name="T3" fmla="*/ 46 h 64"/>
                    <a:gd name="T4" fmla="*/ 31 w 43"/>
                    <a:gd name="T5" fmla="*/ 46 h 64"/>
                    <a:gd name="T6" fmla="*/ 31 w 43"/>
                    <a:gd name="T7" fmla="*/ 45 h 64"/>
                    <a:gd name="T8" fmla="*/ 31 w 43"/>
                    <a:gd name="T9" fmla="*/ 45 h 64"/>
                    <a:gd name="T10" fmla="*/ 31 w 43"/>
                    <a:gd name="T11" fmla="*/ 18 h 64"/>
                    <a:gd name="T12" fmla="*/ 22 w 43"/>
                    <a:gd name="T13" fmla="*/ 1 h 64"/>
                    <a:gd name="T14" fmla="*/ 22 w 43"/>
                    <a:gd name="T15" fmla="*/ 1 h 64"/>
                    <a:gd name="T16" fmla="*/ 20 w 43"/>
                    <a:gd name="T17" fmla="*/ 0 h 64"/>
                    <a:gd name="T18" fmla="*/ 19 w 43"/>
                    <a:gd name="T19" fmla="*/ 2 h 64"/>
                    <a:gd name="T20" fmla="*/ 19 w 43"/>
                    <a:gd name="T21" fmla="*/ 27 h 64"/>
                    <a:gd name="T22" fmla="*/ 19 w 43"/>
                    <a:gd name="T23" fmla="*/ 33 h 64"/>
                    <a:gd name="T24" fmla="*/ 15 w 43"/>
                    <a:gd name="T25" fmla="*/ 28 h 64"/>
                    <a:gd name="T26" fmla="*/ 15 w 43"/>
                    <a:gd name="T27" fmla="*/ 28 h 64"/>
                    <a:gd name="T28" fmla="*/ 11 w 43"/>
                    <a:gd name="T29" fmla="*/ 24 h 64"/>
                    <a:gd name="T30" fmla="*/ 3 w 43"/>
                    <a:gd name="T31" fmla="*/ 24 h 64"/>
                    <a:gd name="T32" fmla="*/ 2 w 43"/>
                    <a:gd name="T33" fmla="*/ 32 h 64"/>
                    <a:gd name="T34" fmla="*/ 7 w 43"/>
                    <a:gd name="T35" fmla="*/ 39 h 64"/>
                    <a:gd name="T36" fmla="*/ 7 w 43"/>
                    <a:gd name="T37" fmla="*/ 39 h 64"/>
                    <a:gd name="T38" fmla="*/ 11 w 43"/>
                    <a:gd name="T39" fmla="*/ 44 h 64"/>
                    <a:gd name="T40" fmla="*/ 11 w 43"/>
                    <a:gd name="T41" fmla="*/ 45 h 64"/>
                    <a:gd name="T42" fmla="*/ 11 w 43"/>
                    <a:gd name="T43" fmla="*/ 48 h 64"/>
                    <a:gd name="T44" fmla="*/ 14 w 43"/>
                    <a:gd name="T45" fmla="*/ 56 h 64"/>
                    <a:gd name="T46" fmla="*/ 14 w 43"/>
                    <a:gd name="T47" fmla="*/ 56 h 64"/>
                    <a:gd name="T48" fmla="*/ 19 w 43"/>
                    <a:gd name="T49" fmla="*/ 63 h 64"/>
                    <a:gd name="T50" fmla="*/ 21 w 43"/>
                    <a:gd name="T51" fmla="*/ 64 h 64"/>
                    <a:gd name="T52" fmla="*/ 41 w 43"/>
                    <a:gd name="T53" fmla="*/ 64 h 64"/>
                    <a:gd name="T54" fmla="*/ 41 w 43"/>
                    <a:gd name="T55" fmla="*/ 64 h 64"/>
                    <a:gd name="T56" fmla="*/ 43 w 43"/>
                    <a:gd name="T57" fmla="*/ 62 h 64"/>
                    <a:gd name="T58" fmla="*/ 42 w 43"/>
                    <a:gd name="T59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43" h="64">
                      <a:moveTo>
                        <a:pt x="42" y="61"/>
                      </a:moveTo>
                      <a:cubicBezTo>
                        <a:pt x="35" y="51"/>
                        <a:pt x="38" y="55"/>
                        <a:pt x="31" y="46"/>
                      </a:cubicBezTo>
                      <a:cubicBezTo>
                        <a:pt x="31" y="46"/>
                        <a:pt x="31" y="46"/>
                        <a:pt x="31" y="46"/>
                      </a:cubicBezTo>
                      <a:cubicBezTo>
                        <a:pt x="31" y="45"/>
                        <a:pt x="31" y="45"/>
                        <a:pt x="31" y="45"/>
                      </a:cubicBezTo>
                      <a:cubicBezTo>
                        <a:pt x="31" y="45"/>
                        <a:pt x="31" y="45"/>
                        <a:pt x="31" y="45"/>
                      </a:cubicBezTo>
                      <a:cubicBezTo>
                        <a:pt x="31" y="18"/>
                        <a:pt x="31" y="18"/>
                        <a:pt x="31" y="18"/>
                      </a:cubicBezTo>
                      <a:cubicBezTo>
                        <a:pt x="31" y="11"/>
                        <a:pt x="30" y="8"/>
                        <a:pt x="22" y="1"/>
                      </a:cubicBezTo>
                      <a:cubicBezTo>
                        <a:pt x="22" y="1"/>
                        <a:pt x="22" y="1"/>
                        <a:pt x="22" y="1"/>
                      </a:cubicBezTo>
                      <a:cubicBezTo>
                        <a:pt x="22" y="0"/>
                        <a:pt x="21" y="0"/>
                        <a:pt x="20" y="0"/>
                      </a:cubicBezTo>
                      <a:cubicBezTo>
                        <a:pt x="19" y="1"/>
                        <a:pt x="19" y="1"/>
                        <a:pt x="19" y="2"/>
                      </a:cubicBezTo>
                      <a:cubicBezTo>
                        <a:pt x="19" y="27"/>
                        <a:pt x="19" y="27"/>
                        <a:pt x="19" y="27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15" y="28"/>
                        <a:pt x="15" y="28"/>
                        <a:pt x="15" y="28"/>
                      </a:cubicBezTo>
                      <a:cubicBezTo>
                        <a:pt x="15" y="28"/>
                        <a:pt x="15" y="28"/>
                        <a:pt x="15" y="28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9" y="21"/>
                        <a:pt x="5" y="21"/>
                        <a:pt x="3" y="24"/>
                      </a:cubicBezTo>
                      <a:cubicBezTo>
                        <a:pt x="0" y="26"/>
                        <a:pt x="1" y="30"/>
                        <a:pt x="2" y="32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11" y="44"/>
                        <a:pt x="11" y="44"/>
                        <a:pt x="11" y="44"/>
                      </a:cubicBezTo>
                      <a:cubicBezTo>
                        <a:pt x="11" y="44"/>
                        <a:pt x="11" y="45"/>
                        <a:pt x="11" y="45"/>
                      </a:cubicBezTo>
                      <a:cubicBezTo>
                        <a:pt x="11" y="48"/>
                        <a:pt x="11" y="48"/>
                        <a:pt x="11" y="48"/>
                      </a:cubicBezTo>
                      <a:cubicBezTo>
                        <a:pt x="11" y="50"/>
                        <a:pt x="12" y="53"/>
                        <a:pt x="14" y="56"/>
                      </a:cubicBezTo>
                      <a:cubicBezTo>
                        <a:pt x="14" y="56"/>
                        <a:pt x="14" y="56"/>
                        <a:pt x="14" y="56"/>
                      </a:cubicBezTo>
                      <a:cubicBezTo>
                        <a:pt x="16" y="59"/>
                        <a:pt x="18" y="61"/>
                        <a:pt x="19" y="63"/>
                      </a:cubicBezTo>
                      <a:cubicBezTo>
                        <a:pt x="20" y="64"/>
                        <a:pt x="20" y="64"/>
                        <a:pt x="21" y="64"/>
                      </a:cubicBezTo>
                      <a:cubicBezTo>
                        <a:pt x="41" y="64"/>
                        <a:pt x="41" y="64"/>
                        <a:pt x="41" y="64"/>
                      </a:cubicBezTo>
                      <a:cubicBezTo>
                        <a:pt x="41" y="64"/>
                        <a:pt x="41" y="64"/>
                        <a:pt x="41" y="64"/>
                      </a:cubicBezTo>
                      <a:cubicBezTo>
                        <a:pt x="42" y="64"/>
                        <a:pt x="43" y="63"/>
                        <a:pt x="43" y="62"/>
                      </a:cubicBezTo>
                      <a:cubicBezTo>
                        <a:pt x="43" y="61"/>
                        <a:pt x="43" y="61"/>
                        <a:pt x="42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1" name="Rectangle 98">
                  <a:extLst>
                    <a:ext uri="{FF2B5EF4-FFF2-40B4-BE49-F238E27FC236}">
                      <a16:creationId xmlns:a16="http://schemas.microsoft.com/office/drawing/2014/main" id="{D6836818-6971-EFEC-484E-4671C9065C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7125" y="3079750"/>
                  <a:ext cx="104775" cy="158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2" name="Rectangle 99">
                  <a:extLst>
                    <a:ext uri="{FF2B5EF4-FFF2-40B4-BE49-F238E27FC236}">
                      <a16:creationId xmlns:a16="http://schemas.microsoft.com/office/drawing/2014/main" id="{7D618F80-6937-8E4D-C7E6-9BE25C240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7125" y="3049588"/>
                  <a:ext cx="104775" cy="158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3" name="Rectangle 100">
                  <a:extLst>
                    <a:ext uri="{FF2B5EF4-FFF2-40B4-BE49-F238E27FC236}">
                      <a16:creationId xmlns:a16="http://schemas.microsoft.com/office/drawing/2014/main" id="{F705C6FC-4C68-92B1-9835-F048836089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7125" y="3019425"/>
                  <a:ext cx="104775" cy="158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4" name="Rectangle 101">
                  <a:extLst>
                    <a:ext uri="{FF2B5EF4-FFF2-40B4-BE49-F238E27FC236}">
                      <a16:creationId xmlns:a16="http://schemas.microsoft.com/office/drawing/2014/main" id="{CFE82676-C0BF-B05B-AE00-624F4F9D50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7125" y="2989263"/>
                  <a:ext cx="104775" cy="158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5" name="Rectangle 102">
                  <a:extLst>
                    <a:ext uri="{FF2B5EF4-FFF2-40B4-BE49-F238E27FC236}">
                      <a16:creationId xmlns:a16="http://schemas.microsoft.com/office/drawing/2014/main" id="{66E218F4-EE92-F0D2-07F7-DF9F6F255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7125" y="2959100"/>
                  <a:ext cx="60325" cy="142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  <p:grpSp>
          <p:nvGrpSpPr>
            <p:cNvPr id="86" name="Group 142">
              <a:extLst>
                <a:ext uri="{FF2B5EF4-FFF2-40B4-BE49-F238E27FC236}">
                  <a16:creationId xmlns:a16="http://schemas.microsoft.com/office/drawing/2014/main" id="{7A3E332A-C88E-6C11-C79D-830FBD5F26CB}"/>
                </a:ext>
              </a:extLst>
            </p:cNvPr>
            <p:cNvGrpSpPr/>
            <p:nvPr/>
          </p:nvGrpSpPr>
          <p:grpSpPr>
            <a:xfrm>
              <a:off x="5923649" y="3660245"/>
              <a:ext cx="361950" cy="363537"/>
              <a:chOff x="5554663" y="3611563"/>
              <a:chExt cx="361950" cy="363537"/>
            </a:xfrm>
          </p:grpSpPr>
          <p:sp>
            <p:nvSpPr>
              <p:cNvPr id="87" name="Freeform 48">
                <a:extLst>
                  <a:ext uri="{FF2B5EF4-FFF2-40B4-BE49-F238E27FC236}">
                    <a16:creationId xmlns:a16="http://schemas.microsoft.com/office/drawing/2014/main" id="{CBC31D35-1EEA-5CF4-49B7-E5C18A9034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61025" y="3611563"/>
                <a:ext cx="255588" cy="257175"/>
              </a:xfrm>
              <a:custGeom>
                <a:avLst/>
                <a:gdLst>
                  <a:gd name="T0" fmla="*/ 67 w 68"/>
                  <a:gd name="T1" fmla="*/ 41 h 68"/>
                  <a:gd name="T2" fmla="*/ 62 w 68"/>
                  <a:gd name="T3" fmla="*/ 38 h 68"/>
                  <a:gd name="T4" fmla="*/ 62 w 68"/>
                  <a:gd name="T5" fmla="*/ 34 h 68"/>
                  <a:gd name="T6" fmla="*/ 62 w 68"/>
                  <a:gd name="T7" fmla="*/ 30 h 68"/>
                  <a:gd name="T8" fmla="*/ 67 w 68"/>
                  <a:gd name="T9" fmla="*/ 27 h 68"/>
                  <a:gd name="T10" fmla="*/ 67 w 68"/>
                  <a:gd name="T11" fmla="*/ 24 h 68"/>
                  <a:gd name="T12" fmla="*/ 59 w 68"/>
                  <a:gd name="T13" fmla="*/ 10 h 68"/>
                  <a:gd name="T14" fmla="*/ 58 w 68"/>
                  <a:gd name="T15" fmla="*/ 9 h 68"/>
                  <a:gd name="T16" fmla="*/ 57 w 68"/>
                  <a:gd name="T17" fmla="*/ 9 h 68"/>
                  <a:gd name="T18" fmla="*/ 52 w 68"/>
                  <a:gd name="T19" fmla="*/ 12 h 68"/>
                  <a:gd name="T20" fmla="*/ 44 w 68"/>
                  <a:gd name="T21" fmla="*/ 8 h 68"/>
                  <a:gd name="T22" fmla="*/ 44 w 68"/>
                  <a:gd name="T23" fmla="*/ 2 h 68"/>
                  <a:gd name="T24" fmla="*/ 42 w 68"/>
                  <a:gd name="T25" fmla="*/ 0 h 68"/>
                  <a:gd name="T26" fmla="*/ 26 w 68"/>
                  <a:gd name="T27" fmla="*/ 0 h 68"/>
                  <a:gd name="T28" fmla="*/ 24 w 68"/>
                  <a:gd name="T29" fmla="*/ 2 h 68"/>
                  <a:gd name="T30" fmla="*/ 24 w 68"/>
                  <a:gd name="T31" fmla="*/ 8 h 68"/>
                  <a:gd name="T32" fmla="*/ 17 w 68"/>
                  <a:gd name="T33" fmla="*/ 12 h 68"/>
                  <a:gd name="T34" fmla="*/ 11 w 68"/>
                  <a:gd name="T35" fmla="*/ 9 h 68"/>
                  <a:gd name="T36" fmla="*/ 9 w 68"/>
                  <a:gd name="T37" fmla="*/ 10 h 68"/>
                  <a:gd name="T38" fmla="*/ 1 w 68"/>
                  <a:gd name="T39" fmla="*/ 24 h 68"/>
                  <a:gd name="T40" fmla="*/ 0 w 68"/>
                  <a:gd name="T41" fmla="*/ 25 h 68"/>
                  <a:gd name="T42" fmla="*/ 1 w 68"/>
                  <a:gd name="T43" fmla="*/ 27 h 68"/>
                  <a:gd name="T44" fmla="*/ 6 w 68"/>
                  <a:gd name="T45" fmla="*/ 30 h 68"/>
                  <a:gd name="T46" fmla="*/ 6 w 68"/>
                  <a:gd name="T47" fmla="*/ 34 h 68"/>
                  <a:gd name="T48" fmla="*/ 6 w 68"/>
                  <a:gd name="T49" fmla="*/ 38 h 68"/>
                  <a:gd name="T50" fmla="*/ 1 w 68"/>
                  <a:gd name="T51" fmla="*/ 41 h 68"/>
                  <a:gd name="T52" fmla="*/ 1 w 68"/>
                  <a:gd name="T53" fmla="*/ 44 h 68"/>
                  <a:gd name="T54" fmla="*/ 9 w 68"/>
                  <a:gd name="T55" fmla="*/ 58 h 68"/>
                  <a:gd name="T56" fmla="*/ 11 w 68"/>
                  <a:gd name="T57" fmla="*/ 59 h 68"/>
                  <a:gd name="T58" fmla="*/ 17 w 68"/>
                  <a:gd name="T59" fmla="*/ 56 h 68"/>
                  <a:gd name="T60" fmla="*/ 24 w 68"/>
                  <a:gd name="T61" fmla="*/ 60 h 68"/>
                  <a:gd name="T62" fmla="*/ 24 w 68"/>
                  <a:gd name="T63" fmla="*/ 66 h 68"/>
                  <a:gd name="T64" fmla="*/ 26 w 68"/>
                  <a:gd name="T65" fmla="*/ 68 h 68"/>
                  <a:gd name="T66" fmla="*/ 42 w 68"/>
                  <a:gd name="T67" fmla="*/ 68 h 68"/>
                  <a:gd name="T68" fmla="*/ 44 w 68"/>
                  <a:gd name="T69" fmla="*/ 66 h 68"/>
                  <a:gd name="T70" fmla="*/ 44 w 68"/>
                  <a:gd name="T71" fmla="*/ 60 h 68"/>
                  <a:gd name="T72" fmla="*/ 52 w 68"/>
                  <a:gd name="T73" fmla="*/ 56 h 68"/>
                  <a:gd name="T74" fmla="*/ 57 w 68"/>
                  <a:gd name="T75" fmla="*/ 59 h 68"/>
                  <a:gd name="T76" fmla="*/ 58 w 68"/>
                  <a:gd name="T77" fmla="*/ 59 h 68"/>
                  <a:gd name="T78" fmla="*/ 60 w 68"/>
                  <a:gd name="T79" fmla="*/ 58 h 68"/>
                  <a:gd name="T80" fmla="*/ 68 w 68"/>
                  <a:gd name="T81" fmla="*/ 44 h 68"/>
                  <a:gd name="T82" fmla="*/ 67 w 68"/>
                  <a:gd name="T83" fmla="*/ 41 h 68"/>
                  <a:gd name="T84" fmla="*/ 34 w 68"/>
                  <a:gd name="T85" fmla="*/ 46 h 68"/>
                  <a:gd name="T86" fmla="*/ 22 w 68"/>
                  <a:gd name="T87" fmla="*/ 34 h 68"/>
                  <a:gd name="T88" fmla="*/ 34 w 68"/>
                  <a:gd name="T89" fmla="*/ 22 h 68"/>
                  <a:gd name="T90" fmla="*/ 46 w 68"/>
                  <a:gd name="T91" fmla="*/ 34 h 68"/>
                  <a:gd name="T92" fmla="*/ 34 w 68"/>
                  <a:gd name="T93" fmla="*/ 4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" h="68">
                    <a:moveTo>
                      <a:pt x="67" y="41"/>
                    </a:move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7"/>
                      <a:pt x="62" y="35"/>
                      <a:pt x="62" y="34"/>
                    </a:cubicBezTo>
                    <a:cubicBezTo>
                      <a:pt x="62" y="33"/>
                      <a:pt x="62" y="31"/>
                      <a:pt x="62" y="30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68" y="26"/>
                      <a:pt x="68" y="25"/>
                      <a:pt x="67" y="24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10"/>
                      <a:pt x="59" y="9"/>
                      <a:pt x="58" y="9"/>
                    </a:cubicBezTo>
                    <a:cubicBezTo>
                      <a:pt x="58" y="9"/>
                      <a:pt x="57" y="9"/>
                      <a:pt x="57" y="9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0" y="10"/>
                      <a:pt x="47" y="9"/>
                      <a:pt x="44" y="8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1"/>
                      <a:pt x="43" y="0"/>
                      <a:pt x="42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0"/>
                      <a:pt x="24" y="1"/>
                      <a:pt x="24" y="2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2" y="9"/>
                      <a:pt x="19" y="10"/>
                      <a:pt x="17" y="12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1" y="26"/>
                      <a:pt x="1" y="27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3"/>
                      <a:pt x="6" y="34"/>
                    </a:cubicBezTo>
                    <a:cubicBezTo>
                      <a:pt x="6" y="35"/>
                      <a:pt x="6" y="37"/>
                      <a:pt x="6" y="38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2"/>
                      <a:pt x="0" y="43"/>
                      <a:pt x="1" y="44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9" y="59"/>
                      <a:pt x="10" y="59"/>
                      <a:pt x="11" y="59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9" y="58"/>
                      <a:pt x="22" y="59"/>
                      <a:pt x="24" y="60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4" y="67"/>
                      <a:pt x="25" y="68"/>
                      <a:pt x="26" y="6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3" y="68"/>
                      <a:pt x="44" y="67"/>
                      <a:pt x="44" y="6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7" y="59"/>
                      <a:pt x="50" y="58"/>
                      <a:pt x="52" y="56"/>
                    </a:cubicBezTo>
                    <a:cubicBezTo>
                      <a:pt x="57" y="59"/>
                      <a:pt x="57" y="59"/>
                      <a:pt x="57" y="59"/>
                    </a:cubicBezTo>
                    <a:cubicBezTo>
                      <a:pt x="57" y="59"/>
                      <a:pt x="58" y="59"/>
                      <a:pt x="58" y="59"/>
                    </a:cubicBezTo>
                    <a:cubicBezTo>
                      <a:pt x="59" y="59"/>
                      <a:pt x="59" y="58"/>
                      <a:pt x="60" y="58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8" y="43"/>
                      <a:pt x="68" y="42"/>
                      <a:pt x="67" y="41"/>
                    </a:cubicBezTo>
                    <a:close/>
                    <a:moveTo>
                      <a:pt x="34" y="46"/>
                    </a:moveTo>
                    <a:cubicBezTo>
                      <a:pt x="27" y="46"/>
                      <a:pt x="22" y="41"/>
                      <a:pt x="22" y="34"/>
                    </a:cubicBezTo>
                    <a:cubicBezTo>
                      <a:pt x="22" y="27"/>
                      <a:pt x="27" y="22"/>
                      <a:pt x="34" y="22"/>
                    </a:cubicBezTo>
                    <a:cubicBezTo>
                      <a:pt x="41" y="22"/>
                      <a:pt x="46" y="27"/>
                      <a:pt x="46" y="34"/>
                    </a:cubicBezTo>
                    <a:cubicBezTo>
                      <a:pt x="46" y="41"/>
                      <a:pt x="41" y="46"/>
                      <a:pt x="34" y="4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8" name="Freeform 49">
                <a:extLst>
                  <a:ext uri="{FF2B5EF4-FFF2-40B4-BE49-F238E27FC236}">
                    <a16:creationId xmlns:a16="http://schemas.microsoft.com/office/drawing/2014/main" id="{1CFE12F4-B978-D662-4E5E-651CD8ACD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7213" y="3860800"/>
                <a:ext cx="249238" cy="100013"/>
              </a:xfrm>
              <a:custGeom>
                <a:avLst/>
                <a:gdLst>
                  <a:gd name="T0" fmla="*/ 24 w 66"/>
                  <a:gd name="T1" fmla="*/ 8 h 26"/>
                  <a:gd name="T2" fmla="*/ 16 w 66"/>
                  <a:gd name="T3" fmla="*/ 8 h 26"/>
                  <a:gd name="T4" fmla="*/ 14 w 66"/>
                  <a:gd name="T5" fmla="*/ 10 h 26"/>
                  <a:gd name="T6" fmla="*/ 16 w 66"/>
                  <a:gd name="T7" fmla="*/ 12 h 26"/>
                  <a:gd name="T8" fmla="*/ 32 w 66"/>
                  <a:gd name="T9" fmla="*/ 12 h 26"/>
                  <a:gd name="T10" fmla="*/ 40 w 66"/>
                  <a:gd name="T11" fmla="*/ 12 h 26"/>
                  <a:gd name="T12" fmla="*/ 50 w 66"/>
                  <a:gd name="T13" fmla="*/ 12 h 26"/>
                  <a:gd name="T14" fmla="*/ 66 w 66"/>
                  <a:gd name="T15" fmla="*/ 24 h 26"/>
                  <a:gd name="T16" fmla="*/ 64 w 66"/>
                  <a:gd name="T17" fmla="*/ 26 h 26"/>
                  <a:gd name="T18" fmla="*/ 2 w 66"/>
                  <a:gd name="T19" fmla="*/ 26 h 26"/>
                  <a:gd name="T20" fmla="*/ 0 w 66"/>
                  <a:gd name="T21" fmla="*/ 24 h 26"/>
                  <a:gd name="T22" fmla="*/ 0 w 66"/>
                  <a:gd name="T23" fmla="*/ 2 h 26"/>
                  <a:gd name="T24" fmla="*/ 2 w 66"/>
                  <a:gd name="T25" fmla="*/ 0 h 26"/>
                  <a:gd name="T26" fmla="*/ 11 w 66"/>
                  <a:gd name="T27" fmla="*/ 0 h 26"/>
                  <a:gd name="T28" fmla="*/ 24 w 66"/>
                  <a:gd name="T29" fmla="*/ 5 h 26"/>
                  <a:gd name="T30" fmla="*/ 24 w 66"/>
                  <a:gd name="T31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26">
                    <a:moveTo>
                      <a:pt x="24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5" y="8"/>
                      <a:pt x="14" y="9"/>
                      <a:pt x="14" y="10"/>
                    </a:cubicBezTo>
                    <a:cubicBezTo>
                      <a:pt x="14" y="11"/>
                      <a:pt x="15" y="12"/>
                      <a:pt x="16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9" y="14"/>
                      <a:pt x="66" y="19"/>
                      <a:pt x="66" y="24"/>
                    </a:cubicBezTo>
                    <a:cubicBezTo>
                      <a:pt x="66" y="25"/>
                      <a:pt x="65" y="26"/>
                      <a:pt x="64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" y="26"/>
                      <a:pt x="0" y="25"/>
                      <a:pt x="0" y="2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7" y="0"/>
                      <a:pt x="23" y="5"/>
                      <a:pt x="24" y="5"/>
                    </a:cubicBezTo>
                    <a:cubicBezTo>
                      <a:pt x="25" y="6"/>
                      <a:pt x="28" y="8"/>
                      <a:pt x="24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50">
                <a:extLst>
                  <a:ext uri="{FF2B5EF4-FFF2-40B4-BE49-F238E27FC236}">
                    <a16:creationId xmlns:a16="http://schemas.microsoft.com/office/drawing/2014/main" id="{988D6A75-357A-CFF5-E7D0-C348882D9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4663" y="3854450"/>
                <a:ext cx="68263" cy="120650"/>
              </a:xfrm>
              <a:custGeom>
                <a:avLst/>
                <a:gdLst>
                  <a:gd name="T0" fmla="*/ 16 w 18"/>
                  <a:gd name="T1" fmla="*/ 0 h 32"/>
                  <a:gd name="T2" fmla="*/ 2 w 18"/>
                  <a:gd name="T3" fmla="*/ 0 h 32"/>
                  <a:gd name="T4" fmla="*/ 0 w 18"/>
                  <a:gd name="T5" fmla="*/ 2 h 32"/>
                  <a:gd name="T6" fmla="*/ 0 w 18"/>
                  <a:gd name="T7" fmla="*/ 30 h 32"/>
                  <a:gd name="T8" fmla="*/ 2 w 18"/>
                  <a:gd name="T9" fmla="*/ 32 h 32"/>
                  <a:gd name="T10" fmla="*/ 16 w 18"/>
                  <a:gd name="T11" fmla="*/ 32 h 32"/>
                  <a:gd name="T12" fmla="*/ 18 w 18"/>
                  <a:gd name="T13" fmla="*/ 30 h 32"/>
                  <a:gd name="T14" fmla="*/ 18 w 18"/>
                  <a:gd name="T15" fmla="*/ 2 h 32"/>
                  <a:gd name="T16" fmla="*/ 16 w 18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2">
                    <a:moveTo>
                      <a:pt x="1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2"/>
                      <a:pt x="18" y="31"/>
                      <a:pt x="18" y="30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91" name="CuadroTexto 90">
              <a:extLst>
                <a:ext uri="{FF2B5EF4-FFF2-40B4-BE49-F238E27FC236}">
                  <a16:creationId xmlns:a16="http://schemas.microsoft.com/office/drawing/2014/main" id="{21A63B91-31D6-63E1-AD61-C3E62ADE2925}"/>
                </a:ext>
              </a:extLst>
            </p:cNvPr>
            <p:cNvSpPr txBox="1"/>
            <p:nvPr/>
          </p:nvSpPr>
          <p:spPr>
            <a:xfrm>
              <a:off x="5209771" y="2918994"/>
              <a:ext cx="840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R" b="1"/>
                <a:t>3.2%</a:t>
              </a:r>
            </a:p>
          </p:txBody>
        </p:sp>
        <p:sp>
          <p:nvSpPr>
            <p:cNvPr id="94" name="CuadroTexto 93">
              <a:extLst>
                <a:ext uri="{FF2B5EF4-FFF2-40B4-BE49-F238E27FC236}">
                  <a16:creationId xmlns:a16="http://schemas.microsoft.com/office/drawing/2014/main" id="{9C8DBE6F-753D-A8EB-EDAC-0792E34A132A}"/>
                </a:ext>
              </a:extLst>
            </p:cNvPr>
            <p:cNvSpPr txBox="1"/>
            <p:nvPr/>
          </p:nvSpPr>
          <p:spPr>
            <a:xfrm>
              <a:off x="5664576" y="5129793"/>
              <a:ext cx="983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R" sz="2000" b="1"/>
                <a:t>64.5%</a:t>
              </a:r>
            </a:p>
          </p:txBody>
        </p:sp>
        <p:sp>
          <p:nvSpPr>
            <p:cNvPr id="98" name="CuadroTexto 97">
              <a:extLst>
                <a:ext uri="{FF2B5EF4-FFF2-40B4-BE49-F238E27FC236}">
                  <a16:creationId xmlns:a16="http://schemas.microsoft.com/office/drawing/2014/main" id="{AA74498C-9E53-8322-9C93-503509061F1D}"/>
                </a:ext>
              </a:extLst>
            </p:cNvPr>
            <p:cNvSpPr txBox="1"/>
            <p:nvPr/>
          </p:nvSpPr>
          <p:spPr>
            <a:xfrm>
              <a:off x="4405059" y="3905490"/>
              <a:ext cx="983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R" b="1"/>
                <a:t>16.1%</a:t>
              </a:r>
            </a:p>
          </p:txBody>
        </p:sp>
        <p:sp>
          <p:nvSpPr>
            <p:cNvPr id="100" name="CuadroTexto 99">
              <a:extLst>
                <a:ext uri="{FF2B5EF4-FFF2-40B4-BE49-F238E27FC236}">
                  <a16:creationId xmlns:a16="http://schemas.microsoft.com/office/drawing/2014/main" id="{4B9497B4-7374-F932-E3A8-071FCC0E3C12}"/>
                </a:ext>
              </a:extLst>
            </p:cNvPr>
            <p:cNvSpPr txBox="1"/>
            <p:nvPr/>
          </p:nvSpPr>
          <p:spPr>
            <a:xfrm>
              <a:off x="6346310" y="3123314"/>
              <a:ext cx="840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R" b="1"/>
                <a:t>9.7%</a:t>
              </a:r>
            </a:p>
          </p:txBody>
        </p:sp>
        <p:sp>
          <p:nvSpPr>
            <p:cNvPr id="102" name="CuadroTexto 101">
              <a:extLst>
                <a:ext uri="{FF2B5EF4-FFF2-40B4-BE49-F238E27FC236}">
                  <a16:creationId xmlns:a16="http://schemas.microsoft.com/office/drawing/2014/main" id="{EC344EDD-354F-3014-BB08-ECAE46B97CD1}"/>
                </a:ext>
              </a:extLst>
            </p:cNvPr>
            <p:cNvSpPr txBox="1"/>
            <p:nvPr/>
          </p:nvSpPr>
          <p:spPr>
            <a:xfrm>
              <a:off x="6807900" y="4165118"/>
              <a:ext cx="840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R" b="1"/>
                <a:t>6.5%</a:t>
              </a:r>
            </a:p>
          </p:txBody>
        </p:sp>
        <p:grpSp>
          <p:nvGrpSpPr>
            <p:cNvPr id="107" name="Grupo 106">
              <a:extLst>
                <a:ext uri="{FF2B5EF4-FFF2-40B4-BE49-F238E27FC236}">
                  <a16:creationId xmlns:a16="http://schemas.microsoft.com/office/drawing/2014/main" id="{2BD63F1C-092D-D119-CCFD-2B6CFFB1D969}"/>
                </a:ext>
              </a:extLst>
            </p:cNvPr>
            <p:cNvGrpSpPr/>
            <p:nvPr/>
          </p:nvGrpSpPr>
          <p:grpSpPr>
            <a:xfrm>
              <a:off x="7674647" y="4126617"/>
              <a:ext cx="4146095" cy="723973"/>
              <a:chOff x="7885379" y="3232145"/>
              <a:chExt cx="4146095" cy="723973"/>
            </a:xfrm>
          </p:grpSpPr>
          <p:sp>
            <p:nvSpPr>
              <p:cNvPr id="26" name="Rectangle: Rounded Corners 22">
                <a:extLst>
                  <a:ext uri="{FF2B5EF4-FFF2-40B4-BE49-F238E27FC236}">
                    <a16:creationId xmlns:a16="http://schemas.microsoft.com/office/drawing/2014/main" id="{60A0E98A-B0A2-ABE0-41F6-DBAB0B04EBDE}"/>
                  </a:ext>
                </a:extLst>
              </p:cNvPr>
              <p:cNvSpPr/>
              <p:nvPr/>
            </p:nvSpPr>
            <p:spPr>
              <a:xfrm>
                <a:off x="9076227" y="3264033"/>
                <a:ext cx="98005" cy="692085"/>
              </a:xfrm>
              <a:prstGeom prst="roundRect">
                <a:avLst>
                  <a:gd name="adj" fmla="val 50000"/>
                </a:avLst>
              </a:prstGeom>
              <a:solidFill>
                <a:srgbClr val="74B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8" name="TextBox 91">
                <a:extLst>
                  <a:ext uri="{FF2B5EF4-FFF2-40B4-BE49-F238E27FC236}">
                    <a16:creationId xmlns:a16="http://schemas.microsoft.com/office/drawing/2014/main" id="{5241E916-29E5-257E-51AA-C51312EDBB16}"/>
                  </a:ext>
                </a:extLst>
              </p:cNvPr>
              <p:cNvSpPr txBox="1"/>
              <p:nvPr/>
            </p:nvSpPr>
            <p:spPr>
              <a:xfrm>
                <a:off x="8624264" y="3248232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74BDE0"/>
                    </a:solidFill>
                  </a:rPr>
                  <a:t>2</a:t>
                </a:r>
                <a:endParaRPr lang="en-ID" sz="2400" b="1">
                  <a:solidFill>
                    <a:srgbClr val="74BDE0"/>
                  </a:solidFill>
                </a:endParaRPr>
              </a:p>
            </p:txBody>
          </p:sp>
          <p:sp>
            <p:nvSpPr>
              <p:cNvPr id="52" name="TextBox 107">
                <a:extLst>
                  <a:ext uri="{FF2B5EF4-FFF2-40B4-BE49-F238E27FC236}">
                    <a16:creationId xmlns:a16="http://schemas.microsoft.com/office/drawing/2014/main" id="{85A6D256-AA7C-3F7B-F17F-B66ECF9FBD57}"/>
                  </a:ext>
                </a:extLst>
              </p:cNvPr>
              <p:cNvSpPr txBox="1"/>
              <p:nvPr/>
            </p:nvSpPr>
            <p:spPr>
              <a:xfrm>
                <a:off x="9644565" y="3232145"/>
                <a:ext cx="238690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D" b="1" i="0">
                    <a:effectLst/>
                  </a:rPr>
                  <a:t>VALORACIÓN DE RESPONSABILIDADES</a:t>
                </a:r>
                <a:endParaRPr lang="en-ID" sz="1600" b="1"/>
              </a:p>
            </p:txBody>
          </p:sp>
          <p:cxnSp>
            <p:nvCxnSpPr>
              <p:cNvPr id="59" name="Straight Connector 66">
                <a:extLst>
                  <a:ext uri="{FF2B5EF4-FFF2-40B4-BE49-F238E27FC236}">
                    <a16:creationId xmlns:a16="http://schemas.microsoft.com/office/drawing/2014/main" id="{A0E2D0A0-322E-EAE2-6FF1-F757C0D040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5379" y="3602175"/>
                <a:ext cx="751585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Freeform 101">
                <a:extLst>
                  <a:ext uri="{FF2B5EF4-FFF2-40B4-BE49-F238E27FC236}">
                    <a16:creationId xmlns:a16="http://schemas.microsoft.com/office/drawing/2014/main" id="{5C864563-3217-5966-B72E-ED1918BD06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81843" y="3344368"/>
                <a:ext cx="502744" cy="404799"/>
              </a:xfrm>
              <a:custGeom>
                <a:avLst/>
                <a:gdLst>
                  <a:gd name="T0" fmla="*/ 96 w 96"/>
                  <a:gd name="T1" fmla="*/ 46 h 96"/>
                  <a:gd name="T2" fmla="*/ 80 w 96"/>
                  <a:gd name="T3" fmla="*/ 44 h 96"/>
                  <a:gd name="T4" fmla="*/ 94 w 96"/>
                  <a:gd name="T5" fmla="*/ 32 h 96"/>
                  <a:gd name="T6" fmla="*/ 94 w 96"/>
                  <a:gd name="T7" fmla="*/ 28 h 96"/>
                  <a:gd name="T8" fmla="*/ 80 w 96"/>
                  <a:gd name="T9" fmla="*/ 22 h 96"/>
                  <a:gd name="T10" fmla="*/ 68 w 96"/>
                  <a:gd name="T11" fmla="*/ 16 h 96"/>
                  <a:gd name="T12" fmla="*/ 66 w 96"/>
                  <a:gd name="T13" fmla="*/ 0 h 96"/>
                  <a:gd name="T14" fmla="*/ 64 w 96"/>
                  <a:gd name="T15" fmla="*/ 16 h 96"/>
                  <a:gd name="T16" fmla="*/ 48 w 96"/>
                  <a:gd name="T17" fmla="*/ 2 h 96"/>
                  <a:gd name="T18" fmla="*/ 44 w 96"/>
                  <a:gd name="T19" fmla="*/ 2 h 96"/>
                  <a:gd name="T20" fmla="*/ 32 w 96"/>
                  <a:gd name="T21" fmla="*/ 16 h 96"/>
                  <a:gd name="T22" fmla="*/ 30 w 96"/>
                  <a:gd name="T23" fmla="*/ 0 h 96"/>
                  <a:gd name="T24" fmla="*/ 28 w 96"/>
                  <a:gd name="T25" fmla="*/ 16 h 96"/>
                  <a:gd name="T26" fmla="*/ 16 w 96"/>
                  <a:gd name="T27" fmla="*/ 22 h 96"/>
                  <a:gd name="T28" fmla="*/ 2 w 96"/>
                  <a:gd name="T29" fmla="*/ 28 h 96"/>
                  <a:gd name="T30" fmla="*/ 2 w 96"/>
                  <a:gd name="T31" fmla="*/ 32 h 96"/>
                  <a:gd name="T32" fmla="*/ 16 w 96"/>
                  <a:gd name="T33" fmla="*/ 48 h 96"/>
                  <a:gd name="T34" fmla="*/ 0 w 96"/>
                  <a:gd name="T35" fmla="*/ 50 h 96"/>
                  <a:gd name="T36" fmla="*/ 16 w 96"/>
                  <a:gd name="T37" fmla="*/ 52 h 96"/>
                  <a:gd name="T38" fmla="*/ 2 w 96"/>
                  <a:gd name="T39" fmla="*/ 64 h 96"/>
                  <a:gd name="T40" fmla="*/ 2 w 96"/>
                  <a:gd name="T41" fmla="*/ 68 h 96"/>
                  <a:gd name="T42" fmla="*/ 16 w 96"/>
                  <a:gd name="T43" fmla="*/ 74 h 96"/>
                  <a:gd name="T44" fmla="*/ 28 w 96"/>
                  <a:gd name="T45" fmla="*/ 80 h 96"/>
                  <a:gd name="T46" fmla="*/ 30 w 96"/>
                  <a:gd name="T47" fmla="*/ 96 h 96"/>
                  <a:gd name="T48" fmla="*/ 32 w 96"/>
                  <a:gd name="T49" fmla="*/ 80 h 96"/>
                  <a:gd name="T50" fmla="*/ 48 w 96"/>
                  <a:gd name="T51" fmla="*/ 94 h 96"/>
                  <a:gd name="T52" fmla="*/ 52 w 96"/>
                  <a:gd name="T53" fmla="*/ 94 h 96"/>
                  <a:gd name="T54" fmla="*/ 64 w 96"/>
                  <a:gd name="T55" fmla="*/ 80 h 96"/>
                  <a:gd name="T56" fmla="*/ 66 w 96"/>
                  <a:gd name="T57" fmla="*/ 96 h 96"/>
                  <a:gd name="T58" fmla="*/ 68 w 96"/>
                  <a:gd name="T59" fmla="*/ 80 h 96"/>
                  <a:gd name="T60" fmla="*/ 80 w 96"/>
                  <a:gd name="T61" fmla="*/ 74 h 96"/>
                  <a:gd name="T62" fmla="*/ 94 w 96"/>
                  <a:gd name="T63" fmla="*/ 68 h 96"/>
                  <a:gd name="T64" fmla="*/ 94 w 96"/>
                  <a:gd name="T65" fmla="*/ 64 h 96"/>
                  <a:gd name="T66" fmla="*/ 80 w 96"/>
                  <a:gd name="T67" fmla="*/ 48 h 96"/>
                  <a:gd name="T68" fmla="*/ 72 w 96"/>
                  <a:gd name="T69" fmla="*/ 62 h 96"/>
                  <a:gd name="T70" fmla="*/ 34 w 96"/>
                  <a:gd name="T71" fmla="*/ 72 h 96"/>
                  <a:gd name="T72" fmla="*/ 24 w 96"/>
                  <a:gd name="T73" fmla="*/ 34 h 96"/>
                  <a:gd name="T74" fmla="*/ 62 w 96"/>
                  <a:gd name="T75" fmla="*/ 24 h 96"/>
                  <a:gd name="T76" fmla="*/ 72 w 96"/>
                  <a:gd name="T77" fmla="*/ 6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6" h="96">
                    <a:moveTo>
                      <a:pt x="94" y="48"/>
                    </a:moveTo>
                    <a:cubicBezTo>
                      <a:pt x="95" y="48"/>
                      <a:pt x="96" y="47"/>
                      <a:pt x="96" y="46"/>
                    </a:cubicBezTo>
                    <a:cubicBezTo>
                      <a:pt x="96" y="45"/>
                      <a:pt x="95" y="44"/>
                      <a:pt x="94" y="44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5" y="32"/>
                      <a:pt x="96" y="31"/>
                      <a:pt x="96" y="30"/>
                    </a:cubicBezTo>
                    <a:cubicBezTo>
                      <a:pt x="96" y="29"/>
                      <a:pt x="95" y="28"/>
                      <a:pt x="94" y="28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19"/>
                      <a:pt x="77" y="16"/>
                      <a:pt x="74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8" y="1"/>
                      <a:pt x="67" y="0"/>
                      <a:pt x="66" y="0"/>
                    </a:cubicBezTo>
                    <a:cubicBezTo>
                      <a:pt x="65" y="0"/>
                      <a:pt x="64" y="1"/>
                      <a:pt x="64" y="2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1"/>
                      <a:pt x="47" y="0"/>
                      <a:pt x="46" y="0"/>
                    </a:cubicBezTo>
                    <a:cubicBezTo>
                      <a:pt x="45" y="0"/>
                      <a:pt x="44" y="1"/>
                      <a:pt x="44" y="2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0"/>
                      <a:pt x="30" y="0"/>
                    </a:cubicBezTo>
                    <a:cubicBezTo>
                      <a:pt x="29" y="0"/>
                      <a:pt x="28" y="1"/>
                      <a:pt x="28" y="2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9" y="16"/>
                      <a:pt x="16" y="19"/>
                      <a:pt x="16" y="22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0" y="29"/>
                      <a:pt x="0" y="30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1" y="48"/>
                      <a:pt x="0" y="49"/>
                      <a:pt x="0" y="50"/>
                    </a:cubicBezTo>
                    <a:cubicBezTo>
                      <a:pt x="0" y="51"/>
                      <a:pt x="1" y="52"/>
                      <a:pt x="2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1" y="64"/>
                      <a:pt x="0" y="65"/>
                      <a:pt x="0" y="66"/>
                    </a:cubicBezTo>
                    <a:cubicBezTo>
                      <a:pt x="0" y="67"/>
                      <a:pt x="1" y="68"/>
                      <a:pt x="2" y="68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7"/>
                      <a:pt x="19" y="80"/>
                      <a:pt x="22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5"/>
                      <a:pt x="29" y="96"/>
                      <a:pt x="30" y="96"/>
                    </a:cubicBezTo>
                    <a:cubicBezTo>
                      <a:pt x="31" y="96"/>
                      <a:pt x="32" y="95"/>
                      <a:pt x="32" y="9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48" y="95"/>
                      <a:pt x="49" y="96"/>
                      <a:pt x="50" y="96"/>
                    </a:cubicBezTo>
                    <a:cubicBezTo>
                      <a:pt x="51" y="96"/>
                      <a:pt x="52" y="95"/>
                      <a:pt x="52" y="94"/>
                    </a:cubicBezTo>
                    <a:cubicBezTo>
                      <a:pt x="52" y="80"/>
                      <a:pt x="52" y="80"/>
                      <a:pt x="52" y="80"/>
                    </a:cubicBezTo>
                    <a:cubicBezTo>
                      <a:pt x="64" y="80"/>
                      <a:pt x="64" y="80"/>
                      <a:pt x="64" y="80"/>
                    </a:cubicBezTo>
                    <a:cubicBezTo>
                      <a:pt x="64" y="94"/>
                      <a:pt x="64" y="94"/>
                      <a:pt x="64" y="94"/>
                    </a:cubicBezTo>
                    <a:cubicBezTo>
                      <a:pt x="64" y="95"/>
                      <a:pt x="65" y="96"/>
                      <a:pt x="66" y="96"/>
                    </a:cubicBezTo>
                    <a:cubicBezTo>
                      <a:pt x="67" y="96"/>
                      <a:pt x="68" y="95"/>
                      <a:pt x="68" y="94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74" y="80"/>
                      <a:pt x="74" y="80"/>
                      <a:pt x="74" y="80"/>
                    </a:cubicBezTo>
                    <a:cubicBezTo>
                      <a:pt x="77" y="80"/>
                      <a:pt x="80" y="77"/>
                      <a:pt x="80" y="74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5" y="68"/>
                      <a:pt x="96" y="67"/>
                      <a:pt x="96" y="66"/>
                    </a:cubicBezTo>
                    <a:cubicBezTo>
                      <a:pt x="96" y="65"/>
                      <a:pt x="95" y="64"/>
                      <a:pt x="94" y="64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80" y="48"/>
                      <a:pt x="80" y="48"/>
                      <a:pt x="80" y="48"/>
                    </a:cubicBezTo>
                    <a:lnTo>
                      <a:pt x="94" y="48"/>
                    </a:lnTo>
                    <a:close/>
                    <a:moveTo>
                      <a:pt x="72" y="62"/>
                    </a:moveTo>
                    <a:cubicBezTo>
                      <a:pt x="72" y="68"/>
                      <a:pt x="68" y="72"/>
                      <a:pt x="62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28" y="72"/>
                      <a:pt x="24" y="68"/>
                      <a:pt x="24" y="62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28"/>
                      <a:pt x="28" y="24"/>
                      <a:pt x="34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8" y="24"/>
                      <a:pt x="72" y="28"/>
                      <a:pt x="72" y="34"/>
                    </a:cubicBezTo>
                    <a:lnTo>
                      <a:pt x="72" y="6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04" name="Grupo 103">
              <a:extLst>
                <a:ext uri="{FF2B5EF4-FFF2-40B4-BE49-F238E27FC236}">
                  <a16:creationId xmlns:a16="http://schemas.microsoft.com/office/drawing/2014/main" id="{17A9CD04-8574-1633-A68C-FF19CEB24389}"/>
                </a:ext>
              </a:extLst>
            </p:cNvPr>
            <p:cNvGrpSpPr/>
            <p:nvPr/>
          </p:nvGrpSpPr>
          <p:grpSpPr>
            <a:xfrm>
              <a:off x="987072" y="2606683"/>
              <a:ext cx="3937908" cy="699986"/>
              <a:chOff x="207807" y="1873264"/>
              <a:chExt cx="3937908" cy="699986"/>
            </a:xfrm>
          </p:grpSpPr>
          <p:cxnSp>
            <p:nvCxnSpPr>
              <p:cNvPr id="56" name="Connector: Elbow 7">
                <a:extLst>
                  <a:ext uri="{FF2B5EF4-FFF2-40B4-BE49-F238E27FC236}">
                    <a16:creationId xmlns:a16="http://schemas.microsoft.com/office/drawing/2014/main" id="{E4DAE5D7-4DB8-5097-22FB-DAD88605B712}"/>
                  </a:ext>
                </a:extLst>
              </p:cNvPr>
              <p:cNvCxnSpPr>
                <a:cxnSpLocks/>
                <a:stCxn id="34" idx="3"/>
              </p:cNvCxnSpPr>
              <p:nvPr/>
            </p:nvCxnSpPr>
            <p:spPr>
              <a:xfrm>
                <a:off x="3496340" y="2134874"/>
                <a:ext cx="649375" cy="311735"/>
              </a:xfrm>
              <a:prstGeom prst="bentConnector3">
                <a:avLst>
                  <a:gd name="adj1" fmla="val 50000"/>
                </a:avLst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: Rounded Corners 25">
                <a:extLst>
                  <a:ext uri="{FF2B5EF4-FFF2-40B4-BE49-F238E27FC236}">
                    <a16:creationId xmlns:a16="http://schemas.microsoft.com/office/drawing/2014/main" id="{E33DC2EB-36D8-1EF9-A426-49CCD08DA4B7}"/>
                  </a:ext>
                </a:extLst>
              </p:cNvPr>
              <p:cNvSpPr/>
              <p:nvPr/>
            </p:nvSpPr>
            <p:spPr>
              <a:xfrm>
                <a:off x="3024813" y="1881165"/>
                <a:ext cx="98005" cy="692085"/>
              </a:xfrm>
              <a:prstGeom prst="roundRect">
                <a:avLst>
                  <a:gd name="adj" fmla="val 50000"/>
                </a:avLst>
              </a:prstGeom>
              <a:solidFill>
                <a:srgbClr val="98DB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TextBox 30">
                <a:extLst>
                  <a:ext uri="{FF2B5EF4-FFF2-40B4-BE49-F238E27FC236}">
                    <a16:creationId xmlns:a16="http://schemas.microsoft.com/office/drawing/2014/main" id="{ECB9B4C7-82F8-81CC-5B72-3B19E60FD480}"/>
                  </a:ext>
                </a:extLst>
              </p:cNvPr>
              <p:cNvSpPr txBox="1"/>
              <p:nvPr/>
            </p:nvSpPr>
            <p:spPr>
              <a:xfrm>
                <a:off x="207807" y="1976166"/>
                <a:ext cx="23869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ID" b="1"/>
                  <a:t>ASESORÍA</a:t>
                </a:r>
              </a:p>
            </p:txBody>
          </p:sp>
          <p:sp>
            <p:nvSpPr>
              <p:cNvPr id="34" name="TextBox 87">
                <a:extLst>
                  <a:ext uri="{FF2B5EF4-FFF2-40B4-BE49-F238E27FC236}">
                    <a16:creationId xmlns:a16="http://schemas.microsoft.com/office/drawing/2014/main" id="{60370026-18FC-5BB7-8BAC-2B412FDBC698}"/>
                  </a:ext>
                </a:extLst>
              </p:cNvPr>
              <p:cNvSpPr txBox="1"/>
              <p:nvPr/>
            </p:nvSpPr>
            <p:spPr>
              <a:xfrm>
                <a:off x="3128932" y="1873264"/>
                <a:ext cx="3674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98DBAF"/>
                    </a:solidFill>
                  </a:rPr>
                  <a:t>1</a:t>
                </a:r>
                <a:endParaRPr lang="en-ID" sz="2800" b="1">
                  <a:solidFill>
                    <a:srgbClr val="98DBAF"/>
                  </a:solidFill>
                </a:endParaRPr>
              </a:p>
            </p:txBody>
          </p:sp>
          <p:grpSp>
            <p:nvGrpSpPr>
              <p:cNvPr id="64" name="Group 120">
                <a:extLst>
                  <a:ext uri="{FF2B5EF4-FFF2-40B4-BE49-F238E27FC236}">
                    <a16:creationId xmlns:a16="http://schemas.microsoft.com/office/drawing/2014/main" id="{010449AD-09F6-653D-FC27-9297E94399A0}"/>
                  </a:ext>
                </a:extLst>
              </p:cNvPr>
              <p:cNvGrpSpPr/>
              <p:nvPr/>
            </p:nvGrpSpPr>
            <p:grpSpPr>
              <a:xfrm>
                <a:off x="2658382" y="2009474"/>
                <a:ext cx="246663" cy="387010"/>
                <a:chOff x="2755901" y="2163763"/>
                <a:chExt cx="211138" cy="361950"/>
              </a:xfrm>
              <a:solidFill>
                <a:schemeClr val="tx1"/>
              </a:solidFill>
            </p:grpSpPr>
            <p:sp>
              <p:nvSpPr>
                <p:cNvPr id="65" name="Rectangle 87">
                  <a:extLst>
                    <a:ext uri="{FF2B5EF4-FFF2-40B4-BE49-F238E27FC236}">
                      <a16:creationId xmlns:a16="http://schemas.microsoft.com/office/drawing/2014/main" id="{02C8D5D0-943A-7CA1-8D72-DB5D7DDFEB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55901" y="2239963"/>
                  <a:ext cx="211138" cy="2095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6" name="Freeform 88">
                  <a:extLst>
                    <a:ext uri="{FF2B5EF4-FFF2-40B4-BE49-F238E27FC236}">
                      <a16:creationId xmlns:a16="http://schemas.microsoft.com/office/drawing/2014/main" id="{1DAE9826-2CE0-514E-8A5E-5B4BE945122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55901" y="2163763"/>
                  <a:ext cx="211138" cy="60325"/>
                </a:xfrm>
                <a:custGeom>
                  <a:avLst/>
                  <a:gdLst>
                    <a:gd name="T0" fmla="*/ 56 w 56"/>
                    <a:gd name="T1" fmla="*/ 16 h 16"/>
                    <a:gd name="T2" fmla="*/ 56 w 56"/>
                    <a:gd name="T3" fmla="*/ 10 h 16"/>
                    <a:gd name="T4" fmla="*/ 46 w 56"/>
                    <a:gd name="T5" fmla="*/ 0 h 16"/>
                    <a:gd name="T6" fmla="*/ 10 w 56"/>
                    <a:gd name="T7" fmla="*/ 0 h 16"/>
                    <a:gd name="T8" fmla="*/ 0 w 56"/>
                    <a:gd name="T9" fmla="*/ 10 h 16"/>
                    <a:gd name="T10" fmla="*/ 0 w 56"/>
                    <a:gd name="T11" fmla="*/ 16 h 16"/>
                    <a:gd name="T12" fmla="*/ 56 w 56"/>
                    <a:gd name="T13" fmla="*/ 16 h 16"/>
                    <a:gd name="T14" fmla="*/ 28 w 56"/>
                    <a:gd name="T15" fmla="*/ 6 h 16"/>
                    <a:gd name="T16" fmla="*/ 32 w 56"/>
                    <a:gd name="T17" fmla="*/ 10 h 16"/>
                    <a:gd name="T18" fmla="*/ 28 w 56"/>
                    <a:gd name="T19" fmla="*/ 14 h 16"/>
                    <a:gd name="T20" fmla="*/ 24 w 56"/>
                    <a:gd name="T21" fmla="*/ 10 h 16"/>
                    <a:gd name="T22" fmla="*/ 28 w 56"/>
                    <a:gd name="T23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6" h="16">
                      <a:moveTo>
                        <a:pt x="56" y="16"/>
                      </a:moveTo>
                      <a:cubicBezTo>
                        <a:pt x="56" y="10"/>
                        <a:pt x="56" y="10"/>
                        <a:pt x="56" y="10"/>
                      </a:cubicBezTo>
                      <a:cubicBezTo>
                        <a:pt x="56" y="4"/>
                        <a:pt x="52" y="0"/>
                        <a:pt x="46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16"/>
                        <a:pt x="0" y="16"/>
                        <a:pt x="0" y="16"/>
                      </a:cubicBezTo>
                      <a:lnTo>
                        <a:pt x="56" y="16"/>
                      </a:lnTo>
                      <a:close/>
                      <a:moveTo>
                        <a:pt x="28" y="6"/>
                      </a:moveTo>
                      <a:cubicBezTo>
                        <a:pt x="30" y="6"/>
                        <a:pt x="32" y="8"/>
                        <a:pt x="32" y="10"/>
                      </a:cubicBezTo>
                      <a:cubicBezTo>
                        <a:pt x="32" y="12"/>
                        <a:pt x="30" y="14"/>
                        <a:pt x="28" y="14"/>
                      </a:cubicBezTo>
                      <a:cubicBezTo>
                        <a:pt x="26" y="14"/>
                        <a:pt x="24" y="12"/>
                        <a:pt x="24" y="10"/>
                      </a:cubicBezTo>
                      <a:cubicBezTo>
                        <a:pt x="24" y="8"/>
                        <a:pt x="26" y="6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7" name="Freeform 89">
                  <a:extLst>
                    <a:ext uri="{FF2B5EF4-FFF2-40B4-BE49-F238E27FC236}">
                      <a16:creationId xmlns:a16="http://schemas.microsoft.com/office/drawing/2014/main" id="{51EE4373-4D9E-2293-0655-6427C27401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55901" y="2465388"/>
                  <a:ext cx="211138" cy="60325"/>
                </a:xfrm>
                <a:custGeom>
                  <a:avLst/>
                  <a:gdLst>
                    <a:gd name="T0" fmla="*/ 0 w 56"/>
                    <a:gd name="T1" fmla="*/ 0 h 16"/>
                    <a:gd name="T2" fmla="*/ 0 w 56"/>
                    <a:gd name="T3" fmla="*/ 6 h 16"/>
                    <a:gd name="T4" fmla="*/ 10 w 56"/>
                    <a:gd name="T5" fmla="*/ 16 h 16"/>
                    <a:gd name="T6" fmla="*/ 46 w 56"/>
                    <a:gd name="T7" fmla="*/ 16 h 16"/>
                    <a:gd name="T8" fmla="*/ 56 w 56"/>
                    <a:gd name="T9" fmla="*/ 6 h 16"/>
                    <a:gd name="T10" fmla="*/ 56 w 56"/>
                    <a:gd name="T11" fmla="*/ 0 h 16"/>
                    <a:gd name="T12" fmla="*/ 0 w 56"/>
                    <a:gd name="T13" fmla="*/ 0 h 16"/>
                    <a:gd name="T14" fmla="*/ 38 w 56"/>
                    <a:gd name="T15" fmla="*/ 8 h 16"/>
                    <a:gd name="T16" fmla="*/ 18 w 56"/>
                    <a:gd name="T17" fmla="*/ 8 h 16"/>
                    <a:gd name="T18" fmla="*/ 16 w 56"/>
                    <a:gd name="T19" fmla="*/ 6 h 16"/>
                    <a:gd name="T20" fmla="*/ 18 w 56"/>
                    <a:gd name="T21" fmla="*/ 4 h 16"/>
                    <a:gd name="T22" fmla="*/ 38 w 56"/>
                    <a:gd name="T23" fmla="*/ 4 h 16"/>
                    <a:gd name="T24" fmla="*/ 40 w 56"/>
                    <a:gd name="T25" fmla="*/ 6 h 16"/>
                    <a:gd name="T26" fmla="*/ 38 w 56"/>
                    <a:gd name="T27" fmla="*/ 8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6" h="16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12"/>
                        <a:pt x="4" y="16"/>
                        <a:pt x="10" y="16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52" y="16"/>
                        <a:pt x="56" y="12"/>
                        <a:pt x="56" y="6"/>
                      </a:cubicBezTo>
                      <a:cubicBezTo>
                        <a:pt x="56" y="0"/>
                        <a:pt x="56" y="0"/>
                        <a:pt x="56" y="0"/>
                      </a:cubicBezTo>
                      <a:lnTo>
                        <a:pt x="0" y="0"/>
                      </a:lnTo>
                      <a:close/>
                      <a:moveTo>
                        <a:pt x="38" y="8"/>
                      </a:move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7" y="8"/>
                        <a:pt x="16" y="7"/>
                        <a:pt x="16" y="6"/>
                      </a:cubicBezTo>
                      <a:cubicBezTo>
                        <a:pt x="16" y="5"/>
                        <a:pt x="17" y="4"/>
                        <a:pt x="18" y="4"/>
                      </a:cubicBezTo>
                      <a:cubicBezTo>
                        <a:pt x="38" y="4"/>
                        <a:pt x="38" y="4"/>
                        <a:pt x="38" y="4"/>
                      </a:cubicBezTo>
                      <a:cubicBezTo>
                        <a:pt x="39" y="4"/>
                        <a:pt x="40" y="5"/>
                        <a:pt x="40" y="6"/>
                      </a:cubicBezTo>
                      <a:cubicBezTo>
                        <a:pt x="40" y="7"/>
                        <a:pt x="39" y="8"/>
                        <a:pt x="3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  <p:grpSp>
          <p:nvGrpSpPr>
            <p:cNvPr id="105" name="Grupo 104">
              <a:extLst>
                <a:ext uri="{FF2B5EF4-FFF2-40B4-BE49-F238E27FC236}">
                  <a16:creationId xmlns:a16="http://schemas.microsoft.com/office/drawing/2014/main" id="{C55B7627-008D-B738-D13B-02EA25A7EC0D}"/>
                </a:ext>
              </a:extLst>
            </p:cNvPr>
            <p:cNvGrpSpPr/>
            <p:nvPr/>
          </p:nvGrpSpPr>
          <p:grpSpPr>
            <a:xfrm>
              <a:off x="1361178" y="4118361"/>
              <a:ext cx="3161319" cy="745439"/>
              <a:chOff x="1248756" y="3363905"/>
              <a:chExt cx="3161319" cy="74543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6C286287-9C56-B1E4-440F-B1EE9DC62322}"/>
                  </a:ext>
                </a:extLst>
              </p:cNvPr>
              <p:cNvSpPr/>
              <p:nvPr/>
            </p:nvSpPr>
            <p:spPr>
              <a:xfrm>
                <a:off x="3024813" y="3417259"/>
                <a:ext cx="98005" cy="692085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5" name="TextBox 88">
                <a:extLst>
                  <a:ext uri="{FF2B5EF4-FFF2-40B4-BE49-F238E27FC236}">
                    <a16:creationId xmlns:a16="http://schemas.microsoft.com/office/drawing/2014/main" id="{58234407-2ED5-7E22-08EB-E448F81FD715}"/>
                  </a:ext>
                </a:extLst>
              </p:cNvPr>
              <p:cNvSpPr txBox="1"/>
              <p:nvPr/>
            </p:nvSpPr>
            <p:spPr>
              <a:xfrm>
                <a:off x="3130429" y="3531021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5</a:t>
                </a:r>
                <a:endParaRPr lang="en-ID" sz="2400" b="1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3" name="TextBox 98">
                <a:extLst>
                  <a:ext uri="{FF2B5EF4-FFF2-40B4-BE49-F238E27FC236}">
                    <a16:creationId xmlns:a16="http://schemas.microsoft.com/office/drawing/2014/main" id="{3C97C247-38DF-7CE3-0AFD-E526EFD050B7}"/>
                  </a:ext>
                </a:extLst>
              </p:cNvPr>
              <p:cNvSpPr txBox="1"/>
              <p:nvPr/>
            </p:nvSpPr>
            <p:spPr>
              <a:xfrm>
                <a:off x="1248756" y="3453260"/>
                <a:ext cx="11638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ID" b="1"/>
                  <a:t>OTROS</a:t>
                </a:r>
              </a:p>
            </p:txBody>
          </p:sp>
          <p:cxnSp>
            <p:nvCxnSpPr>
              <p:cNvPr id="58" name="Straight Connector 64">
                <a:extLst>
                  <a:ext uri="{FF2B5EF4-FFF2-40B4-BE49-F238E27FC236}">
                    <a16:creationId xmlns:a16="http://schemas.microsoft.com/office/drawing/2014/main" id="{43E890A0-DC07-80C0-F9AB-0ACE7D8065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5184" y="3755401"/>
                <a:ext cx="874891" cy="0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132">
                <a:extLst>
                  <a:ext uri="{FF2B5EF4-FFF2-40B4-BE49-F238E27FC236}">
                    <a16:creationId xmlns:a16="http://schemas.microsoft.com/office/drawing/2014/main" id="{782090AC-8277-211F-76BB-BB31D6ED619B}"/>
                  </a:ext>
                </a:extLst>
              </p:cNvPr>
              <p:cNvGrpSpPr/>
              <p:nvPr/>
            </p:nvGrpSpPr>
            <p:grpSpPr>
              <a:xfrm>
                <a:off x="2440899" y="3363905"/>
                <a:ext cx="476619" cy="460663"/>
                <a:chOff x="2706688" y="2909888"/>
                <a:chExt cx="349250" cy="284162"/>
              </a:xfrm>
              <a:solidFill>
                <a:schemeClr val="tx1"/>
              </a:solidFill>
            </p:grpSpPr>
            <p:sp>
              <p:nvSpPr>
                <p:cNvPr id="77" name="Freeform 159">
                  <a:extLst>
                    <a:ext uri="{FF2B5EF4-FFF2-40B4-BE49-F238E27FC236}">
                      <a16:creationId xmlns:a16="http://schemas.microsoft.com/office/drawing/2014/main" id="{F3BF54A2-EE82-563A-67A6-8A600E81C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3363" y="3095625"/>
                  <a:ext cx="46038" cy="30163"/>
                </a:xfrm>
                <a:custGeom>
                  <a:avLst/>
                  <a:gdLst>
                    <a:gd name="T0" fmla="*/ 29 w 29"/>
                    <a:gd name="T1" fmla="*/ 0 h 19"/>
                    <a:gd name="T2" fmla="*/ 19 w 29"/>
                    <a:gd name="T3" fmla="*/ 0 h 19"/>
                    <a:gd name="T4" fmla="*/ 10 w 29"/>
                    <a:gd name="T5" fmla="*/ 0 h 19"/>
                    <a:gd name="T6" fmla="*/ 0 w 29"/>
                    <a:gd name="T7" fmla="*/ 0 h 19"/>
                    <a:gd name="T8" fmla="*/ 0 w 29"/>
                    <a:gd name="T9" fmla="*/ 19 h 19"/>
                    <a:gd name="T10" fmla="*/ 10 w 29"/>
                    <a:gd name="T11" fmla="*/ 19 h 19"/>
                    <a:gd name="T12" fmla="*/ 19 w 29"/>
                    <a:gd name="T13" fmla="*/ 19 h 19"/>
                    <a:gd name="T14" fmla="*/ 29 w 29"/>
                    <a:gd name="T15" fmla="*/ 19 h 19"/>
                    <a:gd name="T16" fmla="*/ 29 w 29"/>
                    <a:gd name="T17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9">
                      <a:moveTo>
                        <a:pt x="29" y="0"/>
                      </a:move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10" y="19"/>
                      </a:lnTo>
                      <a:lnTo>
                        <a:pt x="19" y="19"/>
                      </a:lnTo>
                      <a:lnTo>
                        <a:pt x="29" y="19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8" name="Rectangle 160">
                  <a:extLst>
                    <a:ext uri="{FF2B5EF4-FFF2-40B4-BE49-F238E27FC236}">
                      <a16:creationId xmlns:a16="http://schemas.microsoft.com/office/drawing/2014/main" id="{8DFD701E-562B-97CA-4968-2C71DF9CC1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9238" y="3141663"/>
                  <a:ext cx="14288" cy="222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79" name="Freeform 161">
                  <a:extLst>
                    <a:ext uri="{FF2B5EF4-FFF2-40B4-BE49-F238E27FC236}">
                      <a16:creationId xmlns:a16="http://schemas.microsoft.com/office/drawing/2014/main" id="{C6DA0367-4078-DE6B-C950-CF1FD2856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9400" y="3041650"/>
                  <a:ext cx="236538" cy="152400"/>
                </a:xfrm>
                <a:custGeom>
                  <a:avLst/>
                  <a:gdLst>
                    <a:gd name="T0" fmla="*/ 59 w 63"/>
                    <a:gd name="T1" fmla="*/ 16 h 40"/>
                    <a:gd name="T2" fmla="*/ 55 w 63"/>
                    <a:gd name="T3" fmla="*/ 16 h 40"/>
                    <a:gd name="T4" fmla="*/ 55 w 63"/>
                    <a:gd name="T5" fmla="*/ 8 h 40"/>
                    <a:gd name="T6" fmla="*/ 47 w 63"/>
                    <a:gd name="T7" fmla="*/ 8 h 40"/>
                    <a:gd name="T8" fmla="*/ 47 w 63"/>
                    <a:gd name="T9" fmla="*/ 0 h 40"/>
                    <a:gd name="T10" fmla="*/ 36 w 63"/>
                    <a:gd name="T11" fmla="*/ 0 h 40"/>
                    <a:gd name="T12" fmla="*/ 28 w 63"/>
                    <a:gd name="T13" fmla="*/ 0 h 40"/>
                    <a:gd name="T14" fmla="*/ 23 w 63"/>
                    <a:gd name="T15" fmla="*/ 0 h 40"/>
                    <a:gd name="T16" fmla="*/ 6 w 63"/>
                    <a:gd name="T17" fmla="*/ 4 h 40"/>
                    <a:gd name="T18" fmla="*/ 0 w 63"/>
                    <a:gd name="T19" fmla="*/ 4 h 40"/>
                    <a:gd name="T20" fmla="*/ 0 w 63"/>
                    <a:gd name="T21" fmla="*/ 10 h 40"/>
                    <a:gd name="T22" fmla="*/ 2 w 63"/>
                    <a:gd name="T23" fmla="*/ 10 h 40"/>
                    <a:gd name="T24" fmla="*/ 4 w 63"/>
                    <a:gd name="T25" fmla="*/ 12 h 40"/>
                    <a:gd name="T26" fmla="*/ 4 w 63"/>
                    <a:gd name="T27" fmla="*/ 24 h 40"/>
                    <a:gd name="T28" fmla="*/ 2 w 63"/>
                    <a:gd name="T29" fmla="*/ 26 h 40"/>
                    <a:gd name="T30" fmla="*/ 0 w 63"/>
                    <a:gd name="T31" fmla="*/ 26 h 40"/>
                    <a:gd name="T32" fmla="*/ 0 w 63"/>
                    <a:gd name="T33" fmla="*/ 32 h 40"/>
                    <a:gd name="T34" fmla="*/ 6 w 63"/>
                    <a:gd name="T35" fmla="*/ 32 h 40"/>
                    <a:gd name="T36" fmla="*/ 23 w 63"/>
                    <a:gd name="T37" fmla="*/ 40 h 40"/>
                    <a:gd name="T38" fmla="*/ 35 w 63"/>
                    <a:gd name="T39" fmla="*/ 40 h 40"/>
                    <a:gd name="T40" fmla="*/ 42 w 63"/>
                    <a:gd name="T41" fmla="*/ 34 h 40"/>
                    <a:gd name="T42" fmla="*/ 42 w 63"/>
                    <a:gd name="T43" fmla="*/ 32 h 40"/>
                    <a:gd name="T44" fmla="*/ 55 w 63"/>
                    <a:gd name="T45" fmla="*/ 32 h 40"/>
                    <a:gd name="T46" fmla="*/ 55 w 63"/>
                    <a:gd name="T47" fmla="*/ 24 h 40"/>
                    <a:gd name="T48" fmla="*/ 59 w 63"/>
                    <a:gd name="T49" fmla="*/ 24 h 40"/>
                    <a:gd name="T50" fmla="*/ 59 w 63"/>
                    <a:gd name="T51" fmla="*/ 16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3" h="40">
                      <a:moveTo>
                        <a:pt x="59" y="16"/>
                      </a:moveTo>
                      <a:cubicBezTo>
                        <a:pt x="55" y="16"/>
                        <a:pt x="55" y="16"/>
                        <a:pt x="55" y="16"/>
                      </a:cubicBezTo>
                      <a:cubicBezTo>
                        <a:pt x="59" y="16"/>
                        <a:pt x="59" y="8"/>
                        <a:pt x="55" y="8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54" y="8"/>
                        <a:pt x="54" y="0"/>
                        <a:pt x="47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2" y="0"/>
                        <a:pt x="6" y="4"/>
                        <a:pt x="6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3" y="10"/>
                        <a:pt x="4" y="11"/>
                        <a:pt x="4" y="12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5"/>
                        <a:pt x="3" y="26"/>
                        <a:pt x="2" y="26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6" y="32"/>
                        <a:pt x="6" y="32"/>
                        <a:pt x="6" y="32"/>
                      </a:cubicBezTo>
                      <a:cubicBezTo>
                        <a:pt x="6" y="32"/>
                        <a:pt x="15" y="40"/>
                        <a:pt x="23" y="40"/>
                      </a:cubicBezTo>
                      <a:cubicBezTo>
                        <a:pt x="25" y="40"/>
                        <a:pt x="29" y="40"/>
                        <a:pt x="35" y="40"/>
                      </a:cubicBezTo>
                      <a:cubicBezTo>
                        <a:pt x="38" y="40"/>
                        <a:pt x="42" y="37"/>
                        <a:pt x="42" y="34"/>
                      </a:cubicBezTo>
                      <a:cubicBezTo>
                        <a:pt x="42" y="32"/>
                        <a:pt x="42" y="32"/>
                        <a:pt x="42" y="32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62" y="32"/>
                        <a:pt x="62" y="24"/>
                        <a:pt x="55" y="24"/>
                      </a:cubicBezTo>
                      <a:cubicBezTo>
                        <a:pt x="59" y="24"/>
                        <a:pt x="59" y="24"/>
                        <a:pt x="59" y="24"/>
                      </a:cubicBezTo>
                      <a:cubicBezTo>
                        <a:pt x="63" y="24"/>
                        <a:pt x="63" y="16"/>
                        <a:pt x="59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0" name="Freeform 162">
                  <a:extLst>
                    <a:ext uri="{FF2B5EF4-FFF2-40B4-BE49-F238E27FC236}">
                      <a16:creationId xmlns:a16="http://schemas.microsoft.com/office/drawing/2014/main" id="{DBF0A678-C428-131E-538E-D5341F839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688" y="3057525"/>
                  <a:ext cx="66675" cy="106363"/>
                </a:xfrm>
                <a:custGeom>
                  <a:avLst/>
                  <a:gdLst>
                    <a:gd name="T0" fmla="*/ 18 w 18"/>
                    <a:gd name="T1" fmla="*/ 22 h 28"/>
                    <a:gd name="T2" fmla="*/ 16 w 18"/>
                    <a:gd name="T3" fmla="*/ 22 h 28"/>
                    <a:gd name="T4" fmla="*/ 14 w 18"/>
                    <a:gd name="T5" fmla="*/ 20 h 28"/>
                    <a:gd name="T6" fmla="*/ 14 w 18"/>
                    <a:gd name="T7" fmla="*/ 8 h 28"/>
                    <a:gd name="T8" fmla="*/ 16 w 18"/>
                    <a:gd name="T9" fmla="*/ 6 h 28"/>
                    <a:gd name="T10" fmla="*/ 18 w 18"/>
                    <a:gd name="T11" fmla="*/ 6 h 28"/>
                    <a:gd name="T12" fmla="*/ 18 w 18"/>
                    <a:gd name="T13" fmla="*/ 0 h 28"/>
                    <a:gd name="T14" fmla="*/ 0 w 18"/>
                    <a:gd name="T15" fmla="*/ 0 h 28"/>
                    <a:gd name="T16" fmla="*/ 0 w 18"/>
                    <a:gd name="T17" fmla="*/ 28 h 28"/>
                    <a:gd name="T18" fmla="*/ 18 w 18"/>
                    <a:gd name="T19" fmla="*/ 28 h 28"/>
                    <a:gd name="T20" fmla="*/ 18 w 18"/>
                    <a:gd name="T21" fmla="*/ 2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28">
                      <a:moveTo>
                        <a:pt x="18" y="22"/>
                      </a:move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5" y="22"/>
                        <a:pt x="14" y="21"/>
                        <a:pt x="14" y="20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7"/>
                        <a:pt x="15" y="6"/>
                        <a:pt x="16" y="6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18" y="28"/>
                        <a:pt x="18" y="28"/>
                        <a:pt x="18" y="28"/>
                      </a:cubicBezTo>
                      <a:lnTo>
                        <a:pt x="18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1" name="Rectangle 163">
                  <a:extLst>
                    <a:ext uri="{FF2B5EF4-FFF2-40B4-BE49-F238E27FC236}">
                      <a16:creationId xmlns:a16="http://schemas.microsoft.com/office/drawing/2014/main" id="{01F9348C-DF39-E062-F3EE-C78806CE5A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9238" y="3057525"/>
                  <a:ext cx="14288" cy="2222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2" name="Freeform 164">
                  <a:extLst>
                    <a:ext uri="{FF2B5EF4-FFF2-40B4-BE49-F238E27FC236}">
                      <a16:creationId xmlns:a16="http://schemas.microsoft.com/office/drawing/2014/main" id="{F6D56D17-786C-7647-BCF4-DD12B37C0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5738" y="2909888"/>
                  <a:ext cx="157163" cy="41275"/>
                </a:xfrm>
                <a:custGeom>
                  <a:avLst/>
                  <a:gdLst>
                    <a:gd name="T0" fmla="*/ 40 w 42"/>
                    <a:gd name="T1" fmla="*/ 11 h 11"/>
                    <a:gd name="T2" fmla="*/ 39 w 42"/>
                    <a:gd name="T3" fmla="*/ 11 h 11"/>
                    <a:gd name="T4" fmla="*/ 3 w 42"/>
                    <a:gd name="T5" fmla="*/ 11 h 11"/>
                    <a:gd name="T6" fmla="*/ 0 w 42"/>
                    <a:gd name="T7" fmla="*/ 10 h 11"/>
                    <a:gd name="T8" fmla="*/ 1 w 42"/>
                    <a:gd name="T9" fmla="*/ 8 h 11"/>
                    <a:gd name="T10" fmla="*/ 41 w 42"/>
                    <a:gd name="T11" fmla="*/ 8 h 11"/>
                    <a:gd name="T12" fmla="*/ 42 w 42"/>
                    <a:gd name="T13" fmla="*/ 10 h 11"/>
                    <a:gd name="T14" fmla="*/ 40 w 42"/>
                    <a:gd name="T1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2" h="11">
                      <a:moveTo>
                        <a:pt x="40" y="11"/>
                      </a:moveTo>
                      <a:cubicBezTo>
                        <a:pt x="39" y="11"/>
                        <a:pt x="39" y="11"/>
                        <a:pt x="39" y="11"/>
                      </a:cubicBezTo>
                      <a:cubicBezTo>
                        <a:pt x="28" y="4"/>
                        <a:pt x="14" y="4"/>
                        <a:pt x="3" y="11"/>
                      </a:cubicBezTo>
                      <a:cubicBezTo>
                        <a:pt x="2" y="11"/>
                        <a:pt x="1" y="11"/>
                        <a:pt x="0" y="10"/>
                      </a:cubicBezTo>
                      <a:cubicBezTo>
                        <a:pt x="0" y="9"/>
                        <a:pt x="0" y="8"/>
                        <a:pt x="1" y="8"/>
                      </a:cubicBezTo>
                      <a:cubicBezTo>
                        <a:pt x="13" y="0"/>
                        <a:pt x="29" y="0"/>
                        <a:pt x="41" y="8"/>
                      </a:cubicBezTo>
                      <a:cubicBezTo>
                        <a:pt x="42" y="8"/>
                        <a:pt x="42" y="9"/>
                        <a:pt x="42" y="10"/>
                      </a:cubicBezTo>
                      <a:cubicBezTo>
                        <a:pt x="41" y="11"/>
                        <a:pt x="41" y="11"/>
                        <a:pt x="40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3" name="Freeform 165">
                  <a:extLst>
                    <a:ext uri="{FF2B5EF4-FFF2-40B4-BE49-F238E27FC236}">
                      <a16:creationId xmlns:a16="http://schemas.microsoft.com/office/drawing/2014/main" id="{3BF37294-B319-A1CB-0B0B-3117CF9D55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025" y="2940050"/>
                  <a:ext cx="128588" cy="38100"/>
                </a:xfrm>
                <a:custGeom>
                  <a:avLst/>
                  <a:gdLst>
                    <a:gd name="T0" fmla="*/ 31 w 34"/>
                    <a:gd name="T1" fmla="*/ 10 h 10"/>
                    <a:gd name="T2" fmla="*/ 30 w 34"/>
                    <a:gd name="T3" fmla="*/ 10 h 10"/>
                    <a:gd name="T4" fmla="*/ 4 w 34"/>
                    <a:gd name="T5" fmla="*/ 10 h 10"/>
                    <a:gd name="T6" fmla="*/ 1 w 34"/>
                    <a:gd name="T7" fmla="*/ 9 h 10"/>
                    <a:gd name="T8" fmla="*/ 1 w 34"/>
                    <a:gd name="T9" fmla="*/ 6 h 10"/>
                    <a:gd name="T10" fmla="*/ 33 w 34"/>
                    <a:gd name="T11" fmla="*/ 6 h 10"/>
                    <a:gd name="T12" fmla="*/ 33 w 34"/>
                    <a:gd name="T13" fmla="*/ 9 h 10"/>
                    <a:gd name="T14" fmla="*/ 31 w 34"/>
                    <a:gd name="T1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4" h="10">
                      <a:moveTo>
                        <a:pt x="31" y="10"/>
                      </a:moveTo>
                      <a:cubicBezTo>
                        <a:pt x="31" y="10"/>
                        <a:pt x="31" y="10"/>
                        <a:pt x="30" y="10"/>
                      </a:cubicBezTo>
                      <a:cubicBezTo>
                        <a:pt x="22" y="4"/>
                        <a:pt x="12" y="4"/>
                        <a:pt x="4" y="10"/>
                      </a:cubicBezTo>
                      <a:cubicBezTo>
                        <a:pt x="3" y="10"/>
                        <a:pt x="2" y="10"/>
                        <a:pt x="1" y="9"/>
                      </a:cubicBezTo>
                      <a:cubicBezTo>
                        <a:pt x="0" y="8"/>
                        <a:pt x="1" y="7"/>
                        <a:pt x="1" y="6"/>
                      </a:cubicBezTo>
                      <a:cubicBezTo>
                        <a:pt x="11" y="0"/>
                        <a:pt x="23" y="0"/>
                        <a:pt x="33" y="6"/>
                      </a:cubicBezTo>
                      <a:cubicBezTo>
                        <a:pt x="33" y="7"/>
                        <a:pt x="34" y="8"/>
                        <a:pt x="33" y="9"/>
                      </a:cubicBezTo>
                      <a:cubicBezTo>
                        <a:pt x="33" y="10"/>
                        <a:pt x="32" y="10"/>
                        <a:pt x="3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4" name="Freeform 166">
                  <a:extLst>
                    <a:ext uri="{FF2B5EF4-FFF2-40B4-BE49-F238E27FC236}">
                      <a16:creationId xmlns:a16="http://schemas.microsoft.com/office/drawing/2014/main" id="{D2D60BD8-91EE-27D4-26E6-74A756864F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9075" y="2970213"/>
                  <a:ext cx="90488" cy="34925"/>
                </a:xfrm>
                <a:custGeom>
                  <a:avLst/>
                  <a:gdLst>
                    <a:gd name="T0" fmla="*/ 22 w 24"/>
                    <a:gd name="T1" fmla="*/ 9 h 9"/>
                    <a:gd name="T2" fmla="*/ 21 w 24"/>
                    <a:gd name="T3" fmla="*/ 8 h 9"/>
                    <a:gd name="T4" fmla="*/ 3 w 24"/>
                    <a:gd name="T5" fmla="*/ 8 h 9"/>
                    <a:gd name="T6" fmla="*/ 0 w 24"/>
                    <a:gd name="T7" fmla="*/ 8 h 9"/>
                    <a:gd name="T8" fmla="*/ 1 w 24"/>
                    <a:gd name="T9" fmla="*/ 5 h 9"/>
                    <a:gd name="T10" fmla="*/ 23 w 24"/>
                    <a:gd name="T11" fmla="*/ 5 h 9"/>
                    <a:gd name="T12" fmla="*/ 24 w 24"/>
                    <a:gd name="T13" fmla="*/ 8 h 9"/>
                    <a:gd name="T14" fmla="*/ 22 w 24"/>
                    <a:gd name="T1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9">
                      <a:moveTo>
                        <a:pt x="22" y="9"/>
                      </a:moveTo>
                      <a:cubicBezTo>
                        <a:pt x="22" y="9"/>
                        <a:pt x="21" y="8"/>
                        <a:pt x="21" y="8"/>
                      </a:cubicBezTo>
                      <a:cubicBezTo>
                        <a:pt x="16" y="5"/>
                        <a:pt x="8" y="5"/>
                        <a:pt x="3" y="8"/>
                      </a:cubicBezTo>
                      <a:cubicBezTo>
                        <a:pt x="2" y="9"/>
                        <a:pt x="1" y="9"/>
                        <a:pt x="0" y="8"/>
                      </a:cubicBezTo>
                      <a:cubicBezTo>
                        <a:pt x="0" y="7"/>
                        <a:pt x="0" y="5"/>
                        <a:pt x="1" y="5"/>
                      </a:cubicBezTo>
                      <a:cubicBezTo>
                        <a:pt x="7" y="0"/>
                        <a:pt x="16" y="0"/>
                        <a:pt x="23" y="5"/>
                      </a:cubicBezTo>
                      <a:cubicBezTo>
                        <a:pt x="24" y="5"/>
                        <a:pt x="24" y="7"/>
                        <a:pt x="24" y="8"/>
                      </a:cubicBezTo>
                      <a:cubicBezTo>
                        <a:pt x="23" y="8"/>
                        <a:pt x="23" y="9"/>
                        <a:pt x="2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  <p:grpSp>
          <p:nvGrpSpPr>
            <p:cNvPr id="106" name="Grupo 105">
              <a:extLst>
                <a:ext uri="{FF2B5EF4-FFF2-40B4-BE49-F238E27FC236}">
                  <a16:creationId xmlns:a16="http://schemas.microsoft.com/office/drawing/2014/main" id="{933DDDFA-CD01-C1F8-2464-D4BE9F3C5DC5}"/>
                </a:ext>
              </a:extLst>
            </p:cNvPr>
            <p:cNvGrpSpPr/>
            <p:nvPr/>
          </p:nvGrpSpPr>
          <p:grpSpPr>
            <a:xfrm>
              <a:off x="4595654" y="5464158"/>
              <a:ext cx="2757989" cy="1139501"/>
              <a:chOff x="4509929" y="5197505"/>
              <a:chExt cx="2757989" cy="1139501"/>
            </a:xfrm>
          </p:grpSpPr>
          <p:sp>
            <p:nvSpPr>
              <p:cNvPr id="27" name="Rectangle: Rounded Corners 23">
                <a:extLst>
                  <a:ext uri="{FF2B5EF4-FFF2-40B4-BE49-F238E27FC236}">
                    <a16:creationId xmlns:a16="http://schemas.microsoft.com/office/drawing/2014/main" id="{EDEDB289-D89C-F4BE-BBCE-501142D66725}"/>
                  </a:ext>
                </a:extLst>
              </p:cNvPr>
              <p:cNvSpPr/>
              <p:nvPr/>
            </p:nvSpPr>
            <p:spPr>
              <a:xfrm>
                <a:off x="5040944" y="5644921"/>
                <a:ext cx="98005" cy="692085"/>
              </a:xfrm>
              <a:prstGeom prst="roundRect">
                <a:avLst>
                  <a:gd name="adj" fmla="val 50000"/>
                </a:avLst>
              </a:prstGeom>
              <a:solidFill>
                <a:srgbClr val="CC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TextBox 92">
                <a:extLst>
                  <a:ext uri="{FF2B5EF4-FFF2-40B4-BE49-F238E27FC236}">
                    <a16:creationId xmlns:a16="http://schemas.microsoft.com/office/drawing/2014/main" id="{71BD2297-0798-1ACC-7B2E-977E28525B7A}"/>
                  </a:ext>
                </a:extLst>
              </p:cNvPr>
              <p:cNvSpPr txBox="1"/>
              <p:nvPr/>
            </p:nvSpPr>
            <p:spPr>
              <a:xfrm>
                <a:off x="4509929" y="5710780"/>
                <a:ext cx="4956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CCC00"/>
                    </a:solidFill>
                  </a:rPr>
                  <a:t>20</a:t>
                </a:r>
                <a:endParaRPr lang="en-ID" sz="2400" b="1">
                  <a:solidFill>
                    <a:srgbClr val="CCCC00"/>
                  </a:solidFill>
                </a:endParaRPr>
              </a:p>
            </p:txBody>
          </p:sp>
          <p:cxnSp>
            <p:nvCxnSpPr>
              <p:cNvPr id="57" name="Connector: Elbow 15">
                <a:extLst>
                  <a:ext uri="{FF2B5EF4-FFF2-40B4-BE49-F238E27FC236}">
                    <a16:creationId xmlns:a16="http://schemas.microsoft.com/office/drawing/2014/main" id="{BC344BB4-E3A8-FF37-B9AB-45A67BE2420E}"/>
                  </a:ext>
                </a:extLst>
              </p:cNvPr>
              <p:cNvCxnSpPr>
                <a:cxnSpLocks/>
                <a:endCxn id="39" idx="1"/>
              </p:cNvCxnSpPr>
              <p:nvPr/>
            </p:nvCxnSpPr>
            <p:spPr>
              <a:xfrm rot="10800000" flipV="1">
                <a:off x="4509930" y="5197505"/>
                <a:ext cx="745501" cy="744107"/>
              </a:xfrm>
              <a:prstGeom prst="bentConnector3">
                <a:avLst>
                  <a:gd name="adj1" fmla="val 130664"/>
                </a:avLst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110">
                <a:extLst>
                  <a:ext uri="{FF2B5EF4-FFF2-40B4-BE49-F238E27FC236}">
                    <a16:creationId xmlns:a16="http://schemas.microsoft.com/office/drawing/2014/main" id="{3BE861CD-CEC0-62C3-5CD6-00F5843954A3}"/>
                  </a:ext>
                </a:extLst>
              </p:cNvPr>
              <p:cNvSpPr txBox="1"/>
              <p:nvPr/>
            </p:nvSpPr>
            <p:spPr>
              <a:xfrm>
                <a:off x="5602493" y="5796902"/>
                <a:ext cx="16654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D" b="1" i="0">
                    <a:effectLst/>
                  </a:rPr>
                  <a:t>INFORMES</a:t>
                </a:r>
                <a:endParaRPr lang="en-ID" b="1"/>
              </a:p>
            </p:txBody>
          </p:sp>
          <p:sp>
            <p:nvSpPr>
              <p:cNvPr id="101" name="Freeform 8">
                <a:extLst>
                  <a:ext uri="{FF2B5EF4-FFF2-40B4-BE49-F238E27FC236}">
                    <a16:creationId xmlns:a16="http://schemas.microsoft.com/office/drawing/2014/main" id="{884BC939-3FCF-F29B-5B7F-4D4A9CF05A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53137" y="5742556"/>
                <a:ext cx="308001" cy="369332"/>
              </a:xfrm>
              <a:custGeom>
                <a:avLst/>
                <a:gdLst>
                  <a:gd name="T0" fmla="*/ 0 w 72"/>
                  <a:gd name="T1" fmla="*/ 36 h 96"/>
                  <a:gd name="T2" fmla="*/ 0 w 72"/>
                  <a:gd name="T3" fmla="*/ 96 h 96"/>
                  <a:gd name="T4" fmla="*/ 72 w 72"/>
                  <a:gd name="T5" fmla="*/ 96 h 96"/>
                  <a:gd name="T6" fmla="*/ 72 w 72"/>
                  <a:gd name="T7" fmla="*/ 36 h 96"/>
                  <a:gd name="T8" fmla="*/ 60 w 72"/>
                  <a:gd name="T9" fmla="*/ 36 h 96"/>
                  <a:gd name="T10" fmla="*/ 60 w 72"/>
                  <a:gd name="T11" fmla="*/ 24 h 96"/>
                  <a:gd name="T12" fmla="*/ 36 w 72"/>
                  <a:gd name="T13" fmla="*/ 0 h 96"/>
                  <a:gd name="T14" fmla="*/ 12 w 72"/>
                  <a:gd name="T15" fmla="*/ 24 h 96"/>
                  <a:gd name="T16" fmla="*/ 16 w 72"/>
                  <a:gd name="T17" fmla="*/ 24 h 96"/>
                  <a:gd name="T18" fmla="*/ 36 w 72"/>
                  <a:gd name="T19" fmla="*/ 4 h 96"/>
                  <a:gd name="T20" fmla="*/ 56 w 72"/>
                  <a:gd name="T21" fmla="*/ 24 h 96"/>
                  <a:gd name="T22" fmla="*/ 56 w 72"/>
                  <a:gd name="T23" fmla="*/ 36 h 96"/>
                  <a:gd name="T24" fmla="*/ 0 w 72"/>
                  <a:gd name="T25" fmla="*/ 36 h 96"/>
                  <a:gd name="T26" fmla="*/ 32 w 72"/>
                  <a:gd name="T27" fmla="*/ 60 h 96"/>
                  <a:gd name="T28" fmla="*/ 36 w 72"/>
                  <a:gd name="T29" fmla="*/ 56 h 96"/>
                  <a:gd name="T30" fmla="*/ 40 w 72"/>
                  <a:gd name="T31" fmla="*/ 60 h 96"/>
                  <a:gd name="T32" fmla="*/ 38 w 72"/>
                  <a:gd name="T33" fmla="*/ 63 h 96"/>
                  <a:gd name="T34" fmla="*/ 38 w 72"/>
                  <a:gd name="T35" fmla="*/ 74 h 96"/>
                  <a:gd name="T36" fmla="*/ 36 w 72"/>
                  <a:gd name="T37" fmla="*/ 76 h 96"/>
                  <a:gd name="T38" fmla="*/ 34 w 72"/>
                  <a:gd name="T39" fmla="*/ 74 h 96"/>
                  <a:gd name="T40" fmla="*/ 34 w 72"/>
                  <a:gd name="T41" fmla="*/ 63 h 96"/>
                  <a:gd name="T42" fmla="*/ 32 w 72"/>
                  <a:gd name="T43" fmla="*/ 6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2" h="96">
                    <a:moveTo>
                      <a:pt x="0" y="3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72" y="96"/>
                      <a:pt x="72" y="96"/>
                      <a:pt x="72" y="96"/>
                    </a:cubicBezTo>
                    <a:cubicBezTo>
                      <a:pt x="72" y="36"/>
                      <a:pt x="72" y="36"/>
                      <a:pt x="72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11"/>
                      <a:pt x="49" y="0"/>
                      <a:pt x="36" y="0"/>
                    </a:cubicBezTo>
                    <a:cubicBezTo>
                      <a:pt x="23" y="0"/>
                      <a:pt x="12" y="11"/>
                      <a:pt x="12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13"/>
                      <a:pt x="25" y="4"/>
                      <a:pt x="36" y="4"/>
                    </a:cubicBezTo>
                    <a:cubicBezTo>
                      <a:pt x="47" y="4"/>
                      <a:pt x="56" y="13"/>
                      <a:pt x="56" y="24"/>
                    </a:cubicBezTo>
                    <a:cubicBezTo>
                      <a:pt x="56" y="36"/>
                      <a:pt x="56" y="36"/>
                      <a:pt x="56" y="36"/>
                    </a:cubicBezTo>
                    <a:lnTo>
                      <a:pt x="0" y="36"/>
                    </a:lnTo>
                    <a:close/>
                    <a:moveTo>
                      <a:pt x="32" y="60"/>
                    </a:moveTo>
                    <a:cubicBezTo>
                      <a:pt x="32" y="58"/>
                      <a:pt x="34" y="56"/>
                      <a:pt x="36" y="56"/>
                    </a:cubicBezTo>
                    <a:cubicBezTo>
                      <a:pt x="38" y="56"/>
                      <a:pt x="40" y="58"/>
                      <a:pt x="40" y="60"/>
                    </a:cubicBezTo>
                    <a:cubicBezTo>
                      <a:pt x="40" y="61"/>
                      <a:pt x="39" y="63"/>
                      <a:pt x="38" y="63"/>
                    </a:cubicBezTo>
                    <a:cubicBezTo>
                      <a:pt x="38" y="74"/>
                      <a:pt x="38" y="74"/>
                      <a:pt x="38" y="74"/>
                    </a:cubicBezTo>
                    <a:cubicBezTo>
                      <a:pt x="38" y="75"/>
                      <a:pt x="37" y="76"/>
                      <a:pt x="36" y="76"/>
                    </a:cubicBezTo>
                    <a:cubicBezTo>
                      <a:pt x="35" y="76"/>
                      <a:pt x="34" y="75"/>
                      <a:pt x="34" y="74"/>
                    </a:cubicBezTo>
                    <a:cubicBezTo>
                      <a:pt x="34" y="63"/>
                      <a:pt x="34" y="63"/>
                      <a:pt x="34" y="63"/>
                    </a:cubicBezTo>
                    <a:cubicBezTo>
                      <a:pt x="33" y="63"/>
                      <a:pt x="32" y="61"/>
                      <a:pt x="32" y="6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11" name="Grupo 110">
              <a:extLst>
                <a:ext uri="{FF2B5EF4-FFF2-40B4-BE49-F238E27FC236}">
                  <a16:creationId xmlns:a16="http://schemas.microsoft.com/office/drawing/2014/main" id="{73DEDC45-A879-7B52-FAAB-2C88CE1F7527}"/>
                </a:ext>
              </a:extLst>
            </p:cNvPr>
            <p:cNvGrpSpPr/>
            <p:nvPr/>
          </p:nvGrpSpPr>
          <p:grpSpPr>
            <a:xfrm>
              <a:off x="7022068" y="2740429"/>
              <a:ext cx="5143631" cy="699986"/>
              <a:chOff x="6793914" y="1873264"/>
              <a:chExt cx="5143631" cy="699986"/>
            </a:xfrm>
          </p:grpSpPr>
          <p:grpSp>
            <p:nvGrpSpPr>
              <p:cNvPr id="108" name="Grupo 107">
                <a:extLst>
                  <a:ext uri="{FF2B5EF4-FFF2-40B4-BE49-F238E27FC236}">
                    <a16:creationId xmlns:a16="http://schemas.microsoft.com/office/drawing/2014/main" id="{467BF1BD-BF1A-F5C2-0E18-45DF2A80DA11}"/>
                  </a:ext>
                </a:extLst>
              </p:cNvPr>
              <p:cNvGrpSpPr/>
              <p:nvPr/>
            </p:nvGrpSpPr>
            <p:grpSpPr>
              <a:xfrm>
                <a:off x="8530335" y="1873264"/>
                <a:ext cx="3407210" cy="699986"/>
                <a:chOff x="8530335" y="1873264"/>
                <a:chExt cx="3407210" cy="699986"/>
              </a:xfrm>
            </p:grpSpPr>
            <p:sp>
              <p:nvSpPr>
                <p:cNvPr id="25" name="Rectangle: Rounded Corners 21">
                  <a:extLst>
                    <a:ext uri="{FF2B5EF4-FFF2-40B4-BE49-F238E27FC236}">
                      <a16:creationId xmlns:a16="http://schemas.microsoft.com/office/drawing/2014/main" id="{6279C266-3501-E781-60CE-EEAD169C7257}"/>
                    </a:ext>
                  </a:extLst>
                </p:cNvPr>
                <p:cNvSpPr/>
                <p:nvPr/>
              </p:nvSpPr>
              <p:spPr>
                <a:xfrm>
                  <a:off x="8982298" y="1881165"/>
                  <a:ext cx="98005" cy="69208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8D2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37" name="TextBox 90">
                  <a:extLst>
                    <a:ext uri="{FF2B5EF4-FFF2-40B4-BE49-F238E27FC236}">
                      <a16:creationId xmlns:a16="http://schemas.microsoft.com/office/drawing/2014/main" id="{B4166720-A076-5BE2-B040-CB9D0F5F01D3}"/>
                    </a:ext>
                  </a:extLst>
                </p:cNvPr>
                <p:cNvSpPr txBox="1"/>
                <p:nvPr/>
              </p:nvSpPr>
              <p:spPr>
                <a:xfrm>
                  <a:off x="8530335" y="1873264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78D2D3"/>
                      </a:solidFill>
                    </a:rPr>
                    <a:t>3</a:t>
                  </a:r>
                  <a:endParaRPr lang="en-ID" sz="2400" b="1">
                    <a:solidFill>
                      <a:srgbClr val="78D2D3"/>
                    </a:solidFill>
                  </a:endParaRPr>
                </a:p>
              </p:txBody>
            </p:sp>
            <p:sp>
              <p:nvSpPr>
                <p:cNvPr id="49" name="TextBox 104">
                  <a:extLst>
                    <a:ext uri="{FF2B5EF4-FFF2-40B4-BE49-F238E27FC236}">
                      <a16:creationId xmlns:a16="http://schemas.microsoft.com/office/drawing/2014/main" id="{E69A408C-D72A-433F-2BAF-B0A33E1DCD60}"/>
                    </a:ext>
                  </a:extLst>
                </p:cNvPr>
                <p:cNvSpPr txBox="1"/>
                <p:nvPr/>
              </p:nvSpPr>
              <p:spPr>
                <a:xfrm>
                  <a:off x="9550636" y="2014922"/>
                  <a:ext cx="238690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D" b="1" i="0">
                      <a:effectLst/>
                    </a:rPr>
                    <a:t>ADVERTENCIA</a:t>
                  </a:r>
                  <a:endParaRPr lang="en-ID" sz="1600" b="1"/>
                </a:p>
              </p:txBody>
            </p:sp>
            <p:grpSp>
              <p:nvGrpSpPr>
                <p:cNvPr id="60" name="Group 116">
                  <a:extLst>
                    <a:ext uri="{FF2B5EF4-FFF2-40B4-BE49-F238E27FC236}">
                      <a16:creationId xmlns:a16="http://schemas.microsoft.com/office/drawing/2014/main" id="{3966BC16-1FFF-F335-71A3-4E9910295A2F}"/>
                    </a:ext>
                  </a:extLst>
                </p:cNvPr>
                <p:cNvGrpSpPr/>
                <p:nvPr/>
              </p:nvGrpSpPr>
              <p:grpSpPr>
                <a:xfrm>
                  <a:off x="9116623" y="2028382"/>
                  <a:ext cx="434013" cy="366877"/>
                  <a:chOff x="6276975" y="1465263"/>
                  <a:chExt cx="360363" cy="293688"/>
                </a:xfrm>
                <a:solidFill>
                  <a:schemeClr val="tx1"/>
                </a:solidFill>
              </p:grpSpPr>
              <p:sp>
                <p:nvSpPr>
                  <p:cNvPr id="61" name="Freeform 8">
                    <a:extLst>
                      <a:ext uri="{FF2B5EF4-FFF2-40B4-BE49-F238E27FC236}">
                        <a16:creationId xmlns:a16="http://schemas.microsoft.com/office/drawing/2014/main" id="{7666DEA5-8605-8E56-C0E1-D9022BDAF29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291263" y="1465263"/>
                    <a:ext cx="330200" cy="233363"/>
                  </a:xfrm>
                  <a:custGeom>
                    <a:avLst/>
                    <a:gdLst>
                      <a:gd name="T0" fmla="*/ 2 w 88"/>
                      <a:gd name="T1" fmla="*/ 62 h 62"/>
                      <a:gd name="T2" fmla="*/ 86 w 88"/>
                      <a:gd name="T3" fmla="*/ 62 h 62"/>
                      <a:gd name="T4" fmla="*/ 88 w 88"/>
                      <a:gd name="T5" fmla="*/ 60 h 62"/>
                      <a:gd name="T6" fmla="*/ 88 w 88"/>
                      <a:gd name="T7" fmla="*/ 8 h 62"/>
                      <a:gd name="T8" fmla="*/ 80 w 88"/>
                      <a:gd name="T9" fmla="*/ 0 h 62"/>
                      <a:gd name="T10" fmla="*/ 8 w 88"/>
                      <a:gd name="T11" fmla="*/ 0 h 62"/>
                      <a:gd name="T12" fmla="*/ 0 w 88"/>
                      <a:gd name="T13" fmla="*/ 8 h 62"/>
                      <a:gd name="T14" fmla="*/ 0 w 88"/>
                      <a:gd name="T15" fmla="*/ 60 h 62"/>
                      <a:gd name="T16" fmla="*/ 2 w 88"/>
                      <a:gd name="T17" fmla="*/ 62 h 62"/>
                      <a:gd name="T18" fmla="*/ 8 w 88"/>
                      <a:gd name="T19" fmla="*/ 8 h 62"/>
                      <a:gd name="T20" fmla="*/ 80 w 88"/>
                      <a:gd name="T21" fmla="*/ 8 h 62"/>
                      <a:gd name="T22" fmla="*/ 80 w 88"/>
                      <a:gd name="T23" fmla="*/ 52 h 62"/>
                      <a:gd name="T24" fmla="*/ 8 w 88"/>
                      <a:gd name="T25" fmla="*/ 52 h 62"/>
                      <a:gd name="T26" fmla="*/ 8 w 88"/>
                      <a:gd name="T27" fmla="*/ 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88" h="62">
                        <a:moveTo>
                          <a:pt x="2" y="62"/>
                        </a:moveTo>
                        <a:cubicBezTo>
                          <a:pt x="86" y="62"/>
                          <a:pt x="86" y="62"/>
                          <a:pt x="86" y="62"/>
                        </a:cubicBezTo>
                        <a:cubicBezTo>
                          <a:pt x="87" y="62"/>
                          <a:pt x="88" y="61"/>
                          <a:pt x="88" y="60"/>
                        </a:cubicBezTo>
                        <a:cubicBezTo>
                          <a:pt x="88" y="8"/>
                          <a:pt x="88" y="8"/>
                          <a:pt x="88" y="8"/>
                        </a:cubicBezTo>
                        <a:cubicBezTo>
                          <a:pt x="88" y="4"/>
                          <a:pt x="84" y="0"/>
                          <a:pt x="80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ubicBezTo>
                          <a:pt x="0" y="60"/>
                          <a:pt x="0" y="60"/>
                          <a:pt x="0" y="60"/>
                        </a:cubicBezTo>
                        <a:cubicBezTo>
                          <a:pt x="0" y="61"/>
                          <a:pt x="1" y="62"/>
                          <a:pt x="2" y="62"/>
                        </a:cubicBezTo>
                        <a:close/>
                        <a:moveTo>
                          <a:pt x="8" y="8"/>
                        </a:moveTo>
                        <a:cubicBezTo>
                          <a:pt x="80" y="8"/>
                          <a:pt x="80" y="8"/>
                          <a:pt x="80" y="8"/>
                        </a:cubicBezTo>
                        <a:cubicBezTo>
                          <a:pt x="80" y="52"/>
                          <a:pt x="80" y="52"/>
                          <a:pt x="80" y="52"/>
                        </a:cubicBezTo>
                        <a:cubicBezTo>
                          <a:pt x="8" y="52"/>
                          <a:pt x="8" y="52"/>
                          <a:pt x="8" y="52"/>
                        </a:cubicBezTo>
                        <a:lnTo>
                          <a:pt x="8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62" name="Freeform 9">
                    <a:extLst>
                      <a:ext uri="{FF2B5EF4-FFF2-40B4-BE49-F238E27FC236}">
                        <a16:creationId xmlns:a16="http://schemas.microsoft.com/office/drawing/2014/main" id="{B1E84C36-515B-326D-FE7C-D72FACA468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76975" y="1714501"/>
                    <a:ext cx="360363" cy="44450"/>
                  </a:xfrm>
                  <a:custGeom>
                    <a:avLst/>
                    <a:gdLst>
                      <a:gd name="T0" fmla="*/ 94 w 96"/>
                      <a:gd name="T1" fmla="*/ 0 h 12"/>
                      <a:gd name="T2" fmla="*/ 58 w 96"/>
                      <a:gd name="T3" fmla="*/ 0 h 12"/>
                      <a:gd name="T4" fmla="*/ 56 w 96"/>
                      <a:gd name="T5" fmla="*/ 2 h 12"/>
                      <a:gd name="T6" fmla="*/ 56 w 96"/>
                      <a:gd name="T7" fmla="*/ 4 h 12"/>
                      <a:gd name="T8" fmla="*/ 40 w 96"/>
                      <a:gd name="T9" fmla="*/ 4 h 12"/>
                      <a:gd name="T10" fmla="*/ 40 w 96"/>
                      <a:gd name="T11" fmla="*/ 2 h 12"/>
                      <a:gd name="T12" fmla="*/ 38 w 96"/>
                      <a:gd name="T13" fmla="*/ 0 h 12"/>
                      <a:gd name="T14" fmla="*/ 2 w 96"/>
                      <a:gd name="T15" fmla="*/ 0 h 12"/>
                      <a:gd name="T16" fmla="*/ 0 w 96"/>
                      <a:gd name="T17" fmla="*/ 2 h 12"/>
                      <a:gd name="T18" fmla="*/ 0 w 96"/>
                      <a:gd name="T19" fmla="*/ 6 h 12"/>
                      <a:gd name="T20" fmla="*/ 6 w 96"/>
                      <a:gd name="T21" fmla="*/ 12 h 12"/>
                      <a:gd name="T22" fmla="*/ 90 w 96"/>
                      <a:gd name="T23" fmla="*/ 12 h 12"/>
                      <a:gd name="T24" fmla="*/ 96 w 96"/>
                      <a:gd name="T25" fmla="*/ 6 h 12"/>
                      <a:gd name="T26" fmla="*/ 96 w 96"/>
                      <a:gd name="T27" fmla="*/ 2 h 12"/>
                      <a:gd name="T28" fmla="*/ 94 w 96"/>
                      <a:gd name="T2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96" h="12">
                        <a:moveTo>
                          <a:pt x="94" y="0"/>
                        </a:moveTo>
                        <a:cubicBezTo>
                          <a:pt x="58" y="0"/>
                          <a:pt x="58" y="0"/>
                          <a:pt x="58" y="0"/>
                        </a:cubicBezTo>
                        <a:cubicBezTo>
                          <a:pt x="57" y="0"/>
                          <a:pt x="56" y="1"/>
                          <a:pt x="56" y="2"/>
                        </a:cubicBezTo>
                        <a:cubicBezTo>
                          <a:pt x="56" y="4"/>
                          <a:pt x="56" y="4"/>
                          <a:pt x="56" y="4"/>
                        </a:cubicBezTo>
                        <a:cubicBezTo>
                          <a:pt x="40" y="4"/>
                          <a:pt x="40" y="4"/>
                          <a:pt x="40" y="4"/>
                        </a:cubicBezTo>
                        <a:cubicBezTo>
                          <a:pt x="40" y="2"/>
                          <a:pt x="40" y="2"/>
                          <a:pt x="40" y="2"/>
                        </a:cubicBezTo>
                        <a:cubicBezTo>
                          <a:pt x="40" y="1"/>
                          <a:pt x="39" y="0"/>
                          <a:pt x="38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9"/>
                          <a:pt x="3" y="12"/>
                          <a:pt x="6" y="12"/>
                        </a:cubicBezTo>
                        <a:cubicBezTo>
                          <a:pt x="90" y="12"/>
                          <a:pt x="90" y="12"/>
                          <a:pt x="90" y="12"/>
                        </a:cubicBezTo>
                        <a:cubicBezTo>
                          <a:pt x="93" y="12"/>
                          <a:pt x="96" y="9"/>
                          <a:pt x="96" y="6"/>
                        </a:cubicBezTo>
                        <a:cubicBezTo>
                          <a:pt x="96" y="2"/>
                          <a:pt x="96" y="2"/>
                          <a:pt x="96" y="2"/>
                        </a:cubicBezTo>
                        <a:cubicBezTo>
                          <a:pt x="96" y="1"/>
                          <a:pt x="95" y="0"/>
                          <a:pt x="9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</p:grpSp>
          </p:grpSp>
          <p:cxnSp>
            <p:nvCxnSpPr>
              <p:cNvPr id="109" name="Straight Connector 66">
                <a:extLst>
                  <a:ext uri="{FF2B5EF4-FFF2-40B4-BE49-F238E27FC236}">
                    <a16:creationId xmlns:a16="http://schemas.microsoft.com/office/drawing/2014/main" id="{4B0FA426-4674-B794-158C-1BDB252CE5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93914" y="2160832"/>
                <a:ext cx="1829796" cy="13309"/>
              </a:xfrm>
              <a:prstGeom prst="line">
                <a:avLst/>
              </a:prstGeom>
              <a:ln w="15875" cap="rnd"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: Rounded Corners 23">
              <a:extLst>
                <a:ext uri="{FF2B5EF4-FFF2-40B4-BE49-F238E27FC236}">
                  <a16:creationId xmlns:a16="http://schemas.microsoft.com/office/drawing/2014/main" id="{BEB16F3C-BFD9-D7F6-08CB-96EF657619B9}"/>
                </a:ext>
              </a:extLst>
            </p:cNvPr>
            <p:cNvSpPr/>
            <p:nvPr/>
          </p:nvSpPr>
          <p:spPr>
            <a:xfrm>
              <a:off x="7896402" y="1863423"/>
              <a:ext cx="98005" cy="692085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TextBox 92">
              <a:extLst>
                <a:ext uri="{FF2B5EF4-FFF2-40B4-BE49-F238E27FC236}">
                  <a16:creationId xmlns:a16="http://schemas.microsoft.com/office/drawing/2014/main" id="{D4FF5C19-1C17-5CE7-8081-3FE2204A0E6D}"/>
                </a:ext>
              </a:extLst>
            </p:cNvPr>
            <p:cNvSpPr txBox="1"/>
            <p:nvPr/>
          </p:nvSpPr>
          <p:spPr>
            <a:xfrm>
              <a:off x="7365387" y="1929282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3">
                      <a:lumMod val="75000"/>
                    </a:schemeClr>
                  </a:solidFill>
                </a:rPr>
                <a:t>31</a:t>
              </a:r>
              <a:endParaRPr lang="en-ID" sz="2400" b="1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77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9B1BE-4808-0A64-B501-CB7109A8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F6049E0-7BF9-D514-439C-3DDB21F5D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"/>
            <a:ext cx="12192000" cy="2857352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8E7C0ECA-7163-83F1-7B85-E77C9E276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608490F7-1028-CC23-5F11-FD36C2407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6" name="Título de diapositiva">
            <a:extLst>
              <a:ext uri="{FF2B5EF4-FFF2-40B4-BE49-F238E27FC236}">
                <a16:creationId xmlns:a16="http://schemas.microsoft.com/office/drawing/2014/main" id="{C1231F59-1FE8-810F-1ABF-6A44A02E759F}"/>
              </a:ext>
            </a:extLst>
          </p:cNvPr>
          <p:cNvSpPr txBox="1">
            <a:spLocks/>
          </p:cNvSpPr>
          <p:nvPr/>
        </p:nvSpPr>
        <p:spPr>
          <a:xfrm>
            <a:off x="92037" y="576389"/>
            <a:ext cx="7324905" cy="378103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defTabSz="1219169"/>
            <a:r>
              <a:rPr lang="es-CR" sz="2400" b="0" kern="0" spc="-85">
                <a:solidFill>
                  <a:srgbClr val="660066"/>
                </a:solidFill>
                <a:latin typeface="Avenir"/>
              </a:rPr>
              <a:t>Aspectos relevantes de informes emitidos II Trimestre 2025</a:t>
            </a:r>
          </a:p>
        </p:txBody>
      </p:sp>
      <p:sp>
        <p:nvSpPr>
          <p:cNvPr id="55" name="Título de diapositiva">
            <a:extLst>
              <a:ext uri="{FF2B5EF4-FFF2-40B4-BE49-F238E27FC236}">
                <a16:creationId xmlns:a16="http://schemas.microsoft.com/office/drawing/2014/main" id="{A7B7E1AD-4657-F85E-EA11-F6EFEEEE5F43}"/>
              </a:ext>
            </a:extLst>
          </p:cNvPr>
          <p:cNvSpPr txBox="1">
            <a:spLocks/>
          </p:cNvSpPr>
          <p:nvPr/>
        </p:nvSpPr>
        <p:spPr>
          <a:xfrm>
            <a:off x="4273367" y="1182017"/>
            <a:ext cx="7324905" cy="378103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defTabSz="1219169"/>
            <a:r>
              <a:rPr lang="es-CR" sz="2000" b="0" kern="0" spc="-85">
                <a:solidFill>
                  <a:srgbClr val="660066"/>
                </a:solidFill>
                <a:latin typeface="Avenir"/>
              </a:rPr>
              <a:t>Informes emitidos por líneas significativas de negocio 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D28CD12-EF40-C401-072A-BF95272CFD2F}"/>
              </a:ext>
            </a:extLst>
          </p:cNvPr>
          <p:cNvGrpSpPr/>
          <p:nvPr/>
        </p:nvGrpSpPr>
        <p:grpSpPr>
          <a:xfrm>
            <a:off x="314166" y="1657289"/>
            <a:ext cx="11194662" cy="4563853"/>
            <a:chOff x="314166" y="1657289"/>
            <a:chExt cx="11194662" cy="4563853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E90EF876-F49F-DB30-AE8A-187CCB97BF03}"/>
                </a:ext>
              </a:extLst>
            </p:cNvPr>
            <p:cNvGrpSpPr/>
            <p:nvPr/>
          </p:nvGrpSpPr>
          <p:grpSpPr>
            <a:xfrm>
              <a:off x="314166" y="1657289"/>
              <a:ext cx="11194662" cy="4563853"/>
              <a:chOff x="1488698" y="1625758"/>
              <a:chExt cx="11194662" cy="4563853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E9FD5132-17FF-7678-224C-EA44DEA8F582}"/>
                  </a:ext>
                </a:extLst>
              </p:cNvPr>
              <p:cNvGrpSpPr/>
              <p:nvPr/>
            </p:nvGrpSpPr>
            <p:grpSpPr>
              <a:xfrm>
                <a:off x="1488698" y="1625758"/>
                <a:ext cx="11194662" cy="4563853"/>
                <a:chOff x="1488698" y="1625758"/>
                <a:chExt cx="11194662" cy="4563853"/>
              </a:xfrm>
            </p:grpSpPr>
            <p:grpSp>
              <p:nvGrpSpPr>
                <p:cNvPr id="40" name="Google Shape;424;p23">
                  <a:extLst>
                    <a:ext uri="{FF2B5EF4-FFF2-40B4-BE49-F238E27FC236}">
                      <a16:creationId xmlns:a16="http://schemas.microsoft.com/office/drawing/2014/main" id="{6F992CF3-E9EE-8BE5-8657-3691F4A60AC4}"/>
                    </a:ext>
                  </a:extLst>
                </p:cNvPr>
                <p:cNvGrpSpPr/>
                <p:nvPr/>
              </p:nvGrpSpPr>
              <p:grpSpPr>
                <a:xfrm>
                  <a:off x="1488850" y="1625758"/>
                  <a:ext cx="3834833" cy="892981"/>
                  <a:chOff x="1615864" y="1052513"/>
                  <a:chExt cx="6082757" cy="480795"/>
                </a:xfrm>
                <a:solidFill>
                  <a:schemeClr val="accent3"/>
                </a:solidFill>
              </p:grpSpPr>
              <p:sp>
                <p:nvSpPr>
                  <p:cNvPr id="2" name="Google Shape;425;p23">
                    <a:extLst>
                      <a:ext uri="{FF2B5EF4-FFF2-40B4-BE49-F238E27FC236}">
                        <a16:creationId xmlns:a16="http://schemas.microsoft.com/office/drawing/2014/main" id="{598DDD62-E386-4E9F-FF58-775820FEB311}"/>
                      </a:ext>
                    </a:extLst>
                  </p:cNvPr>
                  <p:cNvSpPr/>
                  <p:nvPr/>
                </p:nvSpPr>
                <p:spPr>
                  <a:xfrm>
                    <a:off x="1615864" y="1056908"/>
                    <a:ext cx="6082757" cy="476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endParaRPr>
                  </a:p>
                </p:txBody>
              </p:sp>
              <p:sp>
                <p:nvSpPr>
                  <p:cNvPr id="44" name="Google Shape;426;p23">
                    <a:extLst>
                      <a:ext uri="{FF2B5EF4-FFF2-40B4-BE49-F238E27FC236}">
                        <a16:creationId xmlns:a16="http://schemas.microsoft.com/office/drawing/2014/main" id="{71B85D76-4191-FEC3-2E2F-DEF3FDCA15EC}"/>
                      </a:ext>
                    </a:extLst>
                  </p:cNvPr>
                  <p:cNvSpPr txBox="1"/>
                  <p:nvPr/>
                </p:nvSpPr>
                <p:spPr>
                  <a:xfrm>
                    <a:off x="3336661" y="1052513"/>
                    <a:ext cx="2695964" cy="4764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1050">
                        <a:solidFill>
                          <a:schemeClr val="lt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  <a:sym typeface="Fira Sans Extra Condensed Medium"/>
                      </a:rPr>
                      <a:t>Líneas significativas</a:t>
                    </a:r>
                  </a:p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lang="en" sz="1050">
                      <a:solidFill>
                        <a:schemeClr val="l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  <a:sym typeface="Fira Sans Extra Condensed Medium"/>
                    </a:endParaRPr>
                  </a:p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1050">
                        <a:solidFill>
                          <a:schemeClr val="lt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  <a:sym typeface="Fira Sans Extra Condensed Medium"/>
                      </a:rPr>
                      <a:t>Estudio</a:t>
                    </a:r>
                    <a:endParaRPr sz="1050">
                      <a:solidFill>
                        <a:schemeClr val="l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  <a:sym typeface="Fira Sans Extra Condensed Medium"/>
                    </a:endParaRPr>
                  </a:p>
                </p:txBody>
              </p:sp>
            </p:grpSp>
            <p:sp>
              <p:nvSpPr>
                <p:cNvPr id="45" name="Google Shape;428;p23">
                  <a:extLst>
                    <a:ext uri="{FF2B5EF4-FFF2-40B4-BE49-F238E27FC236}">
                      <a16:creationId xmlns:a16="http://schemas.microsoft.com/office/drawing/2014/main" id="{76D292C7-B664-F04F-3E97-27E4DB6792B3}"/>
                    </a:ext>
                  </a:extLst>
                </p:cNvPr>
                <p:cNvSpPr txBox="1"/>
                <p:nvPr/>
              </p:nvSpPr>
              <p:spPr>
                <a:xfrm>
                  <a:off x="5493687" y="1633563"/>
                  <a:ext cx="2220903" cy="895606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50" dirty="0">
                      <a:solidFill>
                        <a:schemeClr val="l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  <a:sym typeface="Fira Sans Extra Condensed Medium"/>
                    </a:rPr>
                    <a:t>Tesorería</a:t>
                  </a: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" sz="1050" dirty="0">
                    <a:solidFill>
                      <a:schemeClr val="l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Fira Sans Extra Condensed Medium"/>
                  </a:endParaRP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50" dirty="0">
                      <a:solidFill>
                        <a:schemeClr val="l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  <a:sym typeface="Fira Sans Extra Condensed Medium"/>
                    </a:rPr>
                    <a:t>Medios de pago          Comisiones</a:t>
                  </a:r>
                  <a:endParaRPr sz="1050" dirty="0">
                    <a:solidFill>
                      <a:schemeClr val="l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Fira Sans Extra Condensed Medium"/>
                  </a:endParaRPr>
                </a:p>
              </p:txBody>
            </p:sp>
            <p:sp>
              <p:nvSpPr>
                <p:cNvPr id="46" name="Google Shape;422;p23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9B06D1E4-7320-90F1-E6CF-B89F86D061EF}"/>
                    </a:ext>
                  </a:extLst>
                </p:cNvPr>
                <p:cNvSpPr/>
                <p:nvPr/>
              </p:nvSpPr>
              <p:spPr>
                <a:xfrm>
                  <a:off x="1488698" y="2636344"/>
                  <a:ext cx="11194662" cy="28490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pPr algn="just"/>
                  <a:r>
                    <a:rPr lang="es-CR" sz="1050">
                      <a:latin typeface="Roboto"/>
                      <a:ea typeface="Roboto"/>
                      <a:cs typeface="Roboto"/>
                    </a:rPr>
                    <a:t>Ley 7786. Vinculación de clientes alto riesgo </a:t>
                  </a: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47" name="Google Shape;422;p23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6F2A863B-075A-F649-8A28-81C66CDD863D}"/>
                    </a:ext>
                  </a:extLst>
                </p:cNvPr>
                <p:cNvSpPr/>
                <p:nvPr/>
              </p:nvSpPr>
              <p:spPr>
                <a:xfrm>
                  <a:off x="1488850" y="2970359"/>
                  <a:ext cx="11194510" cy="32040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just"/>
                  <a:endParaRPr lang="es-CR"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R" sz="105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Gestión de la integridad pública</a:t>
                  </a: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48" name="Google Shape;422;p23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68861F0C-26EF-8B54-9A03-73B36D141C79}"/>
                    </a:ext>
                  </a:extLst>
                </p:cNvPr>
                <p:cNvSpPr/>
                <p:nvPr/>
              </p:nvSpPr>
              <p:spPr>
                <a:xfrm>
                  <a:off x="1488850" y="3336397"/>
                  <a:ext cx="11194510" cy="32040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R" sz="105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Banca digital</a:t>
                  </a: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49" name="Google Shape;422;p23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245BE41F-68A6-5CF1-4DEE-A0A68F46E0A1}"/>
                    </a:ext>
                  </a:extLst>
                </p:cNvPr>
                <p:cNvSpPr/>
                <p:nvPr/>
              </p:nvSpPr>
              <p:spPr>
                <a:xfrm>
                  <a:off x="1488698" y="3702435"/>
                  <a:ext cx="11194510" cy="32040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R" sz="1050"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Ingresos por servicios</a:t>
                  </a: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50" name="Google Shape;422;p23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A32A00C5-03B1-9904-50A2-CFA8FB305DF7}"/>
                    </a:ext>
                  </a:extLst>
                </p:cNvPr>
                <p:cNvSpPr/>
                <p:nvPr/>
              </p:nvSpPr>
              <p:spPr>
                <a:xfrm>
                  <a:off x="1488850" y="4068473"/>
                  <a:ext cx="11194358" cy="32040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pPr algn="just"/>
                  <a:endParaRPr lang="es-CR" sz="1050">
                    <a:solidFill>
                      <a:schemeClr val="dk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Roboto"/>
                  </a:endParaRPr>
                </a:p>
                <a:p>
                  <a:pPr algn="just"/>
                  <a:r>
                    <a:rPr lang="es-CR" sz="105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Crédito empresarial, corporativo e institucional mayores deudores </a:t>
                  </a:r>
                  <a:endParaRPr lang="es-CR" sz="1050">
                    <a:solidFill>
                      <a:schemeClr val="dk1"/>
                    </a:solidFill>
                    <a:latin typeface="Roboto"/>
                    <a:ea typeface="Roboto"/>
                    <a:cs typeface="Roboto"/>
                  </a:endParaRPr>
                </a:p>
                <a:p>
                  <a:pPr algn="just"/>
                  <a:r>
                    <a:rPr lang="es-CR" sz="1050">
                      <a:solidFill>
                        <a:schemeClr val="dk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  <a:sym typeface="Roboto"/>
                    </a:rPr>
                    <a:t>                                                                                            </a:t>
                  </a:r>
                  <a:endParaRPr lang="es-CR"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51" name="Google Shape;422;p23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1E8DF584-C579-31B4-8BAB-F665F1BB4A2F}"/>
                    </a:ext>
                  </a:extLst>
                </p:cNvPr>
                <p:cNvSpPr/>
                <p:nvPr/>
              </p:nvSpPr>
              <p:spPr>
                <a:xfrm>
                  <a:off x="1488698" y="4443059"/>
                  <a:ext cx="11194358" cy="32040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pPr algn="just"/>
                  <a:r>
                    <a:rPr lang="es-CR" sz="1050">
                      <a:solidFill>
                        <a:schemeClr val="dk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  <a:sym typeface="Roboto"/>
                    </a:rPr>
                    <a:t>Crédito corporativo</a:t>
                  </a: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52" name="Google Shape;422;p23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56A63F0A-13F8-A55B-2977-ECA366094C0F}"/>
                    </a:ext>
                  </a:extLst>
                </p:cNvPr>
                <p:cNvSpPr/>
                <p:nvPr/>
              </p:nvSpPr>
              <p:spPr>
                <a:xfrm>
                  <a:off x="1488850" y="4809097"/>
                  <a:ext cx="11194206" cy="32040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pPr algn="just"/>
                  <a:r>
                    <a:rPr lang="es-CR" sz="1050">
                      <a:solidFill>
                        <a:schemeClr val="dk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  <a:sym typeface="Roboto"/>
                    </a:rPr>
                    <a:t>Gestión de plataformas</a:t>
                  </a: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53" name="Google Shape;422;p23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EAD00AA5-7CBC-DACD-3D1F-781B3BC36EF2}"/>
                    </a:ext>
                  </a:extLst>
                </p:cNvPr>
                <p:cNvSpPr/>
                <p:nvPr/>
              </p:nvSpPr>
              <p:spPr>
                <a:xfrm>
                  <a:off x="1488848" y="5162467"/>
                  <a:ext cx="11194206" cy="32040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pPr algn="just"/>
                  <a:r>
                    <a:rPr lang="es-CR" sz="105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Servicios en la nube</a:t>
                  </a:r>
                  <a:endParaRPr lang="es-CR" sz="1050">
                    <a:solidFill>
                      <a:schemeClr val="dk1"/>
                    </a:solidFill>
                    <a:latin typeface="Roboto"/>
                    <a:ea typeface="Roboto"/>
                    <a:cs typeface="Roboto"/>
                  </a:endParaRP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7" name="Google Shape;422;p23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B35D6B5E-B137-CE62-1E6C-5DF2804CEF94}"/>
                    </a:ext>
                  </a:extLst>
                </p:cNvPr>
                <p:cNvSpPr/>
                <p:nvPr/>
              </p:nvSpPr>
              <p:spPr>
                <a:xfrm>
                  <a:off x="1488848" y="5515837"/>
                  <a:ext cx="11194206" cy="32040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pPr algn="just"/>
                  <a:r>
                    <a:rPr lang="es-CR" sz="105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Atención acuerdo de JDN: Programa BP acelera</a:t>
                  </a:r>
                  <a:endParaRPr lang="es-CR" sz="1050">
                    <a:solidFill>
                      <a:schemeClr val="dk1"/>
                    </a:solidFill>
                    <a:latin typeface="Roboto"/>
                    <a:ea typeface="Roboto"/>
                    <a:cs typeface="Roboto"/>
                  </a:endParaRP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8" name="Google Shape;422;p23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6B99CA03-B7D7-038B-C1F0-D73C0166AD09}"/>
                    </a:ext>
                  </a:extLst>
                </p:cNvPr>
                <p:cNvSpPr/>
                <p:nvPr/>
              </p:nvSpPr>
              <p:spPr>
                <a:xfrm>
                  <a:off x="1488698" y="5869207"/>
                  <a:ext cx="11194206" cy="32040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pPr algn="just"/>
                  <a:r>
                    <a:rPr lang="es-CR" sz="1050">
                      <a:solidFill>
                        <a:schemeClr val="dk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Servicios preventivos </a:t>
                  </a:r>
                  <a:endParaRPr lang="es-CR" sz="1050">
                    <a:solidFill>
                      <a:schemeClr val="dk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  <a:p>
                  <a:pPr marL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56" name="Google Shape;428;p23">
                  <a:extLst>
                    <a:ext uri="{FF2B5EF4-FFF2-40B4-BE49-F238E27FC236}">
                      <a16:creationId xmlns:a16="http://schemas.microsoft.com/office/drawing/2014/main" id="{FF0E30FA-BC33-C5E1-A6C7-2BA5D4D57E8F}"/>
                    </a:ext>
                  </a:extLst>
                </p:cNvPr>
                <p:cNvSpPr txBox="1"/>
                <p:nvPr/>
              </p:nvSpPr>
              <p:spPr>
                <a:xfrm>
                  <a:off x="7911358" y="1650429"/>
                  <a:ext cx="1268501" cy="895606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50" dirty="0">
                      <a:solidFill>
                        <a:schemeClr val="l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  <a:sym typeface="Fira Sans Extra Condensed Medium"/>
                    </a:rPr>
                    <a:t>Transformación tecnológica</a:t>
                  </a: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" sz="1050" dirty="0">
                    <a:solidFill>
                      <a:schemeClr val="l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Fira Sans Extra Condensed Medium"/>
                  </a:endParaRP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50" dirty="0">
                      <a:solidFill>
                        <a:schemeClr val="l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  <a:sym typeface="Fira Sans Extra Condensed Medium"/>
                    </a:rPr>
                    <a:t>Continuidad/</a:t>
                  </a: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50" dirty="0">
                      <a:solidFill>
                        <a:schemeClr val="l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  <a:sym typeface="Fira Sans Extra Condensed Medium"/>
                    </a:rPr>
                    <a:t>digitalización</a:t>
                  </a:r>
                  <a:endParaRPr sz="1050" dirty="0">
                    <a:solidFill>
                      <a:schemeClr val="l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Fira Sans Extra Condensed Medium"/>
                  </a:endParaRPr>
                </a:p>
              </p:txBody>
            </p:sp>
            <p:sp>
              <p:nvSpPr>
                <p:cNvPr id="57" name="Google Shape;428;p23">
                  <a:extLst>
                    <a:ext uri="{FF2B5EF4-FFF2-40B4-BE49-F238E27FC236}">
                      <a16:creationId xmlns:a16="http://schemas.microsoft.com/office/drawing/2014/main" id="{70393190-C347-679F-D61A-FAD914BDBCD8}"/>
                    </a:ext>
                  </a:extLst>
                </p:cNvPr>
                <p:cNvSpPr txBox="1"/>
                <p:nvPr/>
              </p:nvSpPr>
              <p:spPr>
                <a:xfrm>
                  <a:off x="9349864" y="1650429"/>
                  <a:ext cx="1268501" cy="895606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50">
                      <a:solidFill>
                        <a:schemeClr val="l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  <a:sym typeface="Fira Sans Extra Condensed Medium"/>
                    </a:rPr>
                    <a:t>Eficiencia</a:t>
                  </a: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n" sz="1050">
                    <a:solidFill>
                      <a:schemeClr val="l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Fira Sans Extra Condensed Medium"/>
                  </a:endParaRP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50">
                      <a:solidFill>
                        <a:schemeClr val="l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  <a:sym typeface="Fira Sans Extra Condensed Medium"/>
                    </a:rPr>
                    <a:t>Gastos adm/</a:t>
                  </a: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50">
                      <a:solidFill>
                        <a:schemeClr val="lt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  <a:sym typeface="Fira Sans Extra Condensed Medium"/>
                    </a:rPr>
                    <a:t>util. op. bruta</a:t>
                  </a:r>
                  <a:endParaRPr sz="1050">
                    <a:solidFill>
                      <a:schemeClr val="lt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Fira Sans Extra Condensed Medium"/>
                  </a:endParaRPr>
                </a:p>
              </p:txBody>
            </p:sp>
            <p:sp>
              <p:nvSpPr>
                <p:cNvPr id="59" name="Diagrama de flujo: conector 58">
                  <a:extLst>
                    <a:ext uri="{FF2B5EF4-FFF2-40B4-BE49-F238E27FC236}">
                      <a16:creationId xmlns:a16="http://schemas.microsoft.com/office/drawing/2014/main" id="{57269038-08F0-340F-03A7-71DD9CA65265}"/>
                    </a:ext>
                  </a:extLst>
                </p:cNvPr>
                <p:cNvSpPr/>
                <p:nvPr/>
              </p:nvSpPr>
              <p:spPr>
                <a:xfrm>
                  <a:off x="8479415" y="3410056"/>
                  <a:ext cx="224118" cy="196842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R"/>
                </a:p>
              </p:txBody>
            </p:sp>
            <p:sp>
              <p:nvSpPr>
                <p:cNvPr id="60" name="Diagrama de flujo: conector 59">
                  <a:extLst>
                    <a:ext uri="{FF2B5EF4-FFF2-40B4-BE49-F238E27FC236}">
                      <a16:creationId xmlns:a16="http://schemas.microsoft.com/office/drawing/2014/main" id="{32F8D8BA-D31D-7CAC-B853-BA471E80363F}"/>
                    </a:ext>
                  </a:extLst>
                </p:cNvPr>
                <p:cNvSpPr/>
                <p:nvPr/>
              </p:nvSpPr>
              <p:spPr>
                <a:xfrm>
                  <a:off x="9950152" y="3402452"/>
                  <a:ext cx="224118" cy="196842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R"/>
                </a:p>
              </p:txBody>
            </p:sp>
            <p:sp>
              <p:nvSpPr>
                <p:cNvPr id="61" name="Diagrama de flujo: conector 60">
                  <a:extLst>
                    <a:ext uri="{FF2B5EF4-FFF2-40B4-BE49-F238E27FC236}">
                      <a16:creationId xmlns:a16="http://schemas.microsoft.com/office/drawing/2014/main" id="{4395ECEC-94F9-0ECD-A84D-061299735E3A}"/>
                    </a:ext>
                  </a:extLst>
                </p:cNvPr>
                <p:cNvSpPr/>
                <p:nvPr/>
              </p:nvSpPr>
              <p:spPr>
                <a:xfrm>
                  <a:off x="5983941" y="3776884"/>
                  <a:ext cx="224118" cy="196842"/>
                </a:xfrm>
                <a:prstGeom prst="flowChartConnector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R" dirty="0"/>
                </a:p>
              </p:txBody>
            </p:sp>
          </p:grpSp>
          <p:sp>
            <p:nvSpPr>
              <p:cNvPr id="10" name="Diagrama de flujo: conector 9">
                <a:extLst>
                  <a:ext uri="{FF2B5EF4-FFF2-40B4-BE49-F238E27FC236}">
                    <a16:creationId xmlns:a16="http://schemas.microsoft.com/office/drawing/2014/main" id="{8850913E-7EF1-BD01-4A94-23F04B55DE53}"/>
                  </a:ext>
                </a:extLst>
              </p:cNvPr>
              <p:cNvSpPr/>
              <p:nvPr/>
            </p:nvSpPr>
            <p:spPr>
              <a:xfrm>
                <a:off x="7110557" y="3776884"/>
                <a:ext cx="224118" cy="196842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R"/>
              </a:p>
            </p:txBody>
          </p:sp>
        </p:grpSp>
        <p:sp>
          <p:nvSpPr>
            <p:cNvPr id="16" name="Google Shape;428;p23">
              <a:extLst>
                <a:ext uri="{FF2B5EF4-FFF2-40B4-BE49-F238E27FC236}">
                  <a16:creationId xmlns:a16="http://schemas.microsoft.com/office/drawing/2014/main" id="{249E39A1-04D8-1A6B-91FA-1E9230EA026A}"/>
                </a:ext>
              </a:extLst>
            </p:cNvPr>
            <p:cNvSpPr txBox="1"/>
            <p:nvPr/>
          </p:nvSpPr>
          <p:spPr>
            <a:xfrm>
              <a:off x="9613838" y="1681960"/>
              <a:ext cx="1894990" cy="895606"/>
            </a:xfrm>
            <a:prstGeom prst="rect">
              <a:avLst/>
            </a:prstGeom>
            <a:solidFill>
              <a:srgbClr val="009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dirty="0">
                  <a:solidFill>
                    <a:schemeClr val="l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 Medium"/>
                </a:rPr>
                <a:t>Intermediación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05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 Mediu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dirty="0">
                  <a:solidFill>
                    <a:schemeClr val="l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Fira Sans Extra Condensed Medium"/>
                </a:rPr>
                <a:t>Crédio              Estimaciones</a:t>
              </a:r>
            </a:p>
          </p:txBody>
        </p:sp>
        <p:sp>
          <p:nvSpPr>
            <p:cNvPr id="17" name="Diagrama de flujo: conector 16">
              <a:extLst>
                <a:ext uri="{FF2B5EF4-FFF2-40B4-BE49-F238E27FC236}">
                  <a16:creationId xmlns:a16="http://schemas.microsoft.com/office/drawing/2014/main" id="{57DFC36D-9FD9-E2EF-EB8B-900C58A27D07}"/>
                </a:ext>
              </a:extLst>
            </p:cNvPr>
            <p:cNvSpPr/>
            <p:nvPr/>
          </p:nvSpPr>
          <p:spPr>
            <a:xfrm>
              <a:off x="5936025" y="4177142"/>
              <a:ext cx="224118" cy="196842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8" name="Diagrama de flujo: conector 17">
              <a:extLst>
                <a:ext uri="{FF2B5EF4-FFF2-40B4-BE49-F238E27FC236}">
                  <a16:creationId xmlns:a16="http://schemas.microsoft.com/office/drawing/2014/main" id="{CF9C6997-3322-0A6F-7715-DB5F2E7578DA}"/>
                </a:ext>
              </a:extLst>
            </p:cNvPr>
            <p:cNvSpPr/>
            <p:nvPr/>
          </p:nvSpPr>
          <p:spPr>
            <a:xfrm>
              <a:off x="9850303" y="4170797"/>
              <a:ext cx="224118" cy="196842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9" name="Diagrama de flujo: conector 18">
              <a:extLst>
                <a:ext uri="{FF2B5EF4-FFF2-40B4-BE49-F238E27FC236}">
                  <a16:creationId xmlns:a16="http://schemas.microsoft.com/office/drawing/2014/main" id="{1339D66D-F93D-29B4-4C68-636E6A09093C}"/>
                </a:ext>
              </a:extLst>
            </p:cNvPr>
            <p:cNvSpPr/>
            <p:nvPr/>
          </p:nvSpPr>
          <p:spPr>
            <a:xfrm>
              <a:off x="10867179" y="4161785"/>
              <a:ext cx="224118" cy="196842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0" name="Diagrama de flujo: conector 19">
              <a:extLst>
                <a:ext uri="{FF2B5EF4-FFF2-40B4-BE49-F238E27FC236}">
                  <a16:creationId xmlns:a16="http://schemas.microsoft.com/office/drawing/2014/main" id="{62478132-03F8-B409-AFCC-5E35A8E5156B}"/>
                </a:ext>
              </a:extLst>
            </p:cNvPr>
            <p:cNvSpPr/>
            <p:nvPr/>
          </p:nvSpPr>
          <p:spPr>
            <a:xfrm>
              <a:off x="8775620" y="4542705"/>
              <a:ext cx="224118" cy="196842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1" name="Diagrama de flujo: conector 20">
              <a:extLst>
                <a:ext uri="{FF2B5EF4-FFF2-40B4-BE49-F238E27FC236}">
                  <a16:creationId xmlns:a16="http://schemas.microsoft.com/office/drawing/2014/main" id="{8E4BBC96-256D-4BAD-9691-E1A3BBE1A9CB}"/>
                </a:ext>
              </a:extLst>
            </p:cNvPr>
            <p:cNvSpPr/>
            <p:nvPr/>
          </p:nvSpPr>
          <p:spPr>
            <a:xfrm>
              <a:off x="9850303" y="4542816"/>
              <a:ext cx="224118" cy="196842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2" name="Diagrama de flujo: conector 21">
              <a:extLst>
                <a:ext uri="{FF2B5EF4-FFF2-40B4-BE49-F238E27FC236}">
                  <a16:creationId xmlns:a16="http://schemas.microsoft.com/office/drawing/2014/main" id="{86E5DBAA-0E74-3F81-F617-BDDBCD80BD53}"/>
                </a:ext>
              </a:extLst>
            </p:cNvPr>
            <p:cNvSpPr/>
            <p:nvPr/>
          </p:nvSpPr>
          <p:spPr>
            <a:xfrm>
              <a:off x="7304883" y="4913258"/>
              <a:ext cx="224118" cy="196842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3" name="Diagrama de flujo: conector 22">
              <a:extLst>
                <a:ext uri="{FF2B5EF4-FFF2-40B4-BE49-F238E27FC236}">
                  <a16:creationId xmlns:a16="http://schemas.microsoft.com/office/drawing/2014/main" id="{35BCF466-A05B-C81B-A331-BF1CCB14C522}"/>
                </a:ext>
              </a:extLst>
            </p:cNvPr>
            <p:cNvSpPr/>
            <p:nvPr/>
          </p:nvSpPr>
          <p:spPr>
            <a:xfrm>
              <a:off x="8775620" y="5271287"/>
              <a:ext cx="224118" cy="196842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4" name="Diagrama de flujo: conector 23">
              <a:extLst>
                <a:ext uri="{FF2B5EF4-FFF2-40B4-BE49-F238E27FC236}">
                  <a16:creationId xmlns:a16="http://schemas.microsoft.com/office/drawing/2014/main" id="{348B5EA6-3E30-6919-200C-53FA92501CEF}"/>
                </a:ext>
              </a:extLst>
            </p:cNvPr>
            <p:cNvSpPr/>
            <p:nvPr/>
          </p:nvSpPr>
          <p:spPr>
            <a:xfrm>
              <a:off x="7304883" y="5289393"/>
              <a:ext cx="224118" cy="196842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</p:spTree>
    <p:extLst>
      <p:ext uri="{BB962C8B-B14F-4D97-AF65-F5344CB8AC3E}">
        <p14:creationId xmlns:p14="http://schemas.microsoft.com/office/powerpoint/2010/main" val="346545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F807F-7421-51B7-3993-DB6657FAE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FE1A1B6-9468-BE7B-A9EF-5617D4F20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1"/>
            <a:ext cx="12192000" cy="2838061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BB1CBF8D-4197-ED03-CCD1-FCC63A267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6F4D9692-F35E-E5C2-B7AE-A9A803F9E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F819C28A-1EF4-81E5-7236-D2EFF9E982AA}"/>
              </a:ext>
            </a:extLst>
          </p:cNvPr>
          <p:cNvCxnSpPr>
            <a:cxnSpLocks/>
          </p:cNvCxnSpPr>
          <p:nvPr/>
        </p:nvCxnSpPr>
        <p:spPr>
          <a:xfrm>
            <a:off x="5988230" y="2266840"/>
            <a:ext cx="0" cy="4088643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upo 52">
            <a:extLst>
              <a:ext uri="{FF2B5EF4-FFF2-40B4-BE49-F238E27FC236}">
                <a16:creationId xmlns:a16="http://schemas.microsoft.com/office/drawing/2014/main" id="{B48CEE4C-28BC-516A-819A-95D45AC2AE9D}"/>
              </a:ext>
            </a:extLst>
          </p:cNvPr>
          <p:cNvGrpSpPr/>
          <p:nvPr/>
        </p:nvGrpSpPr>
        <p:grpSpPr>
          <a:xfrm>
            <a:off x="6096000" y="2184390"/>
            <a:ext cx="5893210" cy="3425681"/>
            <a:chOff x="6083866" y="1832075"/>
            <a:chExt cx="5893210" cy="3425681"/>
          </a:xfrm>
        </p:grpSpPr>
        <p:sp>
          <p:nvSpPr>
            <p:cNvPr id="10" name="Título de diapositiva">
              <a:extLst>
                <a:ext uri="{FF2B5EF4-FFF2-40B4-BE49-F238E27FC236}">
                  <a16:creationId xmlns:a16="http://schemas.microsoft.com/office/drawing/2014/main" id="{046ED8DE-F648-0AAD-7D82-E034D23AA73E}"/>
                </a:ext>
              </a:extLst>
            </p:cNvPr>
            <p:cNvSpPr txBox="1">
              <a:spLocks/>
            </p:cNvSpPr>
            <p:nvPr/>
          </p:nvSpPr>
          <p:spPr>
            <a:xfrm>
              <a:off x="7231865" y="1832075"/>
              <a:ext cx="3726908" cy="326989"/>
            </a:xfrm>
            <a:prstGeom prst="rect">
              <a:avLst/>
            </a:prstGeom>
          </p:spPr>
          <p:txBody>
            <a:bodyPr lIns="25400" tIns="25400" rIns="25400" bIns="25400" anchor="t"/>
            <a:lstStyle>
              <a:lvl1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1pPr>
              <a:lvl2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ctr" defTabSz="1219169"/>
              <a:r>
                <a:rPr lang="es-CR" sz="2000" b="0" kern="0" spc="-85">
                  <a:solidFill>
                    <a:schemeClr val="tx1"/>
                  </a:solidFill>
                  <a:latin typeface="Avenir"/>
                </a:rPr>
                <a:t>Distribución por estado desde el 2020</a:t>
              </a:r>
            </a:p>
            <a:p>
              <a:pPr algn="ctr" defTabSz="1219169"/>
              <a:r>
                <a:rPr lang="es-CR" sz="2000" b="0" kern="0" spc="-85">
                  <a:solidFill>
                    <a:schemeClr val="tx1"/>
                  </a:solidFill>
                  <a:latin typeface="Avenir"/>
                </a:rPr>
                <a:t>Cantidad 3.117</a:t>
              </a:r>
              <a:endParaRPr lang="es-CR" sz="2000" b="0" kern="0" spc="-85">
                <a:solidFill>
                  <a:srgbClr val="FF692D"/>
                </a:solidFill>
                <a:latin typeface="Avenir"/>
              </a:endParaRPr>
            </a:p>
          </p:txBody>
        </p:sp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484C79AC-53A1-E034-27EC-96C880D3865A}"/>
                </a:ext>
              </a:extLst>
            </p:cNvPr>
            <p:cNvGrpSpPr/>
            <p:nvPr/>
          </p:nvGrpSpPr>
          <p:grpSpPr>
            <a:xfrm>
              <a:off x="6083866" y="2558669"/>
              <a:ext cx="5893210" cy="2699087"/>
              <a:chOff x="6083866" y="2558669"/>
              <a:chExt cx="5893210" cy="2699087"/>
            </a:xfrm>
          </p:grpSpPr>
          <p:grpSp>
            <p:nvGrpSpPr>
              <p:cNvPr id="40" name="Grupo 39">
                <a:extLst>
                  <a:ext uri="{FF2B5EF4-FFF2-40B4-BE49-F238E27FC236}">
                    <a16:creationId xmlns:a16="http://schemas.microsoft.com/office/drawing/2014/main" id="{47413F28-EA2E-64FC-3BAE-0B13470F0D39}"/>
                  </a:ext>
                </a:extLst>
              </p:cNvPr>
              <p:cNvGrpSpPr/>
              <p:nvPr/>
            </p:nvGrpSpPr>
            <p:grpSpPr>
              <a:xfrm>
                <a:off x="6083866" y="2558669"/>
                <a:ext cx="5893210" cy="2699087"/>
                <a:chOff x="3744243" y="2812536"/>
                <a:chExt cx="8244967" cy="3417301"/>
              </a:xfrm>
            </p:grpSpPr>
            <p:cxnSp>
              <p:nvCxnSpPr>
                <p:cNvPr id="20" name="Google Shape;129;p17">
                  <a:extLst>
                    <a:ext uri="{FF2B5EF4-FFF2-40B4-BE49-F238E27FC236}">
                      <a16:creationId xmlns:a16="http://schemas.microsoft.com/office/drawing/2014/main" id="{022BE49E-F07E-95B1-C313-A1ADC157C9D4}"/>
                    </a:ext>
                  </a:extLst>
                </p:cNvPr>
                <p:cNvCxnSpPr>
                  <a:cxnSpLocks/>
                  <a:endCxn id="36" idx="0"/>
                </p:cNvCxnSpPr>
                <p:nvPr/>
              </p:nvCxnSpPr>
              <p:spPr>
                <a:xfrm rot="5400000">
                  <a:off x="9173410" y="3938490"/>
                  <a:ext cx="2216100" cy="1535700"/>
                </a:xfrm>
                <a:prstGeom prst="bentConnector3">
                  <a:avLst>
                    <a:gd name="adj1" fmla="val 109053"/>
                  </a:avLst>
                </a:prstGeom>
                <a:noFill/>
                <a:ln w="19050" cap="flat" cmpd="sng">
                  <a:solidFill>
                    <a:schemeClr val="accent1"/>
                  </a:solidFill>
                  <a:prstDash val="solid"/>
                  <a:round/>
                  <a:headEnd type="oval" w="med" len="med"/>
                  <a:tailEnd type="none" w="med" len="med"/>
                </a:ln>
              </p:spPr>
            </p:cxnSp>
            <p:sp>
              <p:nvSpPr>
                <p:cNvPr id="21" name="Google Shape;133;p17">
                  <a:extLst>
                    <a:ext uri="{FF2B5EF4-FFF2-40B4-BE49-F238E27FC236}">
                      <a16:creationId xmlns:a16="http://schemas.microsoft.com/office/drawing/2014/main" id="{2CEE3EB1-F379-FF89-F003-CF219E79F688}"/>
                    </a:ext>
                  </a:extLst>
                </p:cNvPr>
                <p:cNvSpPr/>
                <p:nvPr/>
              </p:nvSpPr>
              <p:spPr>
                <a:xfrm>
                  <a:off x="5609301" y="4043732"/>
                  <a:ext cx="1365020" cy="2186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88" h="41620" extrusionOk="0">
                      <a:moveTo>
                        <a:pt x="1" y="41620"/>
                      </a:moveTo>
                      <a:lnTo>
                        <a:pt x="12365" y="41620"/>
                      </a:lnTo>
                      <a:lnTo>
                        <a:pt x="12378" y="40428"/>
                      </a:lnTo>
                      <a:lnTo>
                        <a:pt x="12499" y="38043"/>
                      </a:lnTo>
                      <a:lnTo>
                        <a:pt x="12740" y="35699"/>
                      </a:lnTo>
                      <a:lnTo>
                        <a:pt x="13088" y="33395"/>
                      </a:lnTo>
                      <a:lnTo>
                        <a:pt x="13557" y="31118"/>
                      </a:lnTo>
                      <a:lnTo>
                        <a:pt x="14133" y="28894"/>
                      </a:lnTo>
                      <a:lnTo>
                        <a:pt x="14803" y="26711"/>
                      </a:lnTo>
                      <a:lnTo>
                        <a:pt x="15593" y="24568"/>
                      </a:lnTo>
                      <a:lnTo>
                        <a:pt x="16477" y="22491"/>
                      </a:lnTo>
                      <a:lnTo>
                        <a:pt x="17455" y="20455"/>
                      </a:lnTo>
                      <a:lnTo>
                        <a:pt x="18527" y="18473"/>
                      </a:lnTo>
                      <a:lnTo>
                        <a:pt x="19692" y="16557"/>
                      </a:lnTo>
                      <a:lnTo>
                        <a:pt x="20938" y="14709"/>
                      </a:lnTo>
                      <a:lnTo>
                        <a:pt x="22277" y="12914"/>
                      </a:lnTo>
                      <a:lnTo>
                        <a:pt x="23697" y="11199"/>
                      </a:lnTo>
                      <a:lnTo>
                        <a:pt x="25198" y="9538"/>
                      </a:lnTo>
                      <a:lnTo>
                        <a:pt x="25988" y="8748"/>
                      </a:lnTo>
                      <a:lnTo>
                        <a:pt x="25988" y="8748"/>
                      </a:lnTo>
                      <a:lnTo>
                        <a:pt x="17241" y="1"/>
                      </a:lnTo>
                      <a:lnTo>
                        <a:pt x="16250" y="1005"/>
                      </a:lnTo>
                      <a:lnTo>
                        <a:pt x="14347" y="3095"/>
                      </a:lnTo>
                      <a:lnTo>
                        <a:pt x="12552" y="5278"/>
                      </a:lnTo>
                      <a:lnTo>
                        <a:pt x="10851" y="7542"/>
                      </a:lnTo>
                      <a:lnTo>
                        <a:pt x="9271" y="9900"/>
                      </a:lnTo>
                      <a:lnTo>
                        <a:pt x="7797" y="12324"/>
                      </a:lnTo>
                      <a:lnTo>
                        <a:pt x="6431" y="14829"/>
                      </a:lnTo>
                      <a:lnTo>
                        <a:pt x="5198" y="17401"/>
                      </a:lnTo>
                      <a:lnTo>
                        <a:pt x="4073" y="20040"/>
                      </a:lnTo>
                      <a:lnTo>
                        <a:pt x="3082" y="22746"/>
                      </a:lnTo>
                      <a:lnTo>
                        <a:pt x="2225" y="25505"/>
                      </a:lnTo>
                      <a:lnTo>
                        <a:pt x="1501" y="28332"/>
                      </a:lnTo>
                      <a:lnTo>
                        <a:pt x="912" y="31198"/>
                      </a:lnTo>
                      <a:lnTo>
                        <a:pt x="470" y="34119"/>
                      </a:lnTo>
                      <a:lnTo>
                        <a:pt x="162" y="37092"/>
                      </a:lnTo>
                      <a:lnTo>
                        <a:pt x="14" y="40106"/>
                      </a:lnTo>
                      <a:lnTo>
                        <a:pt x="1" y="4162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34;p17">
                  <a:extLst>
                    <a:ext uri="{FF2B5EF4-FFF2-40B4-BE49-F238E27FC236}">
                      <a16:creationId xmlns:a16="http://schemas.microsoft.com/office/drawing/2014/main" id="{E41F0412-C5E5-6901-46A4-61B0664F37E1}"/>
                    </a:ext>
                  </a:extLst>
                </p:cNvPr>
                <p:cNvSpPr/>
                <p:nvPr/>
              </p:nvSpPr>
              <p:spPr>
                <a:xfrm>
                  <a:off x="5609301" y="4043732"/>
                  <a:ext cx="1365020" cy="2186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88" h="41620" fill="none" extrusionOk="0">
                      <a:moveTo>
                        <a:pt x="25988" y="8748"/>
                      </a:moveTo>
                      <a:lnTo>
                        <a:pt x="25198" y="9538"/>
                      </a:lnTo>
                      <a:lnTo>
                        <a:pt x="23697" y="11199"/>
                      </a:lnTo>
                      <a:lnTo>
                        <a:pt x="22277" y="12914"/>
                      </a:lnTo>
                      <a:lnTo>
                        <a:pt x="20938" y="14709"/>
                      </a:lnTo>
                      <a:lnTo>
                        <a:pt x="19692" y="16557"/>
                      </a:lnTo>
                      <a:lnTo>
                        <a:pt x="18527" y="18473"/>
                      </a:lnTo>
                      <a:lnTo>
                        <a:pt x="17455" y="20455"/>
                      </a:lnTo>
                      <a:lnTo>
                        <a:pt x="16477" y="22491"/>
                      </a:lnTo>
                      <a:lnTo>
                        <a:pt x="15593" y="24568"/>
                      </a:lnTo>
                      <a:lnTo>
                        <a:pt x="14803" y="26711"/>
                      </a:lnTo>
                      <a:lnTo>
                        <a:pt x="14133" y="28894"/>
                      </a:lnTo>
                      <a:lnTo>
                        <a:pt x="13557" y="31118"/>
                      </a:lnTo>
                      <a:lnTo>
                        <a:pt x="13088" y="33395"/>
                      </a:lnTo>
                      <a:lnTo>
                        <a:pt x="12740" y="35699"/>
                      </a:lnTo>
                      <a:lnTo>
                        <a:pt x="12499" y="38043"/>
                      </a:lnTo>
                      <a:lnTo>
                        <a:pt x="12378" y="40428"/>
                      </a:lnTo>
                      <a:lnTo>
                        <a:pt x="12365" y="41620"/>
                      </a:lnTo>
                      <a:lnTo>
                        <a:pt x="1" y="41620"/>
                      </a:lnTo>
                      <a:lnTo>
                        <a:pt x="14" y="40106"/>
                      </a:lnTo>
                      <a:lnTo>
                        <a:pt x="162" y="37092"/>
                      </a:lnTo>
                      <a:lnTo>
                        <a:pt x="470" y="34119"/>
                      </a:lnTo>
                      <a:lnTo>
                        <a:pt x="912" y="31198"/>
                      </a:lnTo>
                      <a:lnTo>
                        <a:pt x="1501" y="28332"/>
                      </a:lnTo>
                      <a:lnTo>
                        <a:pt x="2225" y="25505"/>
                      </a:lnTo>
                      <a:lnTo>
                        <a:pt x="3082" y="22746"/>
                      </a:lnTo>
                      <a:lnTo>
                        <a:pt x="4073" y="20040"/>
                      </a:lnTo>
                      <a:lnTo>
                        <a:pt x="5198" y="17401"/>
                      </a:lnTo>
                      <a:lnTo>
                        <a:pt x="6431" y="14829"/>
                      </a:lnTo>
                      <a:lnTo>
                        <a:pt x="7797" y="12324"/>
                      </a:lnTo>
                      <a:lnTo>
                        <a:pt x="9271" y="9900"/>
                      </a:lnTo>
                      <a:lnTo>
                        <a:pt x="10851" y="7542"/>
                      </a:lnTo>
                      <a:lnTo>
                        <a:pt x="12552" y="5278"/>
                      </a:lnTo>
                      <a:lnTo>
                        <a:pt x="14347" y="3095"/>
                      </a:lnTo>
                      <a:lnTo>
                        <a:pt x="16250" y="1005"/>
                      </a:lnTo>
                      <a:lnTo>
                        <a:pt x="17241" y="1"/>
                      </a:lnTo>
                      <a:lnTo>
                        <a:pt x="25988" y="8748"/>
                      </a:lnTo>
                      <a:close/>
                    </a:path>
                  </a:pathLst>
                </a:custGeom>
                <a:noFill/>
                <a:ln w="2675" cap="flat" cmpd="sng">
                  <a:solidFill>
                    <a:srgbClr val="FFFFFF"/>
                  </a:solidFill>
                  <a:prstDash val="solid"/>
                  <a:miter lim="13395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35;p17">
                  <a:extLst>
                    <a:ext uri="{FF2B5EF4-FFF2-40B4-BE49-F238E27FC236}">
                      <a16:creationId xmlns:a16="http://schemas.microsoft.com/office/drawing/2014/main" id="{D4318947-F2AD-D196-4789-3F826D845B0C}"/>
                    </a:ext>
                  </a:extLst>
                </p:cNvPr>
                <p:cNvSpPr/>
                <p:nvPr/>
              </p:nvSpPr>
              <p:spPr>
                <a:xfrm>
                  <a:off x="6258727" y="3788352"/>
                  <a:ext cx="2442255" cy="2441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7" h="46482" extrusionOk="0">
                      <a:moveTo>
                        <a:pt x="13624" y="13610"/>
                      </a:moveTo>
                      <a:lnTo>
                        <a:pt x="12834" y="14400"/>
                      </a:lnTo>
                      <a:lnTo>
                        <a:pt x="11333" y="16061"/>
                      </a:lnTo>
                      <a:lnTo>
                        <a:pt x="9913" y="17776"/>
                      </a:lnTo>
                      <a:lnTo>
                        <a:pt x="8574" y="19571"/>
                      </a:lnTo>
                      <a:lnTo>
                        <a:pt x="7328" y="21419"/>
                      </a:lnTo>
                      <a:lnTo>
                        <a:pt x="6163" y="23335"/>
                      </a:lnTo>
                      <a:lnTo>
                        <a:pt x="5091" y="25317"/>
                      </a:lnTo>
                      <a:lnTo>
                        <a:pt x="4113" y="27353"/>
                      </a:lnTo>
                      <a:lnTo>
                        <a:pt x="3229" y="29430"/>
                      </a:lnTo>
                      <a:lnTo>
                        <a:pt x="2439" y="31573"/>
                      </a:lnTo>
                      <a:lnTo>
                        <a:pt x="1769" y="33756"/>
                      </a:lnTo>
                      <a:lnTo>
                        <a:pt x="1193" y="35980"/>
                      </a:lnTo>
                      <a:lnTo>
                        <a:pt x="724" y="38257"/>
                      </a:lnTo>
                      <a:lnTo>
                        <a:pt x="376" y="40561"/>
                      </a:lnTo>
                      <a:lnTo>
                        <a:pt x="135" y="42905"/>
                      </a:lnTo>
                      <a:lnTo>
                        <a:pt x="14" y="45290"/>
                      </a:lnTo>
                      <a:lnTo>
                        <a:pt x="1" y="46482"/>
                      </a:lnTo>
                      <a:lnTo>
                        <a:pt x="1" y="46482"/>
                      </a:lnTo>
                      <a:lnTo>
                        <a:pt x="11856" y="46482"/>
                      </a:lnTo>
                      <a:lnTo>
                        <a:pt x="11869" y="45584"/>
                      </a:lnTo>
                      <a:lnTo>
                        <a:pt x="11963" y="43816"/>
                      </a:lnTo>
                      <a:lnTo>
                        <a:pt x="12137" y="42075"/>
                      </a:lnTo>
                      <a:lnTo>
                        <a:pt x="12405" y="40347"/>
                      </a:lnTo>
                      <a:lnTo>
                        <a:pt x="12740" y="38659"/>
                      </a:lnTo>
                      <a:lnTo>
                        <a:pt x="13169" y="36998"/>
                      </a:lnTo>
                      <a:lnTo>
                        <a:pt x="13678" y="35377"/>
                      </a:lnTo>
                      <a:lnTo>
                        <a:pt x="14267" y="33783"/>
                      </a:lnTo>
                      <a:lnTo>
                        <a:pt x="14923" y="32229"/>
                      </a:lnTo>
                      <a:lnTo>
                        <a:pt x="15647" y="30716"/>
                      </a:lnTo>
                      <a:lnTo>
                        <a:pt x="16450" y="29242"/>
                      </a:lnTo>
                      <a:lnTo>
                        <a:pt x="17321" y="27822"/>
                      </a:lnTo>
                      <a:lnTo>
                        <a:pt x="18245" y="26429"/>
                      </a:lnTo>
                      <a:lnTo>
                        <a:pt x="19250" y="25103"/>
                      </a:lnTo>
                      <a:lnTo>
                        <a:pt x="20308" y="23817"/>
                      </a:lnTo>
                      <a:lnTo>
                        <a:pt x="21420" y="22585"/>
                      </a:lnTo>
                      <a:lnTo>
                        <a:pt x="22009" y="21995"/>
                      </a:lnTo>
                      <a:lnTo>
                        <a:pt x="22009" y="21995"/>
                      </a:lnTo>
                      <a:lnTo>
                        <a:pt x="22599" y="21406"/>
                      </a:lnTo>
                      <a:lnTo>
                        <a:pt x="23831" y="20294"/>
                      </a:lnTo>
                      <a:lnTo>
                        <a:pt x="25117" y="19236"/>
                      </a:lnTo>
                      <a:lnTo>
                        <a:pt x="26443" y="18231"/>
                      </a:lnTo>
                      <a:lnTo>
                        <a:pt x="27823" y="17307"/>
                      </a:lnTo>
                      <a:lnTo>
                        <a:pt x="29256" y="16436"/>
                      </a:lnTo>
                      <a:lnTo>
                        <a:pt x="30730" y="15632"/>
                      </a:lnTo>
                      <a:lnTo>
                        <a:pt x="32244" y="14909"/>
                      </a:lnTo>
                      <a:lnTo>
                        <a:pt x="33797" y="14253"/>
                      </a:lnTo>
                      <a:lnTo>
                        <a:pt x="35391" y="13663"/>
                      </a:lnTo>
                      <a:lnTo>
                        <a:pt x="37012" y="13154"/>
                      </a:lnTo>
                      <a:lnTo>
                        <a:pt x="38673" y="12739"/>
                      </a:lnTo>
                      <a:lnTo>
                        <a:pt x="40361" y="12391"/>
                      </a:lnTo>
                      <a:lnTo>
                        <a:pt x="42089" y="12123"/>
                      </a:lnTo>
                      <a:lnTo>
                        <a:pt x="43831" y="11949"/>
                      </a:lnTo>
                      <a:lnTo>
                        <a:pt x="45599" y="11855"/>
                      </a:lnTo>
                      <a:lnTo>
                        <a:pt x="46496" y="11855"/>
                      </a:lnTo>
                      <a:lnTo>
                        <a:pt x="46496" y="11855"/>
                      </a:lnTo>
                      <a:lnTo>
                        <a:pt x="46496" y="0"/>
                      </a:lnTo>
                      <a:lnTo>
                        <a:pt x="45291" y="0"/>
                      </a:lnTo>
                      <a:lnTo>
                        <a:pt x="42920" y="121"/>
                      </a:lnTo>
                      <a:lnTo>
                        <a:pt x="40575" y="362"/>
                      </a:lnTo>
                      <a:lnTo>
                        <a:pt x="38258" y="710"/>
                      </a:lnTo>
                      <a:lnTo>
                        <a:pt x="35994" y="1179"/>
                      </a:lnTo>
                      <a:lnTo>
                        <a:pt x="33771" y="1755"/>
                      </a:lnTo>
                      <a:lnTo>
                        <a:pt x="31587" y="2438"/>
                      </a:lnTo>
                      <a:lnTo>
                        <a:pt x="29444" y="3215"/>
                      </a:lnTo>
                      <a:lnTo>
                        <a:pt x="27368" y="4099"/>
                      </a:lnTo>
                      <a:lnTo>
                        <a:pt x="25332" y="5077"/>
                      </a:lnTo>
                      <a:lnTo>
                        <a:pt x="23349" y="6149"/>
                      </a:lnTo>
                      <a:lnTo>
                        <a:pt x="21433" y="7314"/>
                      </a:lnTo>
                      <a:lnTo>
                        <a:pt x="19585" y="8573"/>
                      </a:lnTo>
                      <a:lnTo>
                        <a:pt x="17790" y="9913"/>
                      </a:lnTo>
                      <a:lnTo>
                        <a:pt x="16062" y="11333"/>
                      </a:lnTo>
                      <a:lnTo>
                        <a:pt x="14414" y="12833"/>
                      </a:lnTo>
                      <a:lnTo>
                        <a:pt x="13624" y="1361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36;p17">
                  <a:extLst>
                    <a:ext uri="{FF2B5EF4-FFF2-40B4-BE49-F238E27FC236}">
                      <a16:creationId xmlns:a16="http://schemas.microsoft.com/office/drawing/2014/main" id="{7C3300E3-D02C-FFBE-28A9-9F178B39E97F}"/>
                    </a:ext>
                  </a:extLst>
                </p:cNvPr>
                <p:cNvSpPr/>
                <p:nvPr/>
              </p:nvSpPr>
              <p:spPr>
                <a:xfrm>
                  <a:off x="6258727" y="3788352"/>
                  <a:ext cx="2442255" cy="2441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7" h="46482" fill="none" extrusionOk="0">
                      <a:moveTo>
                        <a:pt x="46496" y="0"/>
                      </a:moveTo>
                      <a:lnTo>
                        <a:pt x="46496" y="11855"/>
                      </a:lnTo>
                      <a:lnTo>
                        <a:pt x="45599" y="11855"/>
                      </a:lnTo>
                      <a:lnTo>
                        <a:pt x="43831" y="11949"/>
                      </a:lnTo>
                      <a:lnTo>
                        <a:pt x="42089" y="12123"/>
                      </a:lnTo>
                      <a:lnTo>
                        <a:pt x="40361" y="12391"/>
                      </a:lnTo>
                      <a:lnTo>
                        <a:pt x="38673" y="12739"/>
                      </a:lnTo>
                      <a:lnTo>
                        <a:pt x="37012" y="13154"/>
                      </a:lnTo>
                      <a:lnTo>
                        <a:pt x="35391" y="13663"/>
                      </a:lnTo>
                      <a:lnTo>
                        <a:pt x="33797" y="14253"/>
                      </a:lnTo>
                      <a:lnTo>
                        <a:pt x="32244" y="14909"/>
                      </a:lnTo>
                      <a:lnTo>
                        <a:pt x="30730" y="15632"/>
                      </a:lnTo>
                      <a:lnTo>
                        <a:pt x="29256" y="16436"/>
                      </a:lnTo>
                      <a:lnTo>
                        <a:pt x="27823" y="17307"/>
                      </a:lnTo>
                      <a:lnTo>
                        <a:pt x="26443" y="18231"/>
                      </a:lnTo>
                      <a:lnTo>
                        <a:pt x="25117" y="19236"/>
                      </a:lnTo>
                      <a:lnTo>
                        <a:pt x="23831" y="20294"/>
                      </a:lnTo>
                      <a:lnTo>
                        <a:pt x="22599" y="21406"/>
                      </a:lnTo>
                      <a:lnTo>
                        <a:pt x="22009" y="21995"/>
                      </a:lnTo>
                      <a:lnTo>
                        <a:pt x="21420" y="22585"/>
                      </a:lnTo>
                      <a:lnTo>
                        <a:pt x="20308" y="23817"/>
                      </a:lnTo>
                      <a:lnTo>
                        <a:pt x="19250" y="25103"/>
                      </a:lnTo>
                      <a:lnTo>
                        <a:pt x="18245" y="26429"/>
                      </a:lnTo>
                      <a:lnTo>
                        <a:pt x="17321" y="27822"/>
                      </a:lnTo>
                      <a:lnTo>
                        <a:pt x="16450" y="29242"/>
                      </a:lnTo>
                      <a:lnTo>
                        <a:pt x="15647" y="30716"/>
                      </a:lnTo>
                      <a:lnTo>
                        <a:pt x="14923" y="32229"/>
                      </a:lnTo>
                      <a:lnTo>
                        <a:pt x="14267" y="33783"/>
                      </a:lnTo>
                      <a:lnTo>
                        <a:pt x="13678" y="35377"/>
                      </a:lnTo>
                      <a:lnTo>
                        <a:pt x="13169" y="36998"/>
                      </a:lnTo>
                      <a:lnTo>
                        <a:pt x="12740" y="38659"/>
                      </a:lnTo>
                      <a:lnTo>
                        <a:pt x="12405" y="40347"/>
                      </a:lnTo>
                      <a:lnTo>
                        <a:pt x="12137" y="42075"/>
                      </a:lnTo>
                      <a:lnTo>
                        <a:pt x="11963" y="43816"/>
                      </a:lnTo>
                      <a:lnTo>
                        <a:pt x="11869" y="45584"/>
                      </a:lnTo>
                      <a:lnTo>
                        <a:pt x="11856" y="46482"/>
                      </a:lnTo>
                      <a:lnTo>
                        <a:pt x="1" y="46482"/>
                      </a:lnTo>
                      <a:lnTo>
                        <a:pt x="14" y="45290"/>
                      </a:lnTo>
                      <a:lnTo>
                        <a:pt x="135" y="42905"/>
                      </a:lnTo>
                      <a:lnTo>
                        <a:pt x="376" y="40561"/>
                      </a:lnTo>
                      <a:lnTo>
                        <a:pt x="724" y="38257"/>
                      </a:lnTo>
                      <a:lnTo>
                        <a:pt x="1193" y="35980"/>
                      </a:lnTo>
                      <a:lnTo>
                        <a:pt x="1769" y="33756"/>
                      </a:lnTo>
                      <a:lnTo>
                        <a:pt x="2439" y="31573"/>
                      </a:lnTo>
                      <a:lnTo>
                        <a:pt x="3229" y="29430"/>
                      </a:lnTo>
                      <a:lnTo>
                        <a:pt x="4113" y="27353"/>
                      </a:lnTo>
                      <a:lnTo>
                        <a:pt x="5091" y="25317"/>
                      </a:lnTo>
                      <a:lnTo>
                        <a:pt x="6163" y="23335"/>
                      </a:lnTo>
                      <a:lnTo>
                        <a:pt x="7328" y="21419"/>
                      </a:lnTo>
                      <a:lnTo>
                        <a:pt x="8574" y="19571"/>
                      </a:lnTo>
                      <a:lnTo>
                        <a:pt x="9913" y="17776"/>
                      </a:lnTo>
                      <a:lnTo>
                        <a:pt x="11333" y="16061"/>
                      </a:lnTo>
                      <a:lnTo>
                        <a:pt x="12834" y="14400"/>
                      </a:lnTo>
                      <a:lnTo>
                        <a:pt x="13624" y="13610"/>
                      </a:lnTo>
                      <a:lnTo>
                        <a:pt x="14414" y="12833"/>
                      </a:lnTo>
                      <a:lnTo>
                        <a:pt x="16062" y="11333"/>
                      </a:lnTo>
                      <a:lnTo>
                        <a:pt x="17790" y="9913"/>
                      </a:lnTo>
                      <a:lnTo>
                        <a:pt x="19585" y="8573"/>
                      </a:lnTo>
                      <a:lnTo>
                        <a:pt x="21433" y="7314"/>
                      </a:lnTo>
                      <a:lnTo>
                        <a:pt x="23349" y="6149"/>
                      </a:lnTo>
                      <a:lnTo>
                        <a:pt x="25332" y="5077"/>
                      </a:lnTo>
                      <a:lnTo>
                        <a:pt x="27368" y="4099"/>
                      </a:lnTo>
                      <a:lnTo>
                        <a:pt x="29444" y="3215"/>
                      </a:lnTo>
                      <a:lnTo>
                        <a:pt x="31587" y="2438"/>
                      </a:lnTo>
                      <a:lnTo>
                        <a:pt x="33771" y="1755"/>
                      </a:lnTo>
                      <a:lnTo>
                        <a:pt x="35994" y="1179"/>
                      </a:lnTo>
                      <a:lnTo>
                        <a:pt x="38258" y="710"/>
                      </a:lnTo>
                      <a:lnTo>
                        <a:pt x="40575" y="362"/>
                      </a:lnTo>
                      <a:lnTo>
                        <a:pt x="42920" y="121"/>
                      </a:lnTo>
                      <a:lnTo>
                        <a:pt x="45291" y="0"/>
                      </a:lnTo>
                      <a:lnTo>
                        <a:pt x="46496" y="0"/>
                      </a:lnTo>
                      <a:close/>
                    </a:path>
                  </a:pathLst>
                </a:custGeom>
                <a:noFill/>
                <a:ln w="2675" cap="flat" cmpd="sng">
                  <a:solidFill>
                    <a:srgbClr val="FFFFFF"/>
                  </a:solidFill>
                  <a:prstDash val="solid"/>
                  <a:miter lim="13395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37;p17">
                  <a:extLst>
                    <a:ext uri="{FF2B5EF4-FFF2-40B4-BE49-F238E27FC236}">
                      <a16:creationId xmlns:a16="http://schemas.microsoft.com/office/drawing/2014/main" id="{60DE7449-09D9-5165-C599-7642838EAA9F}"/>
                    </a:ext>
                  </a:extLst>
                </p:cNvPr>
                <p:cNvSpPr/>
                <p:nvPr/>
              </p:nvSpPr>
              <p:spPr>
                <a:xfrm>
                  <a:off x="6881418" y="4410992"/>
                  <a:ext cx="3105698" cy="1818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28" h="34628" extrusionOk="0">
                      <a:moveTo>
                        <a:pt x="10154" y="10141"/>
                      </a:moveTo>
                      <a:lnTo>
                        <a:pt x="9565" y="10731"/>
                      </a:lnTo>
                      <a:lnTo>
                        <a:pt x="8453" y="11963"/>
                      </a:lnTo>
                      <a:lnTo>
                        <a:pt x="7395" y="13249"/>
                      </a:lnTo>
                      <a:lnTo>
                        <a:pt x="6390" y="14575"/>
                      </a:lnTo>
                      <a:lnTo>
                        <a:pt x="5466" y="15968"/>
                      </a:lnTo>
                      <a:lnTo>
                        <a:pt x="4595" y="17388"/>
                      </a:lnTo>
                      <a:lnTo>
                        <a:pt x="3792" y="18862"/>
                      </a:lnTo>
                      <a:lnTo>
                        <a:pt x="3068" y="20375"/>
                      </a:lnTo>
                      <a:lnTo>
                        <a:pt x="2412" y="21929"/>
                      </a:lnTo>
                      <a:lnTo>
                        <a:pt x="1823" y="23523"/>
                      </a:lnTo>
                      <a:lnTo>
                        <a:pt x="1314" y="25144"/>
                      </a:lnTo>
                      <a:lnTo>
                        <a:pt x="885" y="26805"/>
                      </a:lnTo>
                      <a:lnTo>
                        <a:pt x="550" y="28493"/>
                      </a:lnTo>
                      <a:lnTo>
                        <a:pt x="282" y="30221"/>
                      </a:lnTo>
                      <a:lnTo>
                        <a:pt x="108" y="31962"/>
                      </a:lnTo>
                      <a:lnTo>
                        <a:pt x="14" y="33730"/>
                      </a:lnTo>
                      <a:lnTo>
                        <a:pt x="1" y="34628"/>
                      </a:lnTo>
                      <a:lnTo>
                        <a:pt x="1" y="34628"/>
                      </a:lnTo>
                      <a:lnTo>
                        <a:pt x="12633" y="34628"/>
                      </a:lnTo>
                      <a:lnTo>
                        <a:pt x="12659" y="33489"/>
                      </a:lnTo>
                      <a:lnTo>
                        <a:pt x="12887" y="31279"/>
                      </a:lnTo>
                      <a:lnTo>
                        <a:pt x="13316" y="29122"/>
                      </a:lnTo>
                      <a:lnTo>
                        <a:pt x="13959" y="27060"/>
                      </a:lnTo>
                      <a:lnTo>
                        <a:pt x="14803" y="25090"/>
                      </a:lnTo>
                      <a:lnTo>
                        <a:pt x="15821" y="23215"/>
                      </a:lnTo>
                      <a:lnTo>
                        <a:pt x="16999" y="21460"/>
                      </a:lnTo>
                      <a:lnTo>
                        <a:pt x="18352" y="19826"/>
                      </a:lnTo>
                      <a:lnTo>
                        <a:pt x="19076" y="19076"/>
                      </a:lnTo>
                      <a:lnTo>
                        <a:pt x="19076" y="19076"/>
                      </a:lnTo>
                      <a:lnTo>
                        <a:pt x="19839" y="18339"/>
                      </a:lnTo>
                      <a:lnTo>
                        <a:pt x="21474" y="16986"/>
                      </a:lnTo>
                      <a:lnTo>
                        <a:pt x="23228" y="15807"/>
                      </a:lnTo>
                      <a:lnTo>
                        <a:pt x="25090" y="14789"/>
                      </a:lnTo>
                      <a:lnTo>
                        <a:pt x="27073" y="13959"/>
                      </a:lnTo>
                      <a:lnTo>
                        <a:pt x="29136" y="13316"/>
                      </a:lnTo>
                      <a:lnTo>
                        <a:pt x="31292" y="12874"/>
                      </a:lnTo>
                      <a:lnTo>
                        <a:pt x="33503" y="12646"/>
                      </a:lnTo>
                      <a:lnTo>
                        <a:pt x="34641" y="12633"/>
                      </a:lnTo>
                      <a:lnTo>
                        <a:pt x="34641" y="12633"/>
                      </a:lnTo>
                      <a:lnTo>
                        <a:pt x="35780" y="12646"/>
                      </a:lnTo>
                      <a:lnTo>
                        <a:pt x="37990" y="12874"/>
                      </a:lnTo>
                      <a:lnTo>
                        <a:pt x="40147" y="13316"/>
                      </a:lnTo>
                      <a:lnTo>
                        <a:pt x="42210" y="13959"/>
                      </a:lnTo>
                      <a:lnTo>
                        <a:pt x="44179" y="14789"/>
                      </a:lnTo>
                      <a:lnTo>
                        <a:pt x="46054" y="15807"/>
                      </a:lnTo>
                      <a:lnTo>
                        <a:pt x="47809" y="16986"/>
                      </a:lnTo>
                      <a:lnTo>
                        <a:pt x="49443" y="18339"/>
                      </a:lnTo>
                      <a:lnTo>
                        <a:pt x="50193" y="19076"/>
                      </a:lnTo>
                      <a:lnTo>
                        <a:pt x="50193" y="19076"/>
                      </a:lnTo>
                      <a:lnTo>
                        <a:pt x="59128" y="10141"/>
                      </a:lnTo>
                      <a:lnTo>
                        <a:pt x="58539" y="9552"/>
                      </a:lnTo>
                      <a:lnTo>
                        <a:pt x="57306" y="8440"/>
                      </a:lnTo>
                      <a:lnTo>
                        <a:pt x="56020" y="7382"/>
                      </a:lnTo>
                      <a:lnTo>
                        <a:pt x="54694" y="6377"/>
                      </a:lnTo>
                      <a:lnTo>
                        <a:pt x="53314" y="5453"/>
                      </a:lnTo>
                      <a:lnTo>
                        <a:pt x="51881" y="4582"/>
                      </a:lnTo>
                      <a:lnTo>
                        <a:pt x="50408" y="3778"/>
                      </a:lnTo>
                      <a:lnTo>
                        <a:pt x="48894" y="3055"/>
                      </a:lnTo>
                      <a:lnTo>
                        <a:pt x="47340" y="2399"/>
                      </a:lnTo>
                      <a:lnTo>
                        <a:pt x="45746" y="1809"/>
                      </a:lnTo>
                      <a:lnTo>
                        <a:pt x="44125" y="1300"/>
                      </a:lnTo>
                      <a:lnTo>
                        <a:pt x="42464" y="885"/>
                      </a:lnTo>
                      <a:lnTo>
                        <a:pt x="40776" y="537"/>
                      </a:lnTo>
                      <a:lnTo>
                        <a:pt x="39048" y="269"/>
                      </a:lnTo>
                      <a:lnTo>
                        <a:pt x="37307" y="95"/>
                      </a:lnTo>
                      <a:lnTo>
                        <a:pt x="35539" y="1"/>
                      </a:lnTo>
                      <a:lnTo>
                        <a:pt x="34641" y="1"/>
                      </a:lnTo>
                      <a:lnTo>
                        <a:pt x="34641" y="1"/>
                      </a:lnTo>
                      <a:lnTo>
                        <a:pt x="33744" y="1"/>
                      </a:lnTo>
                      <a:lnTo>
                        <a:pt x="31976" y="95"/>
                      </a:lnTo>
                      <a:lnTo>
                        <a:pt x="30234" y="269"/>
                      </a:lnTo>
                      <a:lnTo>
                        <a:pt x="28506" y="537"/>
                      </a:lnTo>
                      <a:lnTo>
                        <a:pt x="26818" y="885"/>
                      </a:lnTo>
                      <a:lnTo>
                        <a:pt x="25157" y="1300"/>
                      </a:lnTo>
                      <a:lnTo>
                        <a:pt x="23536" y="1809"/>
                      </a:lnTo>
                      <a:lnTo>
                        <a:pt x="21942" y="2399"/>
                      </a:lnTo>
                      <a:lnTo>
                        <a:pt x="20389" y="3055"/>
                      </a:lnTo>
                      <a:lnTo>
                        <a:pt x="18875" y="3778"/>
                      </a:lnTo>
                      <a:lnTo>
                        <a:pt x="17401" y="4582"/>
                      </a:lnTo>
                      <a:lnTo>
                        <a:pt x="15968" y="5453"/>
                      </a:lnTo>
                      <a:lnTo>
                        <a:pt x="14588" y="6377"/>
                      </a:lnTo>
                      <a:lnTo>
                        <a:pt x="13262" y="7382"/>
                      </a:lnTo>
                      <a:lnTo>
                        <a:pt x="11976" y="8440"/>
                      </a:lnTo>
                      <a:lnTo>
                        <a:pt x="10744" y="9552"/>
                      </a:lnTo>
                      <a:lnTo>
                        <a:pt x="10154" y="10141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38;p17">
                  <a:extLst>
                    <a:ext uri="{FF2B5EF4-FFF2-40B4-BE49-F238E27FC236}">
                      <a16:creationId xmlns:a16="http://schemas.microsoft.com/office/drawing/2014/main" id="{163746B2-D40B-6955-1385-E44E0E9D1534}"/>
                    </a:ext>
                  </a:extLst>
                </p:cNvPr>
                <p:cNvSpPr/>
                <p:nvPr/>
              </p:nvSpPr>
              <p:spPr>
                <a:xfrm>
                  <a:off x="6881418" y="4410992"/>
                  <a:ext cx="3105698" cy="1818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28" h="34628" fill="none" extrusionOk="0">
                      <a:moveTo>
                        <a:pt x="59128" y="10141"/>
                      </a:moveTo>
                      <a:lnTo>
                        <a:pt x="50193" y="19076"/>
                      </a:lnTo>
                      <a:lnTo>
                        <a:pt x="49443" y="18339"/>
                      </a:lnTo>
                      <a:lnTo>
                        <a:pt x="47809" y="16986"/>
                      </a:lnTo>
                      <a:lnTo>
                        <a:pt x="46054" y="15807"/>
                      </a:lnTo>
                      <a:lnTo>
                        <a:pt x="44179" y="14789"/>
                      </a:lnTo>
                      <a:lnTo>
                        <a:pt x="42210" y="13959"/>
                      </a:lnTo>
                      <a:lnTo>
                        <a:pt x="40147" y="13316"/>
                      </a:lnTo>
                      <a:lnTo>
                        <a:pt x="37990" y="12874"/>
                      </a:lnTo>
                      <a:lnTo>
                        <a:pt x="35780" y="12646"/>
                      </a:lnTo>
                      <a:lnTo>
                        <a:pt x="34641" y="12633"/>
                      </a:lnTo>
                      <a:lnTo>
                        <a:pt x="33503" y="12646"/>
                      </a:lnTo>
                      <a:lnTo>
                        <a:pt x="31292" y="12874"/>
                      </a:lnTo>
                      <a:lnTo>
                        <a:pt x="29136" y="13316"/>
                      </a:lnTo>
                      <a:lnTo>
                        <a:pt x="27073" y="13959"/>
                      </a:lnTo>
                      <a:lnTo>
                        <a:pt x="25090" y="14789"/>
                      </a:lnTo>
                      <a:lnTo>
                        <a:pt x="23228" y="15807"/>
                      </a:lnTo>
                      <a:lnTo>
                        <a:pt x="21474" y="16986"/>
                      </a:lnTo>
                      <a:lnTo>
                        <a:pt x="19839" y="18339"/>
                      </a:lnTo>
                      <a:lnTo>
                        <a:pt x="19076" y="19076"/>
                      </a:lnTo>
                      <a:lnTo>
                        <a:pt x="18352" y="19826"/>
                      </a:lnTo>
                      <a:lnTo>
                        <a:pt x="16999" y="21460"/>
                      </a:lnTo>
                      <a:lnTo>
                        <a:pt x="15821" y="23215"/>
                      </a:lnTo>
                      <a:lnTo>
                        <a:pt x="14803" y="25090"/>
                      </a:lnTo>
                      <a:lnTo>
                        <a:pt x="13959" y="27060"/>
                      </a:lnTo>
                      <a:lnTo>
                        <a:pt x="13316" y="29122"/>
                      </a:lnTo>
                      <a:lnTo>
                        <a:pt x="12887" y="31279"/>
                      </a:lnTo>
                      <a:lnTo>
                        <a:pt x="12659" y="33489"/>
                      </a:lnTo>
                      <a:lnTo>
                        <a:pt x="12633" y="34628"/>
                      </a:lnTo>
                      <a:lnTo>
                        <a:pt x="1" y="34628"/>
                      </a:lnTo>
                      <a:lnTo>
                        <a:pt x="14" y="33730"/>
                      </a:lnTo>
                      <a:lnTo>
                        <a:pt x="108" y="31962"/>
                      </a:lnTo>
                      <a:lnTo>
                        <a:pt x="282" y="30221"/>
                      </a:lnTo>
                      <a:lnTo>
                        <a:pt x="550" y="28493"/>
                      </a:lnTo>
                      <a:lnTo>
                        <a:pt x="885" y="26805"/>
                      </a:lnTo>
                      <a:lnTo>
                        <a:pt x="1314" y="25144"/>
                      </a:lnTo>
                      <a:lnTo>
                        <a:pt x="1823" y="23523"/>
                      </a:lnTo>
                      <a:lnTo>
                        <a:pt x="2412" y="21929"/>
                      </a:lnTo>
                      <a:lnTo>
                        <a:pt x="3068" y="20375"/>
                      </a:lnTo>
                      <a:lnTo>
                        <a:pt x="3792" y="18862"/>
                      </a:lnTo>
                      <a:lnTo>
                        <a:pt x="4595" y="17388"/>
                      </a:lnTo>
                      <a:lnTo>
                        <a:pt x="5466" y="15968"/>
                      </a:lnTo>
                      <a:lnTo>
                        <a:pt x="6390" y="14575"/>
                      </a:lnTo>
                      <a:lnTo>
                        <a:pt x="7395" y="13249"/>
                      </a:lnTo>
                      <a:lnTo>
                        <a:pt x="8453" y="11963"/>
                      </a:lnTo>
                      <a:lnTo>
                        <a:pt x="9565" y="10731"/>
                      </a:lnTo>
                      <a:lnTo>
                        <a:pt x="10154" y="10141"/>
                      </a:lnTo>
                      <a:lnTo>
                        <a:pt x="10744" y="9552"/>
                      </a:lnTo>
                      <a:lnTo>
                        <a:pt x="11976" y="8440"/>
                      </a:lnTo>
                      <a:lnTo>
                        <a:pt x="13262" y="7382"/>
                      </a:lnTo>
                      <a:lnTo>
                        <a:pt x="14588" y="6377"/>
                      </a:lnTo>
                      <a:lnTo>
                        <a:pt x="15968" y="5453"/>
                      </a:lnTo>
                      <a:lnTo>
                        <a:pt x="17401" y="4582"/>
                      </a:lnTo>
                      <a:lnTo>
                        <a:pt x="18875" y="3778"/>
                      </a:lnTo>
                      <a:lnTo>
                        <a:pt x="20389" y="3055"/>
                      </a:lnTo>
                      <a:lnTo>
                        <a:pt x="21942" y="2399"/>
                      </a:lnTo>
                      <a:lnTo>
                        <a:pt x="23536" y="1809"/>
                      </a:lnTo>
                      <a:lnTo>
                        <a:pt x="25157" y="1300"/>
                      </a:lnTo>
                      <a:lnTo>
                        <a:pt x="26818" y="885"/>
                      </a:lnTo>
                      <a:lnTo>
                        <a:pt x="28506" y="537"/>
                      </a:lnTo>
                      <a:lnTo>
                        <a:pt x="30234" y="269"/>
                      </a:lnTo>
                      <a:lnTo>
                        <a:pt x="31976" y="95"/>
                      </a:lnTo>
                      <a:lnTo>
                        <a:pt x="33744" y="1"/>
                      </a:lnTo>
                      <a:lnTo>
                        <a:pt x="34641" y="1"/>
                      </a:lnTo>
                      <a:lnTo>
                        <a:pt x="35539" y="1"/>
                      </a:lnTo>
                      <a:lnTo>
                        <a:pt x="37307" y="95"/>
                      </a:lnTo>
                      <a:lnTo>
                        <a:pt x="39048" y="269"/>
                      </a:lnTo>
                      <a:lnTo>
                        <a:pt x="40776" y="537"/>
                      </a:lnTo>
                      <a:lnTo>
                        <a:pt x="42464" y="885"/>
                      </a:lnTo>
                      <a:lnTo>
                        <a:pt x="44125" y="1300"/>
                      </a:lnTo>
                      <a:lnTo>
                        <a:pt x="45746" y="1809"/>
                      </a:lnTo>
                      <a:lnTo>
                        <a:pt x="47340" y="2399"/>
                      </a:lnTo>
                      <a:lnTo>
                        <a:pt x="48894" y="3055"/>
                      </a:lnTo>
                      <a:lnTo>
                        <a:pt x="50408" y="3778"/>
                      </a:lnTo>
                      <a:lnTo>
                        <a:pt x="51881" y="4582"/>
                      </a:lnTo>
                      <a:lnTo>
                        <a:pt x="53314" y="5453"/>
                      </a:lnTo>
                      <a:lnTo>
                        <a:pt x="54694" y="6377"/>
                      </a:lnTo>
                      <a:lnTo>
                        <a:pt x="56020" y="7382"/>
                      </a:lnTo>
                      <a:lnTo>
                        <a:pt x="57306" y="8440"/>
                      </a:lnTo>
                      <a:lnTo>
                        <a:pt x="58539" y="9552"/>
                      </a:lnTo>
                      <a:lnTo>
                        <a:pt x="59128" y="10141"/>
                      </a:lnTo>
                      <a:close/>
                    </a:path>
                  </a:pathLst>
                </a:custGeom>
                <a:noFill/>
                <a:ln w="2675" cap="flat" cmpd="sng">
                  <a:solidFill>
                    <a:srgbClr val="FFFFFF"/>
                  </a:solidFill>
                  <a:prstDash val="solid"/>
                  <a:miter lim="13395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39;p17">
                  <a:extLst>
                    <a:ext uri="{FF2B5EF4-FFF2-40B4-BE49-F238E27FC236}">
                      <a16:creationId xmlns:a16="http://schemas.microsoft.com/office/drawing/2014/main" id="{E94A680B-5F8C-D4DB-E582-97A0793DDEBE}"/>
                    </a:ext>
                  </a:extLst>
                </p:cNvPr>
                <p:cNvSpPr/>
                <p:nvPr/>
              </p:nvSpPr>
              <p:spPr>
                <a:xfrm>
                  <a:off x="7544921" y="5074497"/>
                  <a:ext cx="2312045" cy="1155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18" h="21996" extrusionOk="0">
                      <a:moveTo>
                        <a:pt x="6444" y="6444"/>
                      </a:moveTo>
                      <a:lnTo>
                        <a:pt x="5720" y="7194"/>
                      </a:lnTo>
                      <a:lnTo>
                        <a:pt x="4367" y="8828"/>
                      </a:lnTo>
                      <a:lnTo>
                        <a:pt x="3189" y="10583"/>
                      </a:lnTo>
                      <a:lnTo>
                        <a:pt x="2171" y="12458"/>
                      </a:lnTo>
                      <a:lnTo>
                        <a:pt x="1327" y="14428"/>
                      </a:lnTo>
                      <a:lnTo>
                        <a:pt x="684" y="16490"/>
                      </a:lnTo>
                      <a:lnTo>
                        <a:pt x="255" y="18647"/>
                      </a:lnTo>
                      <a:lnTo>
                        <a:pt x="27" y="20857"/>
                      </a:lnTo>
                      <a:lnTo>
                        <a:pt x="1" y="21996"/>
                      </a:lnTo>
                      <a:lnTo>
                        <a:pt x="1" y="21996"/>
                      </a:lnTo>
                      <a:lnTo>
                        <a:pt x="12231" y="21996"/>
                      </a:lnTo>
                      <a:lnTo>
                        <a:pt x="12231" y="21500"/>
                      </a:lnTo>
                      <a:lnTo>
                        <a:pt x="12338" y="20509"/>
                      </a:lnTo>
                      <a:lnTo>
                        <a:pt x="12525" y="19558"/>
                      </a:lnTo>
                      <a:lnTo>
                        <a:pt x="12820" y="18634"/>
                      </a:lnTo>
                      <a:lnTo>
                        <a:pt x="13182" y="17750"/>
                      </a:lnTo>
                      <a:lnTo>
                        <a:pt x="13637" y="16919"/>
                      </a:lnTo>
                      <a:lnTo>
                        <a:pt x="14173" y="16142"/>
                      </a:lnTo>
                      <a:lnTo>
                        <a:pt x="14762" y="15419"/>
                      </a:lnTo>
                      <a:lnTo>
                        <a:pt x="15097" y="15084"/>
                      </a:lnTo>
                      <a:lnTo>
                        <a:pt x="15097" y="15084"/>
                      </a:lnTo>
                      <a:lnTo>
                        <a:pt x="15432" y="14749"/>
                      </a:lnTo>
                      <a:lnTo>
                        <a:pt x="16155" y="14160"/>
                      </a:lnTo>
                      <a:lnTo>
                        <a:pt x="16932" y="13624"/>
                      </a:lnTo>
                      <a:lnTo>
                        <a:pt x="17763" y="13182"/>
                      </a:lnTo>
                      <a:lnTo>
                        <a:pt x="18647" y="12807"/>
                      </a:lnTo>
                      <a:lnTo>
                        <a:pt x="19558" y="12525"/>
                      </a:lnTo>
                      <a:lnTo>
                        <a:pt x="20522" y="12325"/>
                      </a:lnTo>
                      <a:lnTo>
                        <a:pt x="21500" y="12231"/>
                      </a:lnTo>
                      <a:lnTo>
                        <a:pt x="22009" y="12217"/>
                      </a:lnTo>
                      <a:lnTo>
                        <a:pt x="22009" y="12217"/>
                      </a:lnTo>
                      <a:lnTo>
                        <a:pt x="22518" y="12231"/>
                      </a:lnTo>
                      <a:lnTo>
                        <a:pt x="23496" y="12325"/>
                      </a:lnTo>
                      <a:lnTo>
                        <a:pt x="24461" y="12525"/>
                      </a:lnTo>
                      <a:lnTo>
                        <a:pt x="25371" y="12807"/>
                      </a:lnTo>
                      <a:lnTo>
                        <a:pt x="26256" y="13182"/>
                      </a:lnTo>
                      <a:lnTo>
                        <a:pt x="27086" y="13624"/>
                      </a:lnTo>
                      <a:lnTo>
                        <a:pt x="27863" y="14160"/>
                      </a:lnTo>
                      <a:lnTo>
                        <a:pt x="28586" y="14749"/>
                      </a:lnTo>
                      <a:lnTo>
                        <a:pt x="28921" y="15084"/>
                      </a:lnTo>
                      <a:lnTo>
                        <a:pt x="28921" y="15084"/>
                      </a:lnTo>
                      <a:lnTo>
                        <a:pt x="29256" y="15419"/>
                      </a:lnTo>
                      <a:lnTo>
                        <a:pt x="29845" y="16142"/>
                      </a:lnTo>
                      <a:lnTo>
                        <a:pt x="30381" y="16919"/>
                      </a:lnTo>
                      <a:lnTo>
                        <a:pt x="30837" y="17750"/>
                      </a:lnTo>
                      <a:lnTo>
                        <a:pt x="31198" y="18634"/>
                      </a:lnTo>
                      <a:lnTo>
                        <a:pt x="31493" y="19558"/>
                      </a:lnTo>
                      <a:lnTo>
                        <a:pt x="31681" y="20509"/>
                      </a:lnTo>
                      <a:lnTo>
                        <a:pt x="31788" y="21500"/>
                      </a:lnTo>
                      <a:lnTo>
                        <a:pt x="31788" y="21996"/>
                      </a:lnTo>
                      <a:lnTo>
                        <a:pt x="31788" y="21996"/>
                      </a:lnTo>
                      <a:lnTo>
                        <a:pt x="44018" y="21996"/>
                      </a:lnTo>
                      <a:lnTo>
                        <a:pt x="43991" y="20857"/>
                      </a:lnTo>
                      <a:lnTo>
                        <a:pt x="43777" y="18647"/>
                      </a:lnTo>
                      <a:lnTo>
                        <a:pt x="43335" y="16490"/>
                      </a:lnTo>
                      <a:lnTo>
                        <a:pt x="42692" y="14428"/>
                      </a:lnTo>
                      <a:lnTo>
                        <a:pt x="41848" y="12458"/>
                      </a:lnTo>
                      <a:lnTo>
                        <a:pt x="40830" y="10583"/>
                      </a:lnTo>
                      <a:lnTo>
                        <a:pt x="39651" y="8828"/>
                      </a:lnTo>
                      <a:lnTo>
                        <a:pt x="38298" y="7194"/>
                      </a:lnTo>
                      <a:lnTo>
                        <a:pt x="37561" y="6444"/>
                      </a:lnTo>
                      <a:lnTo>
                        <a:pt x="37561" y="6444"/>
                      </a:lnTo>
                      <a:lnTo>
                        <a:pt x="36811" y="5707"/>
                      </a:lnTo>
                      <a:lnTo>
                        <a:pt x="35177" y="4354"/>
                      </a:lnTo>
                      <a:lnTo>
                        <a:pt x="33422" y="3175"/>
                      </a:lnTo>
                      <a:lnTo>
                        <a:pt x="31547" y="2157"/>
                      </a:lnTo>
                      <a:lnTo>
                        <a:pt x="29578" y="1327"/>
                      </a:lnTo>
                      <a:lnTo>
                        <a:pt x="27515" y="684"/>
                      </a:lnTo>
                      <a:lnTo>
                        <a:pt x="25358" y="242"/>
                      </a:lnTo>
                      <a:lnTo>
                        <a:pt x="23148" y="14"/>
                      </a:lnTo>
                      <a:lnTo>
                        <a:pt x="22009" y="1"/>
                      </a:lnTo>
                      <a:lnTo>
                        <a:pt x="22009" y="1"/>
                      </a:lnTo>
                      <a:lnTo>
                        <a:pt x="20871" y="14"/>
                      </a:lnTo>
                      <a:lnTo>
                        <a:pt x="18660" y="242"/>
                      </a:lnTo>
                      <a:lnTo>
                        <a:pt x="16504" y="684"/>
                      </a:lnTo>
                      <a:lnTo>
                        <a:pt x="14441" y="1327"/>
                      </a:lnTo>
                      <a:lnTo>
                        <a:pt x="12458" y="2157"/>
                      </a:lnTo>
                      <a:lnTo>
                        <a:pt x="10596" y="3175"/>
                      </a:lnTo>
                      <a:lnTo>
                        <a:pt x="8842" y="4354"/>
                      </a:lnTo>
                      <a:lnTo>
                        <a:pt x="7207" y="5707"/>
                      </a:lnTo>
                      <a:lnTo>
                        <a:pt x="6444" y="64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40;p17">
                  <a:extLst>
                    <a:ext uri="{FF2B5EF4-FFF2-40B4-BE49-F238E27FC236}">
                      <a16:creationId xmlns:a16="http://schemas.microsoft.com/office/drawing/2014/main" id="{71B6F8D9-1077-2E25-712E-50EBA33B197C}"/>
                    </a:ext>
                  </a:extLst>
                </p:cNvPr>
                <p:cNvSpPr/>
                <p:nvPr/>
              </p:nvSpPr>
              <p:spPr>
                <a:xfrm>
                  <a:off x="7544921" y="5074497"/>
                  <a:ext cx="2312045" cy="1155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18" h="21996" fill="none" extrusionOk="0">
                      <a:moveTo>
                        <a:pt x="44018" y="21996"/>
                      </a:moveTo>
                      <a:lnTo>
                        <a:pt x="31788" y="21996"/>
                      </a:lnTo>
                      <a:lnTo>
                        <a:pt x="31788" y="21500"/>
                      </a:lnTo>
                      <a:lnTo>
                        <a:pt x="31681" y="20509"/>
                      </a:lnTo>
                      <a:lnTo>
                        <a:pt x="31493" y="19558"/>
                      </a:lnTo>
                      <a:lnTo>
                        <a:pt x="31198" y="18634"/>
                      </a:lnTo>
                      <a:lnTo>
                        <a:pt x="30837" y="17750"/>
                      </a:lnTo>
                      <a:lnTo>
                        <a:pt x="30381" y="16919"/>
                      </a:lnTo>
                      <a:lnTo>
                        <a:pt x="29845" y="16142"/>
                      </a:lnTo>
                      <a:lnTo>
                        <a:pt x="29256" y="15419"/>
                      </a:lnTo>
                      <a:lnTo>
                        <a:pt x="28921" y="15084"/>
                      </a:lnTo>
                      <a:lnTo>
                        <a:pt x="28586" y="14749"/>
                      </a:lnTo>
                      <a:lnTo>
                        <a:pt x="27863" y="14160"/>
                      </a:lnTo>
                      <a:lnTo>
                        <a:pt x="27086" y="13624"/>
                      </a:lnTo>
                      <a:lnTo>
                        <a:pt x="26256" y="13182"/>
                      </a:lnTo>
                      <a:lnTo>
                        <a:pt x="25371" y="12807"/>
                      </a:lnTo>
                      <a:lnTo>
                        <a:pt x="24461" y="12525"/>
                      </a:lnTo>
                      <a:lnTo>
                        <a:pt x="23496" y="12325"/>
                      </a:lnTo>
                      <a:lnTo>
                        <a:pt x="22518" y="12231"/>
                      </a:lnTo>
                      <a:lnTo>
                        <a:pt x="22009" y="12217"/>
                      </a:lnTo>
                      <a:lnTo>
                        <a:pt x="21500" y="12231"/>
                      </a:lnTo>
                      <a:lnTo>
                        <a:pt x="20522" y="12325"/>
                      </a:lnTo>
                      <a:lnTo>
                        <a:pt x="19558" y="12525"/>
                      </a:lnTo>
                      <a:lnTo>
                        <a:pt x="18647" y="12807"/>
                      </a:lnTo>
                      <a:lnTo>
                        <a:pt x="17763" y="13182"/>
                      </a:lnTo>
                      <a:lnTo>
                        <a:pt x="16932" y="13624"/>
                      </a:lnTo>
                      <a:lnTo>
                        <a:pt x="16155" y="14160"/>
                      </a:lnTo>
                      <a:lnTo>
                        <a:pt x="15432" y="14749"/>
                      </a:lnTo>
                      <a:lnTo>
                        <a:pt x="15097" y="15084"/>
                      </a:lnTo>
                      <a:lnTo>
                        <a:pt x="14762" y="15419"/>
                      </a:lnTo>
                      <a:lnTo>
                        <a:pt x="14173" y="16142"/>
                      </a:lnTo>
                      <a:lnTo>
                        <a:pt x="13637" y="16919"/>
                      </a:lnTo>
                      <a:lnTo>
                        <a:pt x="13182" y="17750"/>
                      </a:lnTo>
                      <a:lnTo>
                        <a:pt x="12820" y="18634"/>
                      </a:lnTo>
                      <a:lnTo>
                        <a:pt x="12525" y="19558"/>
                      </a:lnTo>
                      <a:lnTo>
                        <a:pt x="12338" y="20509"/>
                      </a:lnTo>
                      <a:lnTo>
                        <a:pt x="12231" y="21500"/>
                      </a:lnTo>
                      <a:lnTo>
                        <a:pt x="12231" y="21996"/>
                      </a:lnTo>
                      <a:lnTo>
                        <a:pt x="1" y="21996"/>
                      </a:lnTo>
                      <a:lnTo>
                        <a:pt x="27" y="20857"/>
                      </a:lnTo>
                      <a:lnTo>
                        <a:pt x="255" y="18647"/>
                      </a:lnTo>
                      <a:lnTo>
                        <a:pt x="684" y="16490"/>
                      </a:lnTo>
                      <a:lnTo>
                        <a:pt x="1327" y="14428"/>
                      </a:lnTo>
                      <a:lnTo>
                        <a:pt x="2171" y="12458"/>
                      </a:lnTo>
                      <a:lnTo>
                        <a:pt x="3189" y="10583"/>
                      </a:lnTo>
                      <a:lnTo>
                        <a:pt x="4367" y="8828"/>
                      </a:lnTo>
                      <a:lnTo>
                        <a:pt x="5720" y="7194"/>
                      </a:lnTo>
                      <a:lnTo>
                        <a:pt x="6444" y="6444"/>
                      </a:lnTo>
                      <a:lnTo>
                        <a:pt x="7207" y="5707"/>
                      </a:lnTo>
                      <a:lnTo>
                        <a:pt x="8842" y="4354"/>
                      </a:lnTo>
                      <a:lnTo>
                        <a:pt x="10596" y="3175"/>
                      </a:lnTo>
                      <a:lnTo>
                        <a:pt x="12458" y="2157"/>
                      </a:lnTo>
                      <a:lnTo>
                        <a:pt x="14441" y="1327"/>
                      </a:lnTo>
                      <a:lnTo>
                        <a:pt x="16504" y="684"/>
                      </a:lnTo>
                      <a:lnTo>
                        <a:pt x="18660" y="242"/>
                      </a:lnTo>
                      <a:lnTo>
                        <a:pt x="20871" y="14"/>
                      </a:lnTo>
                      <a:lnTo>
                        <a:pt x="22009" y="1"/>
                      </a:lnTo>
                      <a:lnTo>
                        <a:pt x="23148" y="14"/>
                      </a:lnTo>
                      <a:lnTo>
                        <a:pt x="25358" y="242"/>
                      </a:lnTo>
                      <a:lnTo>
                        <a:pt x="27515" y="684"/>
                      </a:lnTo>
                      <a:lnTo>
                        <a:pt x="29578" y="1327"/>
                      </a:lnTo>
                      <a:lnTo>
                        <a:pt x="31547" y="2157"/>
                      </a:lnTo>
                      <a:lnTo>
                        <a:pt x="33422" y="3175"/>
                      </a:lnTo>
                      <a:lnTo>
                        <a:pt x="35177" y="4354"/>
                      </a:lnTo>
                      <a:lnTo>
                        <a:pt x="36811" y="5707"/>
                      </a:lnTo>
                      <a:lnTo>
                        <a:pt x="37561" y="6444"/>
                      </a:lnTo>
                      <a:lnTo>
                        <a:pt x="38298" y="7194"/>
                      </a:lnTo>
                      <a:lnTo>
                        <a:pt x="39651" y="8828"/>
                      </a:lnTo>
                      <a:lnTo>
                        <a:pt x="40830" y="10583"/>
                      </a:lnTo>
                      <a:lnTo>
                        <a:pt x="41848" y="12458"/>
                      </a:lnTo>
                      <a:lnTo>
                        <a:pt x="42692" y="14428"/>
                      </a:lnTo>
                      <a:lnTo>
                        <a:pt x="43335" y="16490"/>
                      </a:lnTo>
                      <a:lnTo>
                        <a:pt x="43777" y="18647"/>
                      </a:lnTo>
                      <a:lnTo>
                        <a:pt x="43991" y="20857"/>
                      </a:lnTo>
                      <a:lnTo>
                        <a:pt x="44018" y="21996"/>
                      </a:lnTo>
                      <a:close/>
                    </a:path>
                  </a:pathLst>
                </a:custGeom>
                <a:noFill/>
                <a:ln w="2675" cap="flat" cmpd="sng">
                  <a:solidFill>
                    <a:srgbClr val="FFFFFF"/>
                  </a:solidFill>
                  <a:prstDash val="solid"/>
                  <a:miter lim="13395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42;p17">
                  <a:extLst>
                    <a:ext uri="{FF2B5EF4-FFF2-40B4-BE49-F238E27FC236}">
                      <a16:creationId xmlns:a16="http://schemas.microsoft.com/office/drawing/2014/main" id="{D39B048A-4B29-8DB7-9FE8-38483487F8D3}"/>
                    </a:ext>
                  </a:extLst>
                </p:cNvPr>
                <p:cNvSpPr txBox="1"/>
                <p:nvPr/>
              </p:nvSpPr>
              <p:spPr>
                <a:xfrm>
                  <a:off x="10109410" y="2904691"/>
                  <a:ext cx="1879800" cy="47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800" b="1">
                      <a:solidFill>
                        <a:schemeClr val="accent1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Por validar</a:t>
                  </a:r>
                  <a:endParaRPr sz="1800" b="1">
                    <a:solidFill>
                      <a:schemeClr val="accent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30" name="Google Shape;144;p17">
                  <a:extLst>
                    <a:ext uri="{FF2B5EF4-FFF2-40B4-BE49-F238E27FC236}">
                      <a16:creationId xmlns:a16="http://schemas.microsoft.com/office/drawing/2014/main" id="{5B285CD5-3737-84A3-9897-7FF6782D2CE3}"/>
                    </a:ext>
                  </a:extLst>
                </p:cNvPr>
                <p:cNvSpPr txBox="1"/>
                <p:nvPr/>
              </p:nvSpPr>
              <p:spPr>
                <a:xfrm>
                  <a:off x="7992818" y="3086679"/>
                  <a:ext cx="1879799" cy="47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800" b="1">
                      <a:solidFill>
                        <a:srgbClr val="FFC000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En plazo</a:t>
                  </a:r>
                  <a:endParaRPr sz="1800" b="1">
                    <a:solidFill>
                      <a:srgbClr val="FFC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31" name="Google Shape;147;p17">
                  <a:extLst>
                    <a:ext uri="{FF2B5EF4-FFF2-40B4-BE49-F238E27FC236}">
                      <a16:creationId xmlns:a16="http://schemas.microsoft.com/office/drawing/2014/main" id="{E5BC4DA6-F1B9-2EE6-8C9C-5C5F6F07029C}"/>
                    </a:ext>
                  </a:extLst>
                </p:cNvPr>
                <p:cNvSpPr txBox="1"/>
                <p:nvPr/>
              </p:nvSpPr>
              <p:spPr>
                <a:xfrm>
                  <a:off x="5842148" y="2812536"/>
                  <a:ext cx="1879799" cy="47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R" sz="1800" b="1">
                      <a:solidFill>
                        <a:schemeClr val="accent5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Cumplidas </a:t>
                  </a:r>
                  <a:endParaRPr sz="1800" b="1">
                    <a:solidFill>
                      <a:schemeClr val="accent5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32" name="Google Shape;150;p17">
                  <a:extLst>
                    <a:ext uri="{FF2B5EF4-FFF2-40B4-BE49-F238E27FC236}">
                      <a16:creationId xmlns:a16="http://schemas.microsoft.com/office/drawing/2014/main" id="{AEA404F8-D3E2-BAE4-3B9E-3F2E286D719B}"/>
                    </a:ext>
                  </a:extLst>
                </p:cNvPr>
                <p:cNvSpPr txBox="1"/>
                <p:nvPr/>
              </p:nvSpPr>
              <p:spPr>
                <a:xfrm>
                  <a:off x="3744243" y="3132888"/>
                  <a:ext cx="1879800" cy="47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 b="1">
                      <a:solidFill>
                        <a:schemeClr val="accent6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Vencidas</a:t>
                  </a:r>
                  <a:endParaRPr sz="1600" b="1">
                    <a:solidFill>
                      <a:schemeClr val="accent6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33" name="Google Shape;152;p17">
                  <a:extLst>
                    <a:ext uri="{FF2B5EF4-FFF2-40B4-BE49-F238E27FC236}">
                      <a16:creationId xmlns:a16="http://schemas.microsoft.com/office/drawing/2014/main" id="{3E57EA21-4F69-8E2F-9145-DF578D45DB91}"/>
                    </a:ext>
                  </a:extLst>
                </p:cNvPr>
                <p:cNvSpPr txBox="1"/>
                <p:nvPr/>
              </p:nvSpPr>
              <p:spPr>
                <a:xfrm>
                  <a:off x="6140263" y="4325453"/>
                  <a:ext cx="795900" cy="35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>
                      <a:solidFill>
                        <a:srgbClr val="FFFFFF"/>
                      </a:solidFill>
                      <a:latin typeface="Fira Sans Extra Condensed Medium"/>
                      <a:ea typeface="Fira Sans Extra Condensed Light"/>
                      <a:cs typeface="Fira Sans Extra Condensed Light"/>
                      <a:sym typeface="Fira Sans Extra Condensed Medium"/>
                    </a:rPr>
                    <a:t>1</a:t>
                  </a:r>
                  <a:endParaRPr sz="1400">
                    <a:solidFill>
                      <a:srgbClr val="FFFFFF"/>
                    </a:solidFill>
                    <a:latin typeface="Fira Sans Extra Condensed Light"/>
                    <a:ea typeface="Fira Sans Extra Condensed Light"/>
                    <a:cs typeface="Fira Sans Extra Condensed Light"/>
                    <a:sym typeface="Fira Sans Extra Condensed Light"/>
                  </a:endParaRPr>
                </a:p>
              </p:txBody>
            </p:sp>
            <p:sp>
              <p:nvSpPr>
                <p:cNvPr id="34" name="Google Shape;153;p17">
                  <a:extLst>
                    <a:ext uri="{FF2B5EF4-FFF2-40B4-BE49-F238E27FC236}">
                      <a16:creationId xmlns:a16="http://schemas.microsoft.com/office/drawing/2014/main" id="{CBC14D0E-BA65-C2FD-F3B1-FF699D9C2F37}"/>
                    </a:ext>
                  </a:extLst>
                </p:cNvPr>
                <p:cNvSpPr txBox="1"/>
                <p:nvPr/>
              </p:nvSpPr>
              <p:spPr>
                <a:xfrm>
                  <a:off x="7555212" y="4010656"/>
                  <a:ext cx="1228342" cy="35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2.789</a:t>
                  </a:r>
                  <a:endParaRPr sz="1200">
                    <a:solidFill>
                      <a:srgbClr val="FFFFFF"/>
                    </a:solidFill>
                    <a:latin typeface="Fira Sans Extra Condensed Light"/>
                    <a:ea typeface="Fira Sans Extra Condensed Light"/>
                    <a:cs typeface="Fira Sans Extra Condensed Light"/>
                    <a:sym typeface="Fira Sans Extra Condensed Light"/>
                  </a:endParaRPr>
                </a:p>
              </p:txBody>
            </p:sp>
            <p:sp>
              <p:nvSpPr>
                <p:cNvPr id="35" name="Google Shape;154;p17">
                  <a:extLst>
                    <a:ext uri="{FF2B5EF4-FFF2-40B4-BE49-F238E27FC236}">
                      <a16:creationId xmlns:a16="http://schemas.microsoft.com/office/drawing/2014/main" id="{05E85124-921A-7A0D-8D06-D8FAFA509373}"/>
                    </a:ext>
                  </a:extLst>
                </p:cNvPr>
                <p:cNvSpPr txBox="1"/>
                <p:nvPr/>
              </p:nvSpPr>
              <p:spPr>
                <a:xfrm>
                  <a:off x="8700983" y="4805503"/>
                  <a:ext cx="1210757" cy="35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289</a:t>
                  </a:r>
                  <a:endParaRPr sz="1200">
                    <a:solidFill>
                      <a:srgbClr val="FFFFFF"/>
                    </a:solidFill>
                    <a:latin typeface="Fira Sans Extra Condensed Light"/>
                    <a:ea typeface="Fira Sans Extra Condensed Light"/>
                    <a:cs typeface="Fira Sans Extra Condensed Light"/>
                    <a:sym typeface="Fira Sans Extra Condensed Light"/>
                  </a:endParaRPr>
                </a:p>
              </p:txBody>
            </p:sp>
            <p:sp>
              <p:nvSpPr>
                <p:cNvPr id="36" name="Google Shape;131;p17">
                  <a:extLst>
                    <a:ext uri="{FF2B5EF4-FFF2-40B4-BE49-F238E27FC236}">
                      <a16:creationId xmlns:a16="http://schemas.microsoft.com/office/drawing/2014/main" id="{2DC1B265-68ED-C873-6EC9-B8A3C58E2617}"/>
                    </a:ext>
                  </a:extLst>
                </p:cNvPr>
                <p:cNvSpPr txBox="1"/>
                <p:nvPr/>
              </p:nvSpPr>
              <p:spPr>
                <a:xfrm>
                  <a:off x="9115788" y="5814502"/>
                  <a:ext cx="795900" cy="359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600">
                      <a:solidFill>
                        <a:srgbClr val="FFFFFF"/>
                      </a:solidFill>
                      <a:latin typeface="Fira Sans Extra Condensed Medium"/>
                      <a:ea typeface="Fira Sans Extra Condensed Medium"/>
                      <a:cs typeface="Fira Sans Extra Condensed Medium"/>
                      <a:sym typeface="Fira Sans Extra Condensed Medium"/>
                    </a:rPr>
                    <a:t>38</a:t>
                  </a:r>
                  <a:endParaRPr sz="1200">
                    <a:solidFill>
                      <a:srgbClr val="FFFFFF"/>
                    </a:solidFill>
                    <a:latin typeface="Fira Sans Extra Condensed Light"/>
                    <a:ea typeface="Fira Sans Extra Condensed Light"/>
                    <a:cs typeface="Fira Sans Extra Condensed Light"/>
                    <a:sym typeface="Fira Sans Extra Condensed Light"/>
                  </a:endParaRPr>
                </a:p>
              </p:txBody>
            </p:sp>
            <p:cxnSp>
              <p:nvCxnSpPr>
                <p:cNvPr id="37" name="Google Shape;155;p17">
                  <a:extLst>
                    <a:ext uri="{FF2B5EF4-FFF2-40B4-BE49-F238E27FC236}">
                      <a16:creationId xmlns:a16="http://schemas.microsoft.com/office/drawing/2014/main" id="{E47B4847-D4A8-A8DB-87BC-4A269BA486A6}"/>
                    </a:ext>
                  </a:extLst>
                </p:cNvPr>
                <p:cNvCxnSpPr>
                  <a:cxnSpLocks/>
                  <a:endCxn id="33" idx="1"/>
                </p:cNvCxnSpPr>
                <p:nvPr/>
              </p:nvCxnSpPr>
              <p:spPr>
                <a:xfrm rot="16200000" flipH="1">
                  <a:off x="4966535" y="3331302"/>
                  <a:ext cx="906600" cy="1440600"/>
                </a:xfrm>
                <a:prstGeom prst="bentConnector2">
                  <a:avLst/>
                </a:prstGeom>
                <a:noFill/>
                <a:ln w="19050" cap="flat" cmpd="sng">
                  <a:solidFill>
                    <a:schemeClr val="accent6"/>
                  </a:solidFill>
                  <a:prstDash val="solid"/>
                  <a:round/>
                  <a:headEnd type="oval" w="med" len="med"/>
                  <a:tailEnd type="none" w="med" len="med"/>
                </a:ln>
              </p:spPr>
            </p:cxnSp>
            <p:cxnSp>
              <p:nvCxnSpPr>
                <p:cNvPr id="38" name="Google Shape;156;p17">
                  <a:extLst>
                    <a:ext uri="{FF2B5EF4-FFF2-40B4-BE49-F238E27FC236}">
                      <a16:creationId xmlns:a16="http://schemas.microsoft.com/office/drawing/2014/main" id="{798191C2-AF61-36F3-3835-FAC9CB1B4632}"/>
                    </a:ext>
                  </a:extLst>
                </p:cNvPr>
                <p:cNvCxnSpPr>
                  <a:cxnSpLocks/>
                  <a:endCxn id="34" idx="1"/>
                </p:cNvCxnSpPr>
                <p:nvPr/>
              </p:nvCxnSpPr>
              <p:spPr>
                <a:xfrm rot="16200000" flipH="1">
                  <a:off x="6763197" y="3398190"/>
                  <a:ext cx="818381" cy="765649"/>
                </a:xfrm>
                <a:prstGeom prst="bentConnector2">
                  <a:avLst/>
                </a:prstGeom>
                <a:noFill/>
                <a:ln w="19050" cap="flat" cmpd="sng">
                  <a:solidFill>
                    <a:schemeClr val="accent5"/>
                  </a:solidFill>
                  <a:prstDash val="solid"/>
                  <a:round/>
                  <a:headEnd type="oval" w="med" len="med"/>
                  <a:tailEnd type="none" w="med" len="med"/>
                </a:ln>
              </p:spPr>
            </p:cxnSp>
            <p:cxnSp>
              <p:nvCxnSpPr>
                <p:cNvPr id="39" name="Google Shape;157;p17">
                  <a:extLst>
                    <a:ext uri="{FF2B5EF4-FFF2-40B4-BE49-F238E27FC236}">
                      <a16:creationId xmlns:a16="http://schemas.microsoft.com/office/drawing/2014/main" id="{6602192F-8069-4DE3-F9C4-D199B68E8526}"/>
                    </a:ext>
                  </a:extLst>
                </p:cNvPr>
                <p:cNvCxnSpPr>
                  <a:cxnSpLocks/>
                  <a:endCxn id="35" idx="3"/>
                </p:cNvCxnSpPr>
                <p:nvPr/>
              </p:nvCxnSpPr>
              <p:spPr>
                <a:xfrm rot="16200000" flipH="1">
                  <a:off x="8728847" y="3802160"/>
                  <a:ext cx="1386764" cy="979022"/>
                </a:xfrm>
                <a:prstGeom prst="bentConnector4">
                  <a:avLst>
                    <a:gd name="adj1" fmla="val 43526"/>
                    <a:gd name="adj2" fmla="val 132668"/>
                  </a:avLst>
                </a:prstGeom>
                <a:noFill/>
                <a:ln w="19050" cap="flat" cmpd="sng">
                  <a:solidFill>
                    <a:srgbClr val="FFC000"/>
                  </a:solidFill>
                  <a:prstDash val="solid"/>
                  <a:round/>
                  <a:headEnd type="oval" w="med" len="med"/>
                  <a:tailEnd type="none" w="med" len="med"/>
                </a:ln>
              </p:spPr>
            </p:cxnSp>
          </p:grpSp>
          <p:sp>
            <p:nvSpPr>
              <p:cNvPr id="45" name="Google Shape;152;p17">
                <a:extLst>
                  <a:ext uri="{FF2B5EF4-FFF2-40B4-BE49-F238E27FC236}">
                    <a16:creationId xmlns:a16="http://schemas.microsoft.com/office/drawing/2014/main" id="{316B4FC6-4B03-4E45-07CD-8A1944F9C73A}"/>
                  </a:ext>
                </a:extLst>
              </p:cNvPr>
              <p:cNvSpPr txBox="1"/>
              <p:nvPr/>
            </p:nvSpPr>
            <p:spPr>
              <a:xfrm>
                <a:off x="6860759" y="3531101"/>
                <a:ext cx="888213" cy="3376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600">
                    <a:solidFill>
                      <a:schemeClr val="accent6"/>
                    </a:solidFill>
                    <a:latin typeface="Fira Sans Extra Condensed Medium"/>
                    <a:ea typeface="Fira Sans Extra Condensed Light"/>
                    <a:cs typeface="Fira Sans Extra Condensed Light"/>
                    <a:sym typeface="Fira Sans Extra Condensed Medium"/>
                  </a:rPr>
                  <a:t>0.03%</a:t>
                </a:r>
                <a:endParaRPr sz="1600">
                  <a:solidFill>
                    <a:schemeClr val="accent6"/>
                  </a:solidFill>
                  <a:latin typeface="Fira Sans Extra Condensed Light"/>
                  <a:ea typeface="Fira Sans Extra Condensed Light"/>
                  <a:cs typeface="Fira Sans Extra Condensed Light"/>
                  <a:sym typeface="Fira Sans Extra Condensed Light"/>
                </a:endParaRPr>
              </a:p>
            </p:txBody>
          </p:sp>
          <p:sp>
            <p:nvSpPr>
              <p:cNvPr id="46" name="Google Shape;152;p17">
                <a:extLst>
                  <a:ext uri="{FF2B5EF4-FFF2-40B4-BE49-F238E27FC236}">
                    <a16:creationId xmlns:a16="http://schemas.microsoft.com/office/drawing/2014/main" id="{23C00E9D-37AF-57EE-7AD0-CAA9499483D0}"/>
                  </a:ext>
                </a:extLst>
              </p:cNvPr>
              <p:cNvSpPr txBox="1"/>
              <p:nvPr/>
            </p:nvSpPr>
            <p:spPr>
              <a:xfrm>
                <a:off x="8164904" y="3303166"/>
                <a:ext cx="877975" cy="2748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600">
                    <a:solidFill>
                      <a:schemeClr val="accent5"/>
                    </a:solidFill>
                    <a:latin typeface="Fira Sans Extra Condensed Medium"/>
                    <a:ea typeface="Fira Sans Extra Condensed Light"/>
                    <a:cs typeface="Fira Sans Extra Condensed Light"/>
                    <a:sym typeface="Fira Sans Extra Condensed Medium"/>
                  </a:rPr>
                  <a:t>89.49%</a:t>
                </a:r>
                <a:endParaRPr sz="1600">
                  <a:solidFill>
                    <a:schemeClr val="accent5"/>
                  </a:solidFill>
                  <a:latin typeface="Fira Sans Extra Condensed Light"/>
                  <a:ea typeface="Fira Sans Extra Condensed Light"/>
                  <a:cs typeface="Fira Sans Extra Condensed Light"/>
                  <a:sym typeface="Fira Sans Extra Condensed Light"/>
                </a:endParaRPr>
              </a:p>
            </p:txBody>
          </p:sp>
          <p:sp>
            <p:nvSpPr>
              <p:cNvPr id="47" name="Google Shape;152;p17">
                <a:extLst>
                  <a:ext uri="{FF2B5EF4-FFF2-40B4-BE49-F238E27FC236}">
                    <a16:creationId xmlns:a16="http://schemas.microsoft.com/office/drawing/2014/main" id="{8F5CD9AB-3E17-C426-4028-35C210CD5B07}"/>
                  </a:ext>
                </a:extLst>
              </p:cNvPr>
              <p:cNvSpPr txBox="1"/>
              <p:nvPr/>
            </p:nvSpPr>
            <p:spPr>
              <a:xfrm>
                <a:off x="10059471" y="3389168"/>
                <a:ext cx="744322" cy="2836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600">
                    <a:solidFill>
                      <a:srgbClr val="FFC000"/>
                    </a:solidFill>
                    <a:latin typeface="Fira Sans Extra Condensed Medium"/>
                    <a:ea typeface="Fira Sans Extra Condensed Light"/>
                    <a:cs typeface="Fira Sans Extra Condensed Light"/>
                    <a:sym typeface="Fira Sans Extra Condensed Medium"/>
                  </a:rPr>
                  <a:t>9.27%</a:t>
                </a:r>
                <a:endParaRPr sz="1600">
                  <a:solidFill>
                    <a:srgbClr val="FFC000"/>
                  </a:solidFill>
                  <a:latin typeface="Fira Sans Extra Condensed Light"/>
                  <a:ea typeface="Fira Sans Extra Condensed Light"/>
                  <a:cs typeface="Fira Sans Extra Condensed Light"/>
                  <a:sym typeface="Fira Sans Extra Condensed Light"/>
                </a:endParaRPr>
              </a:p>
            </p:txBody>
          </p:sp>
          <p:sp>
            <p:nvSpPr>
              <p:cNvPr id="48" name="Google Shape;152;p17">
                <a:extLst>
                  <a:ext uri="{FF2B5EF4-FFF2-40B4-BE49-F238E27FC236}">
                    <a16:creationId xmlns:a16="http://schemas.microsoft.com/office/drawing/2014/main" id="{1A089364-5B9D-4752-EFEB-D9137AFF49D6}"/>
                  </a:ext>
                </a:extLst>
              </p:cNvPr>
              <p:cNvSpPr txBox="1"/>
              <p:nvPr/>
            </p:nvSpPr>
            <p:spPr>
              <a:xfrm>
                <a:off x="10536031" y="4832311"/>
                <a:ext cx="744322" cy="2836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600">
                    <a:solidFill>
                      <a:schemeClr val="accent1"/>
                    </a:solidFill>
                    <a:latin typeface="Fira Sans Extra Condensed Medium"/>
                    <a:ea typeface="Fira Sans Extra Condensed Light"/>
                    <a:cs typeface="Fira Sans Extra Condensed Light"/>
                    <a:sym typeface="Fira Sans Extra Condensed Medium"/>
                  </a:rPr>
                  <a:t>1.22%</a:t>
                </a:r>
                <a:endParaRPr sz="1600">
                  <a:solidFill>
                    <a:schemeClr val="accent1"/>
                  </a:solidFill>
                  <a:latin typeface="Fira Sans Extra Condensed Light"/>
                  <a:ea typeface="Fira Sans Extra Condensed Light"/>
                  <a:cs typeface="Fira Sans Extra Condensed Light"/>
                  <a:sym typeface="Fira Sans Extra Condensed Light"/>
                </a:endParaRPr>
              </a:p>
            </p:txBody>
          </p:sp>
        </p:grpSp>
      </p:grpSp>
      <p:sp>
        <p:nvSpPr>
          <p:cNvPr id="6" name="Título de diapositiva">
            <a:extLst>
              <a:ext uri="{FF2B5EF4-FFF2-40B4-BE49-F238E27FC236}">
                <a16:creationId xmlns:a16="http://schemas.microsoft.com/office/drawing/2014/main" id="{09D03010-8DEB-E61C-2A1C-F739BC14FB52}"/>
              </a:ext>
            </a:extLst>
          </p:cNvPr>
          <p:cNvSpPr txBox="1">
            <a:spLocks/>
          </p:cNvSpPr>
          <p:nvPr/>
        </p:nvSpPr>
        <p:spPr>
          <a:xfrm>
            <a:off x="104172" y="1211159"/>
            <a:ext cx="7324905" cy="378103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defTabSz="1219169"/>
            <a:r>
              <a:rPr lang="es-CR" sz="2400" b="0" kern="0" spc="-85">
                <a:solidFill>
                  <a:srgbClr val="660066"/>
                </a:solidFill>
                <a:latin typeface="Avenir"/>
              </a:rPr>
              <a:t>Recomendaciones emitidas II Trimestre 2025 y acumuladas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ED10E79D-FDCB-D8C4-9A9B-D778D28AF8F7}"/>
              </a:ext>
            </a:extLst>
          </p:cNvPr>
          <p:cNvGrpSpPr/>
          <p:nvPr/>
        </p:nvGrpSpPr>
        <p:grpSpPr>
          <a:xfrm>
            <a:off x="206810" y="2234985"/>
            <a:ext cx="5447108" cy="3443413"/>
            <a:chOff x="194676" y="1882670"/>
            <a:chExt cx="5447108" cy="3443413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D67ED78-EBC4-2F2C-E75F-BC327A4AB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676" y="2640215"/>
              <a:ext cx="5447108" cy="2685868"/>
            </a:xfrm>
            <a:prstGeom prst="rect">
              <a:avLst/>
            </a:prstGeom>
          </p:spPr>
        </p:pic>
        <p:sp>
          <p:nvSpPr>
            <p:cNvPr id="8" name="Título de diapositiva">
              <a:extLst>
                <a:ext uri="{FF2B5EF4-FFF2-40B4-BE49-F238E27FC236}">
                  <a16:creationId xmlns:a16="http://schemas.microsoft.com/office/drawing/2014/main" id="{716DF84C-06F3-E325-88F4-C95F4D83E62E}"/>
                </a:ext>
              </a:extLst>
            </p:cNvPr>
            <p:cNvSpPr txBox="1">
              <a:spLocks/>
            </p:cNvSpPr>
            <p:nvPr/>
          </p:nvSpPr>
          <p:spPr>
            <a:xfrm>
              <a:off x="1187927" y="1882670"/>
              <a:ext cx="3600243" cy="326989"/>
            </a:xfrm>
            <a:prstGeom prst="rect">
              <a:avLst/>
            </a:prstGeom>
          </p:spPr>
          <p:txBody>
            <a:bodyPr lIns="25400" tIns="25400" rIns="25400" bIns="25400" anchor="t"/>
            <a:lstStyle>
              <a:lvl1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1pPr>
              <a:lvl2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ctr" defTabSz="1219169"/>
              <a:r>
                <a:rPr lang="es-CR" sz="2000" b="0" kern="0" spc="-85">
                  <a:solidFill>
                    <a:schemeClr val="tx1"/>
                  </a:solidFill>
                  <a:latin typeface="Avenir"/>
                </a:rPr>
                <a:t>Distribución por áreas en el trimestre</a:t>
              </a:r>
            </a:p>
            <a:p>
              <a:pPr algn="ctr" defTabSz="1219169"/>
              <a:r>
                <a:rPr lang="es-CR" sz="2000" b="0" kern="0" spc="-85">
                  <a:solidFill>
                    <a:schemeClr val="tx1"/>
                  </a:solidFill>
                  <a:latin typeface="Avenir"/>
                </a:rPr>
                <a:t>Cantidad 47 </a:t>
              </a:r>
              <a:endParaRPr lang="es-CR" sz="2000" b="0" kern="0" spc="-85">
                <a:solidFill>
                  <a:srgbClr val="FF692D"/>
                </a:solidFill>
                <a:latin typeface="Avenir"/>
              </a:endParaRPr>
            </a:p>
          </p:txBody>
        </p:sp>
      </p:grpSp>
      <p:sp>
        <p:nvSpPr>
          <p:cNvPr id="2" name="Título de diapositiva">
            <a:extLst>
              <a:ext uri="{FF2B5EF4-FFF2-40B4-BE49-F238E27FC236}">
                <a16:creationId xmlns:a16="http://schemas.microsoft.com/office/drawing/2014/main" id="{1DBC912B-3D97-3748-86AE-D0A109586A68}"/>
              </a:ext>
            </a:extLst>
          </p:cNvPr>
          <p:cNvSpPr txBox="1">
            <a:spLocks/>
          </p:cNvSpPr>
          <p:nvPr/>
        </p:nvSpPr>
        <p:spPr>
          <a:xfrm>
            <a:off x="7058025" y="290372"/>
            <a:ext cx="3427601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3600" b="0" kern="0" spc="-85">
                <a:solidFill>
                  <a:srgbClr val="660066"/>
                </a:solidFill>
                <a:latin typeface="Avenir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289222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CAFAD-9C3F-FCB6-E35E-AD5429026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6A8F265E-5CDB-5819-4A17-4D1646AA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1"/>
            <a:ext cx="12192000" cy="2838061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0495E52F-206B-AC64-8039-A8B35D10B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0F406235-3934-3EEA-BCD8-03F4D13C0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E9ABA8F1-D5DE-9FFE-71E7-6435DBD0FB12}"/>
              </a:ext>
            </a:extLst>
          </p:cNvPr>
          <p:cNvCxnSpPr>
            <a:cxnSpLocks/>
          </p:cNvCxnSpPr>
          <p:nvPr/>
        </p:nvCxnSpPr>
        <p:spPr>
          <a:xfrm>
            <a:off x="5724853" y="1912732"/>
            <a:ext cx="0" cy="4517422"/>
          </a:xfrm>
          <a:prstGeom prst="line">
            <a:avLst/>
          </a:prstGeom>
          <a:ln w="28575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upo 56">
            <a:extLst>
              <a:ext uri="{FF2B5EF4-FFF2-40B4-BE49-F238E27FC236}">
                <a16:creationId xmlns:a16="http://schemas.microsoft.com/office/drawing/2014/main" id="{96AEB0D9-F1C1-2D9B-29D6-9D1D33891BD2}"/>
              </a:ext>
            </a:extLst>
          </p:cNvPr>
          <p:cNvGrpSpPr/>
          <p:nvPr/>
        </p:nvGrpSpPr>
        <p:grpSpPr>
          <a:xfrm>
            <a:off x="5933818" y="1973510"/>
            <a:ext cx="6114865" cy="4289084"/>
            <a:chOff x="6077135" y="2037374"/>
            <a:chExt cx="6114865" cy="4289084"/>
          </a:xfrm>
        </p:grpSpPr>
        <p:sp>
          <p:nvSpPr>
            <p:cNvPr id="8" name="Título de diapositiva">
              <a:extLst>
                <a:ext uri="{FF2B5EF4-FFF2-40B4-BE49-F238E27FC236}">
                  <a16:creationId xmlns:a16="http://schemas.microsoft.com/office/drawing/2014/main" id="{02F523E5-85EB-E124-05EA-6959C299D32B}"/>
                </a:ext>
              </a:extLst>
            </p:cNvPr>
            <p:cNvSpPr txBox="1">
              <a:spLocks/>
            </p:cNvSpPr>
            <p:nvPr/>
          </p:nvSpPr>
          <p:spPr>
            <a:xfrm>
              <a:off x="6910100" y="2037374"/>
              <a:ext cx="3479490" cy="378103"/>
            </a:xfrm>
            <a:prstGeom prst="rect">
              <a:avLst/>
            </a:prstGeom>
          </p:spPr>
          <p:txBody>
            <a:bodyPr lIns="25400" tIns="25400" rIns="25400" bIns="25400" anchor="t"/>
            <a:lstStyle>
              <a:lvl1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1pPr>
              <a:lvl2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800" b="0" i="0" u="none" strike="noStrike" cap="none" spc="0" baseline="0"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ctr" defTabSz="1219169"/>
              <a:r>
                <a:rPr lang="es-CR" sz="2000" b="0" kern="0" spc="-85">
                  <a:solidFill>
                    <a:schemeClr val="tx1"/>
                  </a:solidFill>
                  <a:latin typeface="Avenir"/>
                </a:rPr>
                <a:t>Distribución por nivel de riesgo</a:t>
              </a:r>
              <a:endParaRPr lang="es-CR" sz="2000" b="0" kern="0" spc="-85">
                <a:solidFill>
                  <a:srgbClr val="FF692D"/>
                </a:solidFill>
                <a:latin typeface="Avenir"/>
              </a:endParaRPr>
            </a:p>
          </p:txBody>
        </p:sp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7FF41478-B240-D8B0-DBDD-6D57F8D5B292}"/>
                </a:ext>
              </a:extLst>
            </p:cNvPr>
            <p:cNvGrpSpPr/>
            <p:nvPr/>
          </p:nvGrpSpPr>
          <p:grpSpPr>
            <a:xfrm>
              <a:off x="6077135" y="2743639"/>
              <a:ext cx="6114865" cy="3582819"/>
              <a:chOff x="6170143" y="2258383"/>
              <a:chExt cx="6114865" cy="3582819"/>
            </a:xfrm>
          </p:grpSpPr>
          <p:grpSp>
            <p:nvGrpSpPr>
              <p:cNvPr id="9" name="Google Shape;2070;p78">
                <a:extLst>
                  <a:ext uri="{FF2B5EF4-FFF2-40B4-BE49-F238E27FC236}">
                    <a16:creationId xmlns:a16="http://schemas.microsoft.com/office/drawing/2014/main" id="{1BCDD4D9-6DD1-F995-7B9C-8104823E79FD}"/>
                  </a:ext>
                </a:extLst>
              </p:cNvPr>
              <p:cNvGrpSpPr/>
              <p:nvPr/>
            </p:nvGrpSpPr>
            <p:grpSpPr>
              <a:xfrm>
                <a:off x="7533947" y="2258383"/>
                <a:ext cx="3157949" cy="3480948"/>
                <a:chOff x="1894613" y="1645671"/>
                <a:chExt cx="474612" cy="543227"/>
              </a:xfrm>
            </p:grpSpPr>
            <p:sp>
              <p:nvSpPr>
                <p:cNvPr id="10" name="Google Shape;2071;p78">
                  <a:extLst>
                    <a:ext uri="{FF2B5EF4-FFF2-40B4-BE49-F238E27FC236}">
                      <a16:creationId xmlns:a16="http://schemas.microsoft.com/office/drawing/2014/main" id="{416CA33B-3E67-2D22-9217-30AEC79849FF}"/>
                    </a:ext>
                  </a:extLst>
                </p:cNvPr>
                <p:cNvSpPr/>
                <p:nvPr/>
              </p:nvSpPr>
              <p:spPr>
                <a:xfrm>
                  <a:off x="1977969" y="1768331"/>
                  <a:ext cx="310860" cy="328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35" h="14820" extrusionOk="0">
                      <a:moveTo>
                        <a:pt x="7417" y="0"/>
                      </a:moveTo>
                      <a:cubicBezTo>
                        <a:pt x="3338" y="0"/>
                        <a:pt x="23" y="3300"/>
                        <a:pt x="9" y="7382"/>
                      </a:cubicBezTo>
                      <a:cubicBezTo>
                        <a:pt x="1" y="9347"/>
                        <a:pt x="774" y="11235"/>
                        <a:pt x="2160" y="12630"/>
                      </a:cubicBezTo>
                      <a:cubicBezTo>
                        <a:pt x="3543" y="14025"/>
                        <a:pt x="5425" y="14811"/>
                        <a:pt x="7391" y="14819"/>
                      </a:cubicBezTo>
                      <a:cubicBezTo>
                        <a:pt x="7399" y="14819"/>
                        <a:pt x="7407" y="14819"/>
                        <a:pt x="7415" y="14819"/>
                      </a:cubicBezTo>
                      <a:cubicBezTo>
                        <a:pt x="9371" y="14819"/>
                        <a:pt x="11248" y="14046"/>
                        <a:pt x="12637" y="12668"/>
                      </a:cubicBezTo>
                      <a:cubicBezTo>
                        <a:pt x="14032" y="11283"/>
                        <a:pt x="14820" y="9402"/>
                        <a:pt x="14826" y="7437"/>
                      </a:cubicBezTo>
                      <a:cubicBezTo>
                        <a:pt x="14834" y="5472"/>
                        <a:pt x="14061" y="3584"/>
                        <a:pt x="12675" y="2189"/>
                      </a:cubicBezTo>
                      <a:cubicBezTo>
                        <a:pt x="11292" y="795"/>
                        <a:pt x="9410" y="8"/>
                        <a:pt x="7444" y="0"/>
                      </a:cubicBezTo>
                      <a:cubicBezTo>
                        <a:pt x="7435" y="0"/>
                        <a:pt x="7426" y="0"/>
                        <a:pt x="7417" y="0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2072;p78">
                  <a:extLst>
                    <a:ext uri="{FF2B5EF4-FFF2-40B4-BE49-F238E27FC236}">
                      <a16:creationId xmlns:a16="http://schemas.microsoft.com/office/drawing/2014/main" id="{710BB702-5788-270A-B024-6A309D7688C5}"/>
                    </a:ext>
                  </a:extLst>
                </p:cNvPr>
                <p:cNvSpPr/>
                <p:nvPr/>
              </p:nvSpPr>
              <p:spPr>
                <a:xfrm>
                  <a:off x="2096625" y="1645671"/>
                  <a:ext cx="272600" cy="2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4" h="11518" extrusionOk="0">
                      <a:moveTo>
                        <a:pt x="2" y="1"/>
                      </a:moveTo>
                      <a:lnTo>
                        <a:pt x="0" y="11518"/>
                      </a:lnTo>
                      <a:lnTo>
                        <a:pt x="10904" y="11518"/>
                      </a:lnTo>
                      <a:cubicBezTo>
                        <a:pt x="10391" y="5596"/>
                        <a:pt x="5836" y="826"/>
                        <a:pt x="2" y="1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2000">
                    <a:solidFill>
                      <a:schemeClr val="bg1"/>
                    </a:solidFill>
                  </a:endParaRP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R" sz="2000">
                      <a:solidFill>
                        <a:schemeClr val="bg1"/>
                      </a:solidFill>
                    </a:rPr>
                    <a:t>53.2%</a:t>
                  </a:r>
                  <a:endParaRPr sz="20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Google Shape;2074;p78">
                  <a:extLst>
                    <a:ext uri="{FF2B5EF4-FFF2-40B4-BE49-F238E27FC236}">
                      <a16:creationId xmlns:a16="http://schemas.microsoft.com/office/drawing/2014/main" id="{7EDCF956-F6E2-3E18-4F43-A129A32DC5A9}"/>
                    </a:ext>
                  </a:extLst>
                </p:cNvPr>
                <p:cNvSpPr/>
                <p:nvPr/>
              </p:nvSpPr>
              <p:spPr>
                <a:xfrm>
                  <a:off x="2124875" y="1932648"/>
                  <a:ext cx="244350" cy="25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4" h="10250" extrusionOk="0">
                      <a:moveTo>
                        <a:pt x="0" y="1"/>
                      </a:moveTo>
                      <a:lnTo>
                        <a:pt x="0" y="10249"/>
                      </a:lnTo>
                      <a:cubicBezTo>
                        <a:pt x="5200" y="9514"/>
                        <a:pt x="9280" y="5280"/>
                        <a:pt x="9773" y="1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R" sz="2000">
                      <a:solidFill>
                        <a:schemeClr val="bg1"/>
                      </a:solidFill>
                      <a:latin typeface="Fira Sans Extra Condensed" panose="020B0503050000020004" pitchFamily="34" charset="0"/>
                    </a:rPr>
                    <a:t>38.3%</a:t>
                  </a: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chemeClr val="bg1"/>
                    </a:solidFill>
                    <a:latin typeface="Fira Sans Extra Condensed" panose="020B0503050000020004" pitchFamily="34" charset="0"/>
                  </a:endParaRPr>
                </a:p>
              </p:txBody>
            </p:sp>
            <p:sp>
              <p:nvSpPr>
                <p:cNvPr id="16" name="Google Shape;2075;p78">
                  <a:extLst>
                    <a:ext uri="{FF2B5EF4-FFF2-40B4-BE49-F238E27FC236}">
                      <a16:creationId xmlns:a16="http://schemas.microsoft.com/office/drawing/2014/main" id="{637A7128-7E62-B6E4-3EC7-E2FA1BA93511}"/>
                    </a:ext>
                  </a:extLst>
                </p:cNvPr>
                <p:cNvSpPr/>
                <p:nvPr/>
              </p:nvSpPr>
              <p:spPr>
                <a:xfrm>
                  <a:off x="1894613" y="1729597"/>
                  <a:ext cx="206325" cy="2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3" h="8371" extrusionOk="0">
                      <a:moveTo>
                        <a:pt x="8252" y="1"/>
                      </a:moveTo>
                      <a:cubicBezTo>
                        <a:pt x="3865" y="441"/>
                        <a:pt x="383" y="3959"/>
                        <a:pt x="1" y="8371"/>
                      </a:cubicBezTo>
                      <a:lnTo>
                        <a:pt x="8252" y="8371"/>
                      </a:lnTo>
                      <a:lnTo>
                        <a:pt x="825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lang="es-CR" sz="2000">
                    <a:solidFill>
                      <a:schemeClr val="bg1"/>
                    </a:solidFill>
                  </a:endParaRPr>
                </a:p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R" sz="2000">
                      <a:solidFill>
                        <a:schemeClr val="bg1"/>
                      </a:solidFill>
                    </a:rPr>
                    <a:t>   8.5%</a:t>
                  </a:r>
                  <a:endParaRPr sz="20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2" name="Google Shape;604;p27">
                <a:extLst>
                  <a:ext uri="{FF2B5EF4-FFF2-40B4-BE49-F238E27FC236}">
                    <a16:creationId xmlns:a16="http://schemas.microsoft.com/office/drawing/2014/main" id="{F0D9F24E-038C-A8C6-C1B4-48572BA7F4BE}"/>
                  </a:ext>
                </a:extLst>
              </p:cNvPr>
              <p:cNvSpPr txBox="1"/>
              <p:nvPr/>
            </p:nvSpPr>
            <p:spPr>
              <a:xfrm>
                <a:off x="10400408" y="2800454"/>
                <a:ext cx="1884600" cy="26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Fira Sans Extra Condensed Medium" panose="020B060402020202020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Medio</a:t>
                </a:r>
                <a:r>
                  <a:rPr lang="en" sz="170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 </a:t>
                </a:r>
                <a:endParaRPr sz="17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3" name="Diagrama de flujo: terminador 22">
                <a:extLst>
                  <a:ext uri="{FF2B5EF4-FFF2-40B4-BE49-F238E27FC236}">
                    <a16:creationId xmlns:a16="http://schemas.microsoft.com/office/drawing/2014/main" id="{7FD00C81-0050-90D6-4D00-2CED66A3521C}"/>
                  </a:ext>
                </a:extLst>
              </p:cNvPr>
              <p:cNvSpPr/>
              <p:nvPr/>
            </p:nvSpPr>
            <p:spPr>
              <a:xfrm>
                <a:off x="11123869" y="2815587"/>
                <a:ext cx="869950" cy="285782"/>
              </a:xfrm>
              <a:prstGeom prst="flowChartTermina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2000">
                    <a:solidFill>
                      <a:schemeClr val="bg1"/>
                    </a:solidFill>
                  </a:rPr>
                  <a:t>25</a:t>
                </a:r>
              </a:p>
            </p:txBody>
          </p:sp>
          <p:sp>
            <p:nvSpPr>
              <p:cNvPr id="24" name="Google Shape;604;p27">
                <a:extLst>
                  <a:ext uri="{FF2B5EF4-FFF2-40B4-BE49-F238E27FC236}">
                    <a16:creationId xmlns:a16="http://schemas.microsoft.com/office/drawing/2014/main" id="{69B72DCE-7B28-15DA-460E-CBDDBEF082A3}"/>
                  </a:ext>
                </a:extLst>
              </p:cNvPr>
              <p:cNvSpPr txBox="1"/>
              <p:nvPr/>
            </p:nvSpPr>
            <p:spPr>
              <a:xfrm>
                <a:off x="10267615" y="5540287"/>
                <a:ext cx="1884600" cy="26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Fira Sans Extra Condensed Medium" panose="020B060402020202020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Bajo</a:t>
                </a:r>
                <a:r>
                  <a:rPr lang="en" sz="170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 </a:t>
                </a:r>
                <a:endParaRPr sz="17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5" name="Diagrama de flujo: terminador 24">
                <a:extLst>
                  <a:ext uri="{FF2B5EF4-FFF2-40B4-BE49-F238E27FC236}">
                    <a16:creationId xmlns:a16="http://schemas.microsoft.com/office/drawing/2014/main" id="{0DA94776-0516-674E-3311-8D33771E01B9}"/>
                  </a:ext>
                </a:extLst>
              </p:cNvPr>
              <p:cNvSpPr/>
              <p:nvPr/>
            </p:nvSpPr>
            <p:spPr>
              <a:xfrm>
                <a:off x="10991076" y="5555420"/>
                <a:ext cx="869950" cy="285782"/>
              </a:xfrm>
              <a:prstGeom prst="flowChartTermina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2000">
                    <a:solidFill>
                      <a:schemeClr val="bg1"/>
                    </a:solidFill>
                  </a:rPr>
                  <a:t>18</a:t>
                </a:r>
              </a:p>
            </p:txBody>
          </p:sp>
          <p:sp>
            <p:nvSpPr>
              <p:cNvPr id="26" name="Google Shape;604;p27">
                <a:extLst>
                  <a:ext uri="{FF2B5EF4-FFF2-40B4-BE49-F238E27FC236}">
                    <a16:creationId xmlns:a16="http://schemas.microsoft.com/office/drawing/2014/main" id="{FC8C394D-EE43-27B3-C1D8-35B6679D59A4}"/>
                  </a:ext>
                </a:extLst>
              </p:cNvPr>
              <p:cNvSpPr txBox="1"/>
              <p:nvPr/>
            </p:nvSpPr>
            <p:spPr>
              <a:xfrm>
                <a:off x="6170143" y="2720731"/>
                <a:ext cx="1884600" cy="26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accent4"/>
                    </a:solidFill>
                    <a:latin typeface="Fira Sans Extra Condensed Medium" panose="020B060402020202020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Alto</a:t>
                </a:r>
                <a:r>
                  <a:rPr lang="en" sz="170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 </a:t>
                </a:r>
                <a:endParaRPr sz="17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7" name="Diagrama de flujo: terminador 26">
                <a:extLst>
                  <a:ext uri="{FF2B5EF4-FFF2-40B4-BE49-F238E27FC236}">
                    <a16:creationId xmlns:a16="http://schemas.microsoft.com/office/drawing/2014/main" id="{1C5866AC-CC01-1A56-219A-72B0568A9E94}"/>
                  </a:ext>
                </a:extLst>
              </p:cNvPr>
              <p:cNvSpPr/>
              <p:nvPr/>
            </p:nvSpPr>
            <p:spPr>
              <a:xfrm>
                <a:off x="6893604" y="2735864"/>
                <a:ext cx="869950" cy="285782"/>
              </a:xfrm>
              <a:prstGeom prst="flowChartTerminator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 sz="200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sp>
        <p:nvSpPr>
          <p:cNvPr id="11" name="Título de diapositiva">
            <a:extLst>
              <a:ext uri="{FF2B5EF4-FFF2-40B4-BE49-F238E27FC236}">
                <a16:creationId xmlns:a16="http://schemas.microsoft.com/office/drawing/2014/main" id="{70CE6150-8381-16DC-19E7-C0F2DDCFA327}"/>
              </a:ext>
            </a:extLst>
          </p:cNvPr>
          <p:cNvSpPr txBox="1">
            <a:spLocks/>
          </p:cNvSpPr>
          <p:nvPr/>
        </p:nvSpPr>
        <p:spPr>
          <a:xfrm>
            <a:off x="408801" y="921039"/>
            <a:ext cx="7324905" cy="378103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2400" b="0" kern="0" spc="-85">
                <a:solidFill>
                  <a:srgbClr val="660066"/>
                </a:solidFill>
                <a:latin typeface="Avenir"/>
              </a:rPr>
              <a:t>Recomendaciones emitidas II Trimestre 2025</a:t>
            </a:r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BEA4DCDC-17D1-BEEF-F851-931BE73C4D3E}"/>
              </a:ext>
            </a:extLst>
          </p:cNvPr>
          <p:cNvGrpSpPr/>
          <p:nvPr/>
        </p:nvGrpSpPr>
        <p:grpSpPr>
          <a:xfrm>
            <a:off x="877447" y="1940153"/>
            <a:ext cx="4435735" cy="4401153"/>
            <a:chOff x="1166960" y="1830832"/>
            <a:chExt cx="4435735" cy="4401153"/>
          </a:xfrm>
        </p:grpSpPr>
        <p:sp>
          <p:nvSpPr>
            <p:cNvPr id="17" name="Google Shape;664;p34">
              <a:extLst>
                <a:ext uri="{FF2B5EF4-FFF2-40B4-BE49-F238E27FC236}">
                  <a16:creationId xmlns:a16="http://schemas.microsoft.com/office/drawing/2014/main" id="{847CC983-9F65-0F60-9536-B74644D4B298}"/>
                </a:ext>
              </a:extLst>
            </p:cNvPr>
            <p:cNvSpPr/>
            <p:nvPr/>
          </p:nvSpPr>
          <p:spPr>
            <a:xfrm rot="4319386">
              <a:off x="2297343" y="2133968"/>
              <a:ext cx="1721240" cy="1729022"/>
            </a:xfrm>
            <a:custGeom>
              <a:avLst/>
              <a:gdLst/>
              <a:ahLst/>
              <a:cxnLst/>
              <a:rect l="l" t="t" r="r" b="b"/>
              <a:pathLst>
                <a:path w="96799" h="102448" extrusionOk="0">
                  <a:moveTo>
                    <a:pt x="84664" y="0"/>
                  </a:moveTo>
                  <a:cubicBezTo>
                    <a:pt x="34893" y="8375"/>
                    <a:pt x="1" y="53253"/>
                    <a:pt x="5133" y="102448"/>
                  </a:cubicBezTo>
                  <a:lnTo>
                    <a:pt x="96799" y="90074"/>
                  </a:lnTo>
                  <a:lnTo>
                    <a:pt x="84664" y="0"/>
                  </a:lnTo>
                  <a:close/>
                </a:path>
              </a:pathLst>
            </a:custGeom>
            <a:solidFill>
              <a:srgbClr val="CC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81375551-D4AA-BDB5-81BC-94F38B0B3116}"/>
                </a:ext>
              </a:extLst>
            </p:cNvPr>
            <p:cNvGrpSpPr/>
            <p:nvPr/>
          </p:nvGrpSpPr>
          <p:grpSpPr>
            <a:xfrm>
              <a:off x="1166960" y="1830832"/>
              <a:ext cx="4435735" cy="4401153"/>
              <a:chOff x="1166960" y="1830832"/>
              <a:chExt cx="4435735" cy="4401153"/>
            </a:xfrm>
          </p:grpSpPr>
          <p:sp>
            <p:nvSpPr>
              <p:cNvPr id="12" name="Título de diapositiva">
                <a:extLst>
                  <a:ext uri="{FF2B5EF4-FFF2-40B4-BE49-F238E27FC236}">
                    <a16:creationId xmlns:a16="http://schemas.microsoft.com/office/drawing/2014/main" id="{D2E57981-F896-B5B7-0704-1C0D9EA0DC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68871" y="1830832"/>
                <a:ext cx="3479490" cy="378103"/>
              </a:xfrm>
              <a:prstGeom prst="rect">
                <a:avLst/>
              </a:prstGeom>
            </p:spPr>
            <p:txBody>
              <a:bodyPr lIns="25400" tIns="25400" rIns="25400" bIns="25400" anchor="t"/>
              <a:lstStyle>
                <a:lvl1pPr marL="0" marR="0" indent="0" algn="l" defTabSz="2438337" rtl="0" latinLnBrk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500" b="1" i="0" u="none" strike="noStrike" cap="none" spc="-17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Helvetica Neue"/>
                  </a:defRPr>
                </a:lvl1pPr>
                <a:lvl2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2pPr>
                <a:lvl3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3pPr>
                <a:lvl4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4pPr>
                <a:lvl5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5pPr>
                <a:lvl6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6pPr>
                <a:lvl7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7pPr>
                <a:lvl8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8pPr>
                <a:lvl9pPr marL="0" marR="0" indent="0" algn="l" defTabSz="1828800" rtl="0" latinLnBrk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800" b="0" i="0" u="none" strike="noStrike" cap="none" spc="0" baseline="0">
                    <a:solidFill>
                      <a:srgbClr val="000000"/>
                    </a:solidFill>
                    <a:uFillTx/>
                    <a:latin typeface="Calibri Light"/>
                    <a:ea typeface="Calibri Light"/>
                    <a:cs typeface="Calibri Light"/>
                    <a:sym typeface="Calibri Light"/>
                  </a:defRPr>
                </a:lvl9pPr>
              </a:lstStyle>
              <a:p>
                <a:pPr algn="ctr" defTabSz="1219169"/>
                <a:r>
                  <a:rPr lang="es-CR" sz="2000" b="0" kern="0" spc="-85">
                    <a:solidFill>
                      <a:schemeClr val="tx1"/>
                    </a:solidFill>
                    <a:latin typeface="Avenir"/>
                  </a:rPr>
                  <a:t>Distribución por categorías</a:t>
                </a:r>
                <a:endParaRPr lang="es-CR" sz="2000" b="0" kern="0" spc="-85">
                  <a:solidFill>
                    <a:srgbClr val="FF692D"/>
                  </a:solidFill>
                  <a:latin typeface="Avenir"/>
                </a:endParaRPr>
              </a:p>
            </p:txBody>
          </p:sp>
          <p:grpSp>
            <p:nvGrpSpPr>
              <p:cNvPr id="53" name="Grupo 52">
                <a:extLst>
                  <a:ext uri="{FF2B5EF4-FFF2-40B4-BE49-F238E27FC236}">
                    <a16:creationId xmlns:a16="http://schemas.microsoft.com/office/drawing/2014/main" id="{BFCDED6C-3EBC-8B70-4896-66B19E10F757}"/>
                  </a:ext>
                </a:extLst>
              </p:cNvPr>
              <p:cNvGrpSpPr/>
              <p:nvPr/>
            </p:nvGrpSpPr>
            <p:grpSpPr>
              <a:xfrm>
                <a:off x="1166960" y="2459933"/>
                <a:ext cx="4435735" cy="3772052"/>
                <a:chOff x="1166960" y="2459933"/>
                <a:chExt cx="4435735" cy="3772052"/>
              </a:xfrm>
            </p:grpSpPr>
            <p:sp>
              <p:nvSpPr>
                <p:cNvPr id="48" name="Diagrama de flujo: conector 47">
                  <a:extLst>
                    <a:ext uri="{FF2B5EF4-FFF2-40B4-BE49-F238E27FC236}">
                      <a16:creationId xmlns:a16="http://schemas.microsoft.com/office/drawing/2014/main" id="{3FBD3AF0-78FD-0BA7-ED22-1D8294A7F679}"/>
                    </a:ext>
                  </a:extLst>
                </p:cNvPr>
                <p:cNvSpPr/>
                <p:nvPr/>
              </p:nvSpPr>
              <p:spPr>
                <a:xfrm>
                  <a:off x="3886067" y="5539276"/>
                  <a:ext cx="446458" cy="400110"/>
                </a:xfrm>
                <a:prstGeom prst="flowChartConnector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R"/>
                </a:p>
              </p:txBody>
            </p:sp>
            <p:grpSp>
              <p:nvGrpSpPr>
                <p:cNvPr id="52" name="Grupo 51">
                  <a:extLst>
                    <a:ext uri="{FF2B5EF4-FFF2-40B4-BE49-F238E27FC236}">
                      <a16:creationId xmlns:a16="http://schemas.microsoft.com/office/drawing/2014/main" id="{2196C1C2-396E-7FE3-BFF1-AE4E530BC854}"/>
                    </a:ext>
                  </a:extLst>
                </p:cNvPr>
                <p:cNvGrpSpPr/>
                <p:nvPr/>
              </p:nvGrpSpPr>
              <p:grpSpPr>
                <a:xfrm>
                  <a:off x="1166960" y="2459933"/>
                  <a:ext cx="4435735" cy="3772052"/>
                  <a:chOff x="1166960" y="2459933"/>
                  <a:chExt cx="4435735" cy="3772052"/>
                </a:xfrm>
              </p:grpSpPr>
              <p:grpSp>
                <p:nvGrpSpPr>
                  <p:cNvPr id="30" name="Google Shape;662;p34">
                    <a:extLst>
                      <a:ext uri="{FF2B5EF4-FFF2-40B4-BE49-F238E27FC236}">
                        <a16:creationId xmlns:a16="http://schemas.microsoft.com/office/drawing/2014/main" id="{E49D5B2D-D778-5275-80E2-CEF9AB6179F7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166960" y="2459933"/>
                    <a:ext cx="3276838" cy="2907152"/>
                    <a:chOff x="5338264" y="1733998"/>
                    <a:chExt cx="3276838" cy="2907152"/>
                  </a:xfrm>
                </p:grpSpPr>
                <p:sp>
                  <p:nvSpPr>
                    <p:cNvPr id="32" name="Google Shape;664;p34">
                      <a:extLst>
                        <a:ext uri="{FF2B5EF4-FFF2-40B4-BE49-F238E27FC236}">
                          <a16:creationId xmlns:a16="http://schemas.microsoft.com/office/drawing/2014/main" id="{55B338F6-5FF5-06F2-1D5F-58F434BECF03}"/>
                        </a:ext>
                      </a:extLst>
                    </p:cNvPr>
                    <p:cNvSpPr/>
                    <p:nvPr/>
                  </p:nvSpPr>
                  <p:spPr>
                    <a:xfrm rot="20699503">
                      <a:off x="5338264" y="2053189"/>
                      <a:ext cx="1653843" cy="1741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799" h="102448" extrusionOk="0">
                          <a:moveTo>
                            <a:pt x="84664" y="0"/>
                          </a:moveTo>
                          <a:cubicBezTo>
                            <a:pt x="34893" y="8375"/>
                            <a:pt x="1" y="53253"/>
                            <a:pt x="5133" y="102448"/>
                          </a:cubicBezTo>
                          <a:lnTo>
                            <a:pt x="96799" y="90074"/>
                          </a:lnTo>
                          <a:lnTo>
                            <a:pt x="84664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" name="Google Shape;665;p34">
                      <a:extLst>
                        <a:ext uri="{FF2B5EF4-FFF2-40B4-BE49-F238E27FC236}">
                          <a16:creationId xmlns:a16="http://schemas.microsoft.com/office/drawing/2014/main" id="{36A3507E-6BCB-F49B-5929-FD57CD8B09CB}"/>
                        </a:ext>
                      </a:extLst>
                    </p:cNvPr>
                    <p:cNvSpPr/>
                    <p:nvPr/>
                  </p:nvSpPr>
                  <p:spPr>
                    <a:xfrm rot="20700647">
                      <a:off x="5997858" y="1733998"/>
                      <a:ext cx="2617244" cy="29071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5699" h="204811" extrusionOk="0">
                          <a:moveTo>
                            <a:pt x="73301" y="0"/>
                          </a:moveTo>
                          <a:cubicBezTo>
                            <a:pt x="47148" y="0"/>
                            <a:pt x="20997" y="9957"/>
                            <a:pt x="1015" y="29869"/>
                          </a:cubicBezTo>
                          <a:lnTo>
                            <a:pt x="72529" y="101384"/>
                          </a:lnTo>
                          <a:lnTo>
                            <a:pt x="0" y="173913"/>
                          </a:lnTo>
                          <a:cubicBezTo>
                            <a:pt x="299" y="174211"/>
                            <a:pt x="597" y="174509"/>
                            <a:pt x="895" y="174808"/>
                          </a:cubicBezTo>
                          <a:cubicBezTo>
                            <a:pt x="20888" y="194810"/>
                            <a:pt x="47091" y="204811"/>
                            <a:pt x="73297" y="204811"/>
                          </a:cubicBezTo>
                          <a:cubicBezTo>
                            <a:pt x="99503" y="204811"/>
                            <a:pt x="125712" y="194810"/>
                            <a:pt x="145714" y="174808"/>
                          </a:cubicBezTo>
                          <a:cubicBezTo>
                            <a:pt x="185698" y="134823"/>
                            <a:pt x="185698" y="69993"/>
                            <a:pt x="145714" y="29989"/>
                          </a:cubicBezTo>
                          <a:cubicBezTo>
                            <a:pt x="125712" y="9997"/>
                            <a:pt x="99506" y="0"/>
                            <a:pt x="73301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41" name="Google Shape;657;p34">
                    <a:extLst>
                      <a:ext uri="{FF2B5EF4-FFF2-40B4-BE49-F238E27FC236}">
                        <a16:creationId xmlns:a16="http://schemas.microsoft.com/office/drawing/2014/main" id="{DF3E9D0B-8818-7A57-6D4E-1D759F3AC610}"/>
                      </a:ext>
                    </a:extLst>
                  </p:cNvPr>
                  <p:cNvSpPr txBox="1"/>
                  <p:nvPr/>
                </p:nvSpPr>
                <p:spPr>
                  <a:xfrm>
                    <a:off x="3388575" y="5206338"/>
                    <a:ext cx="1374300" cy="35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GB" sz="1600">
                        <a:solidFill>
                          <a:schemeClr val="accent5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rPr>
                      <a:t>Control Interno</a:t>
                    </a:r>
                    <a:endParaRPr sz="1600">
                      <a:solidFill>
                        <a:schemeClr val="accent5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endParaRPr>
                  </a:p>
                </p:txBody>
              </p:sp>
              <p:sp>
                <p:nvSpPr>
                  <p:cNvPr id="45" name="Google Shape;657;p34">
                    <a:extLst>
                      <a:ext uri="{FF2B5EF4-FFF2-40B4-BE49-F238E27FC236}">
                        <a16:creationId xmlns:a16="http://schemas.microsoft.com/office/drawing/2014/main" id="{7E8A3A43-550F-4F33-66B0-36AA894F54BF}"/>
                      </a:ext>
                    </a:extLst>
                  </p:cNvPr>
                  <p:cNvSpPr txBox="1"/>
                  <p:nvPr/>
                </p:nvSpPr>
                <p:spPr>
                  <a:xfrm>
                    <a:off x="4228395" y="4237751"/>
                    <a:ext cx="1374300" cy="35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GB" sz="1600">
                        <a:solidFill>
                          <a:schemeClr val="accent6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rPr>
                      <a:t>Dirección</a:t>
                    </a:r>
                    <a:endParaRPr sz="1600">
                      <a:solidFill>
                        <a:schemeClr val="accent6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endParaRPr>
                  </a:p>
                </p:txBody>
              </p:sp>
              <p:sp>
                <p:nvSpPr>
                  <p:cNvPr id="46" name="Diagrama de flujo: conector 45">
                    <a:extLst>
                      <a:ext uri="{FF2B5EF4-FFF2-40B4-BE49-F238E27FC236}">
                        <a16:creationId xmlns:a16="http://schemas.microsoft.com/office/drawing/2014/main" id="{4ACB2EF5-4A1B-9DDD-F653-13A5B588D044}"/>
                      </a:ext>
                    </a:extLst>
                  </p:cNvPr>
                  <p:cNvSpPr/>
                  <p:nvPr/>
                </p:nvSpPr>
                <p:spPr>
                  <a:xfrm>
                    <a:off x="4453912" y="3808676"/>
                    <a:ext cx="446458" cy="400110"/>
                  </a:xfrm>
                  <a:prstGeom prst="flowChartConnector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CR"/>
                  </a:p>
                </p:txBody>
              </p:sp>
              <p:sp>
                <p:nvSpPr>
                  <p:cNvPr id="47" name="CuadroTexto 46">
                    <a:extLst>
                      <a:ext uri="{FF2B5EF4-FFF2-40B4-BE49-F238E27FC236}">
                        <a16:creationId xmlns:a16="http://schemas.microsoft.com/office/drawing/2014/main" id="{6E2F74D4-53F8-32D3-CBEB-034D3B6926B6}"/>
                      </a:ext>
                    </a:extLst>
                  </p:cNvPr>
                  <p:cNvSpPr txBox="1"/>
                  <p:nvPr/>
                </p:nvSpPr>
                <p:spPr>
                  <a:xfrm>
                    <a:off x="4539646" y="3823159"/>
                    <a:ext cx="44645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CR" sz="2000">
                        <a:solidFill>
                          <a:schemeClr val="bg1"/>
                        </a:solidFill>
                      </a:rPr>
                      <a:t>5</a:t>
                    </a:r>
                  </a:p>
                </p:txBody>
              </p:sp>
              <p:sp>
                <p:nvSpPr>
                  <p:cNvPr id="49" name="CuadroTexto 48">
                    <a:extLst>
                      <a:ext uri="{FF2B5EF4-FFF2-40B4-BE49-F238E27FC236}">
                        <a16:creationId xmlns:a16="http://schemas.microsoft.com/office/drawing/2014/main" id="{23FA5962-DE7A-B0F2-9EB1-27B375F65B01}"/>
                      </a:ext>
                    </a:extLst>
                  </p:cNvPr>
                  <p:cNvSpPr txBox="1"/>
                  <p:nvPr/>
                </p:nvSpPr>
                <p:spPr>
                  <a:xfrm>
                    <a:off x="3917438" y="5524099"/>
                    <a:ext cx="446458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CR" sz="2000">
                        <a:solidFill>
                          <a:schemeClr val="bg1"/>
                        </a:solidFill>
                      </a:rPr>
                      <a:t>418</a:t>
                    </a:r>
                  </a:p>
                </p:txBody>
              </p:sp>
              <p:sp>
                <p:nvSpPr>
                  <p:cNvPr id="51" name="Google Shape;669;p34">
                    <a:extLst>
                      <a:ext uri="{FF2B5EF4-FFF2-40B4-BE49-F238E27FC236}">
                        <a16:creationId xmlns:a16="http://schemas.microsoft.com/office/drawing/2014/main" id="{0453685D-98F7-2DC4-0A26-733D5D7FFC71}"/>
                      </a:ext>
                    </a:extLst>
                  </p:cNvPr>
                  <p:cNvSpPr txBox="1"/>
                  <p:nvPr/>
                </p:nvSpPr>
                <p:spPr>
                  <a:xfrm>
                    <a:off x="2269543" y="4681629"/>
                    <a:ext cx="1220854" cy="352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GB" sz="2000">
                        <a:solidFill>
                          <a:schemeClr val="lt1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87.2</a:t>
                    </a:r>
                    <a:r>
                      <a:rPr lang="en-GB" sz="1600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rPr>
                      <a:t>%</a:t>
                    </a:r>
                    <a:endParaRPr sz="1600">
                      <a:solidFill>
                        <a:schemeClr val="lt1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endParaRPr>
                  </a:p>
                </p:txBody>
              </p:sp>
            </p:grpSp>
          </p:grpSp>
        </p:grpSp>
        <p:sp>
          <p:nvSpPr>
            <p:cNvPr id="21" name="Diagrama de flujo: conector 20">
              <a:extLst>
                <a:ext uri="{FF2B5EF4-FFF2-40B4-BE49-F238E27FC236}">
                  <a16:creationId xmlns:a16="http://schemas.microsoft.com/office/drawing/2014/main" id="{565976D4-1959-D6CB-391A-148471E5A65B}"/>
                </a:ext>
              </a:extLst>
            </p:cNvPr>
            <p:cNvSpPr/>
            <p:nvPr/>
          </p:nvSpPr>
          <p:spPr>
            <a:xfrm>
              <a:off x="3898763" y="2378198"/>
              <a:ext cx="446458" cy="400110"/>
            </a:xfrm>
            <a:prstGeom prst="flowChartConnector">
              <a:avLst/>
            </a:prstGeom>
            <a:solidFill>
              <a:srgbClr val="CCCC00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AA59A472-FC39-8C51-D568-9162A94DE049}"/>
                </a:ext>
              </a:extLst>
            </p:cNvPr>
            <p:cNvSpPr txBox="1"/>
            <p:nvPr/>
          </p:nvSpPr>
          <p:spPr>
            <a:xfrm>
              <a:off x="3965345" y="2376614"/>
              <a:ext cx="4464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R" sz="20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1" name="Google Shape;657;p34">
              <a:extLst>
                <a:ext uri="{FF2B5EF4-FFF2-40B4-BE49-F238E27FC236}">
                  <a16:creationId xmlns:a16="http://schemas.microsoft.com/office/drawing/2014/main" id="{5482D238-ACB5-37E5-B28F-42E58BEEF4F8}"/>
                </a:ext>
              </a:extLst>
            </p:cNvPr>
            <p:cNvSpPr txBox="1"/>
            <p:nvPr/>
          </p:nvSpPr>
          <p:spPr>
            <a:xfrm>
              <a:off x="4182209" y="2742714"/>
              <a:ext cx="766152" cy="35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CCCC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Riesgo</a:t>
              </a:r>
              <a:endParaRPr sz="1600">
                <a:solidFill>
                  <a:schemeClr val="accent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2" name="Google Shape;669;p34">
              <a:extLst>
                <a:ext uri="{FF2B5EF4-FFF2-40B4-BE49-F238E27FC236}">
                  <a16:creationId xmlns:a16="http://schemas.microsoft.com/office/drawing/2014/main" id="{EB2B361D-539B-596C-1E4F-8BF88DB393FA}"/>
                </a:ext>
              </a:extLst>
            </p:cNvPr>
            <p:cNvSpPr txBox="1"/>
            <p:nvPr/>
          </p:nvSpPr>
          <p:spPr>
            <a:xfrm>
              <a:off x="3124263" y="3880481"/>
              <a:ext cx="1220854" cy="35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10.6</a:t>
              </a:r>
              <a:r>
                <a:rPr lang="en-GB" sz="160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6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43" name="Google Shape;669;p34">
              <a:extLst>
                <a:ext uri="{FF2B5EF4-FFF2-40B4-BE49-F238E27FC236}">
                  <a16:creationId xmlns:a16="http://schemas.microsoft.com/office/drawing/2014/main" id="{611FB332-569E-5B23-C476-6FC3C7FEFB67}"/>
                </a:ext>
              </a:extLst>
            </p:cNvPr>
            <p:cNvSpPr txBox="1"/>
            <p:nvPr/>
          </p:nvSpPr>
          <p:spPr>
            <a:xfrm>
              <a:off x="3010373" y="2889072"/>
              <a:ext cx="1220854" cy="35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2.1</a:t>
              </a:r>
              <a:r>
                <a:rPr lang="en-GB" sz="160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6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59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0A2CE-17C8-59E2-AD3B-692F3CE4C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31AB4CA-6897-E3A1-405C-24EAAB59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1"/>
            <a:ext cx="12192000" cy="2838061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7B7AB3D6-B6EB-0B67-42C2-CE62CCC82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C46E98ED-0790-A833-0DB4-D60547816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8FEA5A2D-C375-B170-1ECE-6CED71CCADCB}"/>
              </a:ext>
            </a:extLst>
          </p:cNvPr>
          <p:cNvGrpSpPr/>
          <p:nvPr/>
        </p:nvGrpSpPr>
        <p:grpSpPr>
          <a:xfrm>
            <a:off x="2192829" y="1932744"/>
            <a:ext cx="7952453" cy="4132071"/>
            <a:chOff x="2192829" y="1932744"/>
            <a:chExt cx="7952453" cy="4132071"/>
          </a:xfrm>
        </p:grpSpPr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35A22D4E-2DC6-4ED4-D517-FA94C7D20521}"/>
                </a:ext>
              </a:extLst>
            </p:cNvPr>
            <p:cNvSpPr/>
            <p:nvPr/>
          </p:nvSpPr>
          <p:spPr>
            <a:xfrm>
              <a:off x="2192829" y="5285114"/>
              <a:ext cx="7952453" cy="77970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33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CR" sz="2200" b="0" i="0" u="none" strike="noStrike" cap="none" spc="0" normalizeH="0" baseline="0">
                  <a:ln>
                    <a:noFill/>
                  </a:ln>
                  <a:effectLst/>
                  <a:uFillTx/>
                  <a:latin typeface="Avenir" panose="02000503020000020003"/>
                  <a:sym typeface="Helvetica"/>
                </a:rPr>
                <a:t>Al 30 de junio, el primer estudio se encuentra finalizado y se cuenta con un avance del </a:t>
              </a:r>
              <a:r>
                <a:rPr kumimoji="0" lang="es-CR" sz="2200" b="1" i="0" u="none" strike="noStrike" cap="none" spc="0" normalizeH="0" baseline="0">
                  <a:ln>
                    <a:noFill/>
                  </a:ln>
                  <a:effectLst/>
                  <a:uFillTx/>
                  <a:latin typeface="Avenir" panose="02000503020000020003"/>
                  <a:sym typeface="Helvetica"/>
                </a:rPr>
                <a:t>63%</a:t>
              </a:r>
              <a:r>
                <a:rPr kumimoji="0" lang="es-CR" sz="2200" b="0" i="0" u="none" strike="noStrike" cap="none" spc="0" normalizeH="0" baseline="0">
                  <a:ln>
                    <a:noFill/>
                  </a:ln>
                  <a:effectLst/>
                  <a:uFillTx/>
                  <a:latin typeface="Avenir" panose="02000503020000020003"/>
                  <a:sym typeface="Helvetica"/>
                </a:rPr>
                <a:t> del segundo estudio del programa</a:t>
              </a:r>
            </a:p>
          </p:txBody>
        </p: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5558D3B8-009B-5202-9951-35C088D67779}"/>
                </a:ext>
              </a:extLst>
            </p:cNvPr>
            <p:cNvGrpSpPr/>
            <p:nvPr/>
          </p:nvGrpSpPr>
          <p:grpSpPr>
            <a:xfrm>
              <a:off x="2502411" y="1932744"/>
              <a:ext cx="7001015" cy="3635618"/>
              <a:chOff x="2610440" y="1520097"/>
              <a:chExt cx="7001015" cy="3635618"/>
            </a:xfrm>
          </p:grpSpPr>
          <p:grpSp>
            <p:nvGrpSpPr>
              <p:cNvPr id="8" name="Google Shape;589;p27">
                <a:extLst>
                  <a:ext uri="{FF2B5EF4-FFF2-40B4-BE49-F238E27FC236}">
                    <a16:creationId xmlns:a16="http://schemas.microsoft.com/office/drawing/2014/main" id="{BC9C2F86-9422-84C4-CF27-5C687DBF953A}"/>
                  </a:ext>
                </a:extLst>
              </p:cNvPr>
              <p:cNvGrpSpPr/>
              <p:nvPr/>
            </p:nvGrpSpPr>
            <p:grpSpPr>
              <a:xfrm>
                <a:off x="4593785" y="1520097"/>
                <a:ext cx="3480884" cy="3635618"/>
                <a:chOff x="2900780" y="1095500"/>
                <a:chExt cx="3480884" cy="3635618"/>
              </a:xfrm>
            </p:grpSpPr>
            <p:grpSp>
              <p:nvGrpSpPr>
                <p:cNvPr id="10" name="Google Shape;593;p27">
                  <a:extLst>
                    <a:ext uri="{FF2B5EF4-FFF2-40B4-BE49-F238E27FC236}">
                      <a16:creationId xmlns:a16="http://schemas.microsoft.com/office/drawing/2014/main" id="{6A3697A4-0414-AEEE-8254-43967CBFE9FC}"/>
                    </a:ext>
                  </a:extLst>
                </p:cNvPr>
                <p:cNvGrpSpPr/>
                <p:nvPr/>
              </p:nvGrpSpPr>
              <p:grpSpPr>
                <a:xfrm>
                  <a:off x="3079104" y="1095500"/>
                  <a:ext cx="3216236" cy="3365085"/>
                  <a:chOff x="3079104" y="943100"/>
                  <a:chExt cx="3216236" cy="3365085"/>
                </a:xfrm>
              </p:grpSpPr>
              <p:sp>
                <p:nvSpPr>
                  <p:cNvPr id="18" name="Google Shape;594;p27">
                    <a:extLst>
                      <a:ext uri="{FF2B5EF4-FFF2-40B4-BE49-F238E27FC236}">
                        <a16:creationId xmlns:a16="http://schemas.microsoft.com/office/drawing/2014/main" id="{D0645F40-4988-9F3F-1CE3-F1013A297AAE}"/>
                      </a:ext>
                    </a:extLst>
                  </p:cNvPr>
                  <p:cNvSpPr/>
                  <p:nvPr/>
                </p:nvSpPr>
                <p:spPr>
                  <a:xfrm rot="20779699">
                    <a:off x="3079104" y="943100"/>
                    <a:ext cx="3216236" cy="3365085"/>
                  </a:xfrm>
                  <a:prstGeom prst="pie">
                    <a:avLst>
                      <a:gd name="adj1" fmla="val 361240"/>
                      <a:gd name="adj2" fmla="val 8037408"/>
                    </a:avLst>
                  </a:pr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" name="Google Shape;595;p27">
                    <a:extLst>
                      <a:ext uri="{FF2B5EF4-FFF2-40B4-BE49-F238E27FC236}">
                        <a16:creationId xmlns:a16="http://schemas.microsoft.com/office/drawing/2014/main" id="{0200552D-0518-D5DA-22DA-F0C7E25BBADA}"/>
                      </a:ext>
                    </a:extLst>
                  </p:cNvPr>
                  <p:cNvSpPr txBox="1"/>
                  <p:nvPr/>
                </p:nvSpPr>
                <p:spPr>
                  <a:xfrm>
                    <a:off x="4883250" y="3036886"/>
                    <a:ext cx="880800" cy="520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>
                        <a:solidFill>
                          <a:srgbClr val="FFFFFF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30.77</a:t>
                    </a:r>
                    <a:r>
                      <a:rPr lang="en" sz="1100">
                        <a:solidFill>
                          <a:schemeClr val="lt1"/>
                        </a:solidFill>
                        <a:latin typeface="Fira Sans Extra Condensed Light"/>
                        <a:ea typeface="Fira Sans Extra Condensed Light"/>
                        <a:cs typeface="Fira Sans Extra Condensed Light"/>
                        <a:sym typeface="Fira Sans Extra Condensed Light"/>
                      </a:rPr>
                      <a:t>%</a:t>
                    </a:r>
                    <a:endParaRPr sz="1100">
                      <a:solidFill>
                        <a:srgbClr val="FFFFFF"/>
                      </a:solidFill>
                      <a:latin typeface="Poppins"/>
                      <a:ea typeface="Poppins"/>
                      <a:cs typeface="Poppins"/>
                      <a:sym typeface="Poppins"/>
                    </a:endParaRPr>
                  </a:p>
                </p:txBody>
              </p:sp>
            </p:grpSp>
            <p:grpSp>
              <p:nvGrpSpPr>
                <p:cNvPr id="11" name="Google Shape;596;p27">
                  <a:extLst>
                    <a:ext uri="{FF2B5EF4-FFF2-40B4-BE49-F238E27FC236}">
                      <a16:creationId xmlns:a16="http://schemas.microsoft.com/office/drawing/2014/main" id="{8F5BD35B-F22E-04B3-456A-1492D2AC6161}"/>
                    </a:ext>
                  </a:extLst>
                </p:cNvPr>
                <p:cNvGrpSpPr/>
                <p:nvPr/>
              </p:nvGrpSpPr>
              <p:grpSpPr>
                <a:xfrm>
                  <a:off x="3123959" y="1515160"/>
                  <a:ext cx="3257705" cy="2895900"/>
                  <a:chOff x="3123959" y="1362760"/>
                  <a:chExt cx="3257705" cy="2895900"/>
                </a:xfrm>
              </p:grpSpPr>
              <p:sp>
                <p:nvSpPr>
                  <p:cNvPr id="16" name="Google Shape;597;p27">
                    <a:extLst>
                      <a:ext uri="{FF2B5EF4-FFF2-40B4-BE49-F238E27FC236}">
                        <a16:creationId xmlns:a16="http://schemas.microsoft.com/office/drawing/2014/main" id="{4AE8004A-2023-0481-B067-C9115568C769}"/>
                      </a:ext>
                    </a:extLst>
                  </p:cNvPr>
                  <p:cNvSpPr/>
                  <p:nvPr/>
                </p:nvSpPr>
                <p:spPr>
                  <a:xfrm>
                    <a:off x="3123959" y="1362760"/>
                    <a:ext cx="3257705" cy="2895900"/>
                  </a:xfrm>
                  <a:prstGeom prst="pie">
                    <a:avLst>
                      <a:gd name="adj1" fmla="val 7587239"/>
                      <a:gd name="adj2" fmla="val 13500110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" name="Google Shape;598;p27">
                    <a:extLst>
                      <a:ext uri="{FF2B5EF4-FFF2-40B4-BE49-F238E27FC236}">
                        <a16:creationId xmlns:a16="http://schemas.microsoft.com/office/drawing/2014/main" id="{411B4B4F-9546-1EF7-66C2-CECECB77F5EC}"/>
                      </a:ext>
                    </a:extLst>
                  </p:cNvPr>
                  <p:cNvSpPr txBox="1"/>
                  <p:nvPr/>
                </p:nvSpPr>
                <p:spPr>
                  <a:xfrm>
                    <a:off x="3149014" y="2847910"/>
                    <a:ext cx="880800" cy="520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>
                        <a:solidFill>
                          <a:srgbClr val="FFFFFF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1.54</a:t>
                    </a:r>
                    <a:r>
                      <a:rPr lang="en" sz="1100">
                        <a:solidFill>
                          <a:schemeClr val="lt1"/>
                        </a:solidFill>
                        <a:latin typeface="Fira Sans Extra Condensed Light"/>
                        <a:ea typeface="Fira Sans Extra Condensed Light"/>
                        <a:cs typeface="Fira Sans Extra Condensed Light"/>
                        <a:sym typeface="Fira Sans Extra Condensed Light"/>
                      </a:rPr>
                      <a:t>%</a:t>
                    </a:r>
                    <a:endParaRPr sz="1100">
                      <a:solidFill>
                        <a:srgbClr val="FFFFFF"/>
                      </a:solidFill>
                      <a:latin typeface="Poppins"/>
                      <a:ea typeface="Poppins"/>
                      <a:cs typeface="Poppins"/>
                      <a:sym typeface="Poppins"/>
                    </a:endParaRPr>
                  </a:p>
                </p:txBody>
              </p:sp>
            </p:grpSp>
            <p:grpSp>
              <p:nvGrpSpPr>
                <p:cNvPr id="12" name="Google Shape;599;p27">
                  <a:extLst>
                    <a:ext uri="{FF2B5EF4-FFF2-40B4-BE49-F238E27FC236}">
                      <a16:creationId xmlns:a16="http://schemas.microsoft.com/office/drawing/2014/main" id="{DD8DC5DD-3E2F-84E6-61E0-9195887A221C}"/>
                    </a:ext>
                  </a:extLst>
                </p:cNvPr>
                <p:cNvGrpSpPr/>
                <p:nvPr/>
              </p:nvGrpSpPr>
              <p:grpSpPr>
                <a:xfrm>
                  <a:off x="2900780" y="1364518"/>
                  <a:ext cx="3366600" cy="3366600"/>
                  <a:chOff x="2900780" y="1212118"/>
                  <a:chExt cx="3366600" cy="3366600"/>
                </a:xfrm>
              </p:grpSpPr>
              <p:sp>
                <p:nvSpPr>
                  <p:cNvPr id="14" name="Google Shape;600;p27">
                    <a:extLst>
                      <a:ext uri="{FF2B5EF4-FFF2-40B4-BE49-F238E27FC236}">
                        <a16:creationId xmlns:a16="http://schemas.microsoft.com/office/drawing/2014/main" id="{D57AA3F1-254D-10A0-5513-13FCAC68A672}"/>
                      </a:ext>
                    </a:extLst>
                  </p:cNvPr>
                  <p:cNvSpPr/>
                  <p:nvPr/>
                </p:nvSpPr>
                <p:spPr>
                  <a:xfrm>
                    <a:off x="2900780" y="1212118"/>
                    <a:ext cx="3366600" cy="3366600"/>
                  </a:xfrm>
                  <a:prstGeom prst="pie">
                    <a:avLst>
                      <a:gd name="adj1" fmla="val 11678483"/>
                      <a:gd name="adj2" fmla="val 20681658"/>
                    </a:avLst>
                  </a:prstGeom>
                  <a:solidFill>
                    <a:srgbClr val="00999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" name="Google Shape;601;p27">
                    <a:extLst>
                      <a:ext uri="{FF2B5EF4-FFF2-40B4-BE49-F238E27FC236}">
                        <a16:creationId xmlns:a16="http://schemas.microsoft.com/office/drawing/2014/main" id="{51F565F3-BA02-EBED-6093-9486E8032EBD}"/>
                      </a:ext>
                    </a:extLst>
                  </p:cNvPr>
                  <p:cNvSpPr txBox="1"/>
                  <p:nvPr/>
                </p:nvSpPr>
                <p:spPr>
                  <a:xfrm>
                    <a:off x="4131500" y="1510025"/>
                    <a:ext cx="880800" cy="520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>
                        <a:solidFill>
                          <a:srgbClr val="FFFFFF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rPr>
                      <a:t>67.69</a:t>
                    </a:r>
                    <a:r>
                      <a:rPr lang="en" sz="1100">
                        <a:solidFill>
                          <a:srgbClr val="FFFFFF"/>
                        </a:solidFill>
                        <a:latin typeface="Fira Sans Extra Condensed Light"/>
                        <a:ea typeface="Fira Sans Extra Condensed Light"/>
                        <a:cs typeface="Fira Sans Extra Condensed Light"/>
                        <a:sym typeface="Fira Sans Extra Condensed Light"/>
                      </a:rPr>
                      <a:t>%</a:t>
                    </a:r>
                    <a:endParaRPr sz="1100">
                      <a:solidFill>
                        <a:srgbClr val="FFFFFF"/>
                      </a:solidFill>
                      <a:latin typeface="Fira Sans Extra Condensed Light"/>
                      <a:ea typeface="Fira Sans Extra Condensed Light"/>
                      <a:cs typeface="Fira Sans Extra Condensed Light"/>
                      <a:sym typeface="Fira Sans Extra Condensed Light"/>
                    </a:endParaRPr>
                  </a:p>
                </p:txBody>
              </p:sp>
            </p:grpSp>
            <p:sp>
              <p:nvSpPr>
                <p:cNvPr id="13" name="Google Shape;602;p27">
                  <a:extLst>
                    <a:ext uri="{FF2B5EF4-FFF2-40B4-BE49-F238E27FC236}">
                      <a16:creationId xmlns:a16="http://schemas.microsoft.com/office/drawing/2014/main" id="{33CA5754-9354-8100-EA8F-98515BE14BE2}"/>
                    </a:ext>
                  </a:extLst>
                </p:cNvPr>
                <p:cNvSpPr/>
                <p:nvPr/>
              </p:nvSpPr>
              <p:spPr>
                <a:xfrm>
                  <a:off x="4260450" y="2651650"/>
                  <a:ext cx="622800" cy="6228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" name="Google Shape;604;p27">
                <a:extLst>
                  <a:ext uri="{FF2B5EF4-FFF2-40B4-BE49-F238E27FC236}">
                    <a16:creationId xmlns:a16="http://schemas.microsoft.com/office/drawing/2014/main" id="{C2603D58-3C2F-56B5-542A-65F1827329BF}"/>
                  </a:ext>
                </a:extLst>
              </p:cNvPr>
              <p:cNvSpPr txBox="1"/>
              <p:nvPr/>
            </p:nvSpPr>
            <p:spPr>
              <a:xfrm>
                <a:off x="7526393" y="1963039"/>
                <a:ext cx="1884600" cy="26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009999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Cumplidas</a:t>
                </a:r>
                <a:r>
                  <a:rPr lang="en" sz="1700">
                    <a:solidFill>
                      <a:schemeClr val="accent5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 </a:t>
                </a:r>
                <a:endParaRPr sz="1700">
                  <a:solidFill>
                    <a:schemeClr val="accent5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4" name="Google Shape;610;p27">
                <a:extLst>
                  <a:ext uri="{FF2B5EF4-FFF2-40B4-BE49-F238E27FC236}">
                    <a16:creationId xmlns:a16="http://schemas.microsoft.com/office/drawing/2014/main" id="{5B79C984-C8AC-F17B-7D2E-E02FD4C26B26}"/>
                  </a:ext>
                </a:extLst>
              </p:cNvPr>
              <p:cNvSpPr txBox="1"/>
              <p:nvPr/>
            </p:nvSpPr>
            <p:spPr>
              <a:xfrm>
                <a:off x="2855780" y="3137786"/>
                <a:ext cx="1884600" cy="26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chemeClr val="accent4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Por validar</a:t>
                </a:r>
                <a:endParaRPr sz="1700">
                  <a:solidFill>
                    <a:schemeClr val="accent4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5" name="Google Shape;613;p27">
                <a:extLst>
                  <a:ext uri="{FF2B5EF4-FFF2-40B4-BE49-F238E27FC236}">
                    <a16:creationId xmlns:a16="http://schemas.microsoft.com/office/drawing/2014/main" id="{9100C81D-C564-6D2D-3040-803EA609C583}"/>
                  </a:ext>
                </a:extLst>
              </p:cNvPr>
              <p:cNvSpPr txBox="1"/>
              <p:nvPr/>
            </p:nvSpPr>
            <p:spPr>
              <a:xfrm>
                <a:off x="7355548" y="4435866"/>
                <a:ext cx="1884600" cy="26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chemeClr val="accent6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En plazo</a:t>
                </a:r>
                <a:endParaRPr sz="1700">
                  <a:solidFill>
                    <a:schemeClr val="accent6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6" name="Diagrama de flujo: terminador 25">
                <a:extLst>
                  <a:ext uri="{FF2B5EF4-FFF2-40B4-BE49-F238E27FC236}">
                    <a16:creationId xmlns:a16="http://schemas.microsoft.com/office/drawing/2014/main" id="{A267D3C1-A361-EC85-62B0-FFC371E9D9DB}"/>
                  </a:ext>
                </a:extLst>
              </p:cNvPr>
              <p:cNvSpPr/>
              <p:nvPr/>
            </p:nvSpPr>
            <p:spPr>
              <a:xfrm>
                <a:off x="8741505" y="1939757"/>
                <a:ext cx="869950" cy="285782"/>
              </a:xfrm>
              <a:prstGeom prst="flowChartTerminator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/>
                  <a:t>44</a:t>
                </a:r>
              </a:p>
            </p:txBody>
          </p:sp>
          <p:sp>
            <p:nvSpPr>
              <p:cNvPr id="27" name="Diagrama de flujo: terminador 26">
                <a:extLst>
                  <a:ext uri="{FF2B5EF4-FFF2-40B4-BE49-F238E27FC236}">
                    <a16:creationId xmlns:a16="http://schemas.microsoft.com/office/drawing/2014/main" id="{559C9C62-1A55-2CCA-1B02-0DED58383C91}"/>
                  </a:ext>
                </a:extLst>
              </p:cNvPr>
              <p:cNvSpPr/>
              <p:nvPr/>
            </p:nvSpPr>
            <p:spPr>
              <a:xfrm>
                <a:off x="8339740" y="4411449"/>
                <a:ext cx="869950" cy="285782"/>
              </a:xfrm>
              <a:prstGeom prst="flowChartTerminator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/>
                  <a:t>20</a:t>
                </a:r>
              </a:p>
            </p:txBody>
          </p:sp>
          <p:sp>
            <p:nvSpPr>
              <p:cNvPr id="28" name="Diagrama de flujo: terminador 27">
                <a:extLst>
                  <a:ext uri="{FF2B5EF4-FFF2-40B4-BE49-F238E27FC236}">
                    <a16:creationId xmlns:a16="http://schemas.microsoft.com/office/drawing/2014/main" id="{5FADD0D0-F0FA-C904-7D06-093D82AF0CF9}"/>
                  </a:ext>
                </a:extLst>
              </p:cNvPr>
              <p:cNvSpPr/>
              <p:nvPr/>
            </p:nvSpPr>
            <p:spPr>
              <a:xfrm>
                <a:off x="2610440" y="3118773"/>
                <a:ext cx="869950" cy="285782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R"/>
                  <a:t>1</a:t>
                </a:r>
              </a:p>
            </p:txBody>
          </p:sp>
        </p:grpSp>
      </p:grpSp>
      <p:sp>
        <p:nvSpPr>
          <p:cNvPr id="2" name="Título de diapositiva">
            <a:extLst>
              <a:ext uri="{FF2B5EF4-FFF2-40B4-BE49-F238E27FC236}">
                <a16:creationId xmlns:a16="http://schemas.microsoft.com/office/drawing/2014/main" id="{852D5E61-67FD-A512-A794-1141EFE44556}"/>
              </a:ext>
            </a:extLst>
          </p:cNvPr>
          <p:cNvSpPr txBox="1">
            <a:spLocks/>
          </p:cNvSpPr>
          <p:nvPr/>
        </p:nvSpPr>
        <p:spPr>
          <a:xfrm>
            <a:off x="408800" y="921039"/>
            <a:ext cx="9173349" cy="378103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2400" kern="0" spc="-85">
                <a:solidFill>
                  <a:srgbClr val="660066"/>
                </a:solidFill>
                <a:ea typeface="+mj-lt"/>
                <a:cs typeface="+mj-lt"/>
              </a:rPr>
              <a:t>Programa Ley 7786 </a:t>
            </a:r>
            <a:endParaRPr lang="en-US">
              <a:ea typeface="+mj-lt"/>
              <a:cs typeface="+mj-lt"/>
            </a:endParaRPr>
          </a:p>
          <a:p>
            <a:pPr defTabSz="1219169"/>
            <a:r>
              <a:rPr lang="es-CR" sz="2400" b="0" kern="0" spc="-85">
                <a:solidFill>
                  <a:srgbClr val="660066"/>
                </a:solidFill>
                <a:latin typeface="Avenir"/>
              </a:rPr>
              <a:t>Estado de las recomendaciones emitidas 2023-2025 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848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BFED2-FE96-8F0A-8DDA-3BD079FAB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23EA6791-E1C6-6F4F-D092-D063405E3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1"/>
            <a:ext cx="12192000" cy="283806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8A9581C-6D53-9189-9942-1BD0A90E1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198" y="7090152"/>
            <a:ext cx="6896329" cy="853975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C53DDADF-8494-2415-9BE6-918AF61F1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8DC418AB-B4C0-7541-46D8-E7E29347B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2" name="Título de diapositiva">
            <a:extLst>
              <a:ext uri="{FF2B5EF4-FFF2-40B4-BE49-F238E27FC236}">
                <a16:creationId xmlns:a16="http://schemas.microsoft.com/office/drawing/2014/main" id="{DCD6CA05-F332-B85E-2801-06798F7C8696}"/>
              </a:ext>
            </a:extLst>
          </p:cNvPr>
          <p:cNvSpPr txBox="1">
            <a:spLocks/>
          </p:cNvSpPr>
          <p:nvPr/>
        </p:nvSpPr>
        <p:spPr>
          <a:xfrm>
            <a:off x="408801" y="921039"/>
            <a:ext cx="7324905" cy="378103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2400" b="0" kern="0" spc="-85">
                <a:solidFill>
                  <a:srgbClr val="660066"/>
                </a:solidFill>
                <a:latin typeface="Avenir"/>
              </a:rPr>
              <a:t>Recomendaciones emitidas por entes externos 2022-2025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FDA53EB-8A04-AC4B-82C4-1B2EE3DDD5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8001" y="1514698"/>
            <a:ext cx="6503618" cy="436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5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E7B45-418C-F26D-5511-130156FAF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BBFD7E6-2ABF-2381-0EA7-DA1731E25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1"/>
            <a:ext cx="12192000" cy="2838061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13BAE799-92D3-E3C6-96A0-860B3BB0B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11B3473A-CC87-CE16-98D0-47222D2CB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5" name="Título de diapositiva">
            <a:extLst>
              <a:ext uri="{FF2B5EF4-FFF2-40B4-BE49-F238E27FC236}">
                <a16:creationId xmlns:a16="http://schemas.microsoft.com/office/drawing/2014/main" id="{4EFBC933-378C-49F7-0DE6-BBF19B2A8890}"/>
              </a:ext>
            </a:extLst>
          </p:cNvPr>
          <p:cNvSpPr txBox="1">
            <a:spLocks/>
          </p:cNvSpPr>
          <p:nvPr/>
        </p:nvSpPr>
        <p:spPr>
          <a:xfrm>
            <a:off x="5343525" y="290372"/>
            <a:ext cx="5142101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3600" b="0" kern="0" spc="-85">
                <a:solidFill>
                  <a:srgbClr val="660066"/>
                </a:solidFill>
                <a:latin typeface="Avenir"/>
              </a:rPr>
              <a:t>Otros aspectos relevantes</a:t>
            </a:r>
          </a:p>
        </p:txBody>
      </p:sp>
      <p:sp>
        <p:nvSpPr>
          <p:cNvPr id="6" name="Título de diapositiva">
            <a:extLst>
              <a:ext uri="{FF2B5EF4-FFF2-40B4-BE49-F238E27FC236}">
                <a16:creationId xmlns:a16="http://schemas.microsoft.com/office/drawing/2014/main" id="{F0BD1756-01A9-3F3E-D8C5-AF4222726168}"/>
              </a:ext>
            </a:extLst>
          </p:cNvPr>
          <p:cNvSpPr txBox="1">
            <a:spLocks/>
          </p:cNvSpPr>
          <p:nvPr/>
        </p:nvSpPr>
        <p:spPr>
          <a:xfrm>
            <a:off x="418326" y="1223127"/>
            <a:ext cx="7324905" cy="378103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2400" b="0" kern="0" spc="-85">
                <a:solidFill>
                  <a:srgbClr val="660066"/>
                </a:solidFill>
                <a:latin typeface="Avenir"/>
              </a:rPr>
              <a:t>Modificaciones al Plan de Trabajo II Trimestre 2025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8C88DA7-933F-BB7F-4D25-A223D86AA6B9}"/>
              </a:ext>
            </a:extLst>
          </p:cNvPr>
          <p:cNvGrpSpPr/>
          <p:nvPr/>
        </p:nvGrpSpPr>
        <p:grpSpPr>
          <a:xfrm>
            <a:off x="949428" y="1892748"/>
            <a:ext cx="8162459" cy="2134043"/>
            <a:chOff x="2655305" y="1294957"/>
            <a:chExt cx="8162459" cy="2134043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2B873CD8-8E33-4CEA-44F9-D1C2E75C688E}"/>
                </a:ext>
              </a:extLst>
            </p:cNvPr>
            <p:cNvGrpSpPr/>
            <p:nvPr/>
          </p:nvGrpSpPr>
          <p:grpSpPr>
            <a:xfrm flipH="1">
              <a:off x="2655305" y="1294957"/>
              <a:ext cx="2630288" cy="2134043"/>
              <a:chOff x="1426521" y="1634878"/>
              <a:chExt cx="3507050" cy="2845391"/>
            </a:xfrm>
          </p:grpSpPr>
          <p:grpSp>
            <p:nvGrpSpPr>
              <p:cNvPr id="19" name="Group 2">
                <a:extLst>
                  <a:ext uri="{FF2B5EF4-FFF2-40B4-BE49-F238E27FC236}">
                    <a16:creationId xmlns:a16="http://schemas.microsoft.com/office/drawing/2014/main" id="{AD5F6CAF-A78E-8C46-13A0-4691438B8480}"/>
                  </a:ext>
                </a:extLst>
              </p:cNvPr>
              <p:cNvGrpSpPr/>
              <p:nvPr/>
            </p:nvGrpSpPr>
            <p:grpSpPr>
              <a:xfrm rot="5400000">
                <a:off x="3227469" y="2291724"/>
                <a:ext cx="812201" cy="397957"/>
                <a:chOff x="0" y="-38100"/>
                <a:chExt cx="320870" cy="157218"/>
              </a:xfrm>
            </p:grpSpPr>
            <p:sp>
              <p:nvSpPr>
                <p:cNvPr id="77" name="Freeform 3">
                  <a:extLst>
                    <a:ext uri="{FF2B5EF4-FFF2-40B4-BE49-F238E27FC236}">
                      <a16:creationId xmlns:a16="http://schemas.microsoft.com/office/drawing/2014/main" id="{A11E46FE-D09D-69FD-79D9-776DCB8782A2}"/>
                    </a:ext>
                  </a:extLst>
                </p:cNvPr>
                <p:cNvSpPr/>
                <p:nvPr/>
              </p:nvSpPr>
              <p:spPr>
                <a:xfrm>
                  <a:off x="1" y="1"/>
                  <a:ext cx="153480" cy="106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8D4E2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78" name="TextBox 4">
                  <a:extLst>
                    <a:ext uri="{FF2B5EF4-FFF2-40B4-BE49-F238E27FC236}">
                      <a16:creationId xmlns:a16="http://schemas.microsoft.com/office/drawing/2014/main" id="{5AA88376-EC07-E5AF-40C9-24C0125C45EF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41" name="Group 5">
                <a:extLst>
                  <a:ext uri="{FF2B5EF4-FFF2-40B4-BE49-F238E27FC236}">
                    <a16:creationId xmlns:a16="http://schemas.microsoft.com/office/drawing/2014/main" id="{EBBCC622-E109-F766-6F2C-D451C60FBEA5}"/>
                  </a:ext>
                </a:extLst>
              </p:cNvPr>
              <p:cNvGrpSpPr/>
              <p:nvPr/>
            </p:nvGrpSpPr>
            <p:grpSpPr>
              <a:xfrm>
                <a:off x="3531820" y="1853214"/>
                <a:ext cx="812201" cy="301517"/>
                <a:chOff x="0" y="0"/>
                <a:chExt cx="320870" cy="119118"/>
              </a:xfrm>
            </p:grpSpPr>
            <p:sp>
              <p:nvSpPr>
                <p:cNvPr id="75" name="Freeform 6">
                  <a:extLst>
                    <a:ext uri="{FF2B5EF4-FFF2-40B4-BE49-F238E27FC236}">
                      <a16:creationId xmlns:a16="http://schemas.microsoft.com/office/drawing/2014/main" id="{3E8A6D72-AEEC-23DB-380B-5F5BF66E9ED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8D4E2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76" name="TextBox 7">
                  <a:extLst>
                    <a:ext uri="{FF2B5EF4-FFF2-40B4-BE49-F238E27FC236}">
                      <a16:creationId xmlns:a16="http://schemas.microsoft.com/office/drawing/2014/main" id="{8A177B71-241E-3219-0DB8-FF3D3B0C6C4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42" name="Group 8">
                <a:extLst>
                  <a:ext uri="{FF2B5EF4-FFF2-40B4-BE49-F238E27FC236}">
                    <a16:creationId xmlns:a16="http://schemas.microsoft.com/office/drawing/2014/main" id="{6BEA7D53-9445-7FBC-A4E9-0E02ABED641A}"/>
                  </a:ext>
                </a:extLst>
              </p:cNvPr>
              <p:cNvGrpSpPr/>
              <p:nvPr/>
            </p:nvGrpSpPr>
            <p:grpSpPr>
              <a:xfrm>
                <a:off x="3369016" y="1792550"/>
                <a:ext cx="432666" cy="422845"/>
                <a:chOff x="0" y="0"/>
                <a:chExt cx="967158" cy="945205"/>
              </a:xfrm>
            </p:grpSpPr>
            <p:sp>
              <p:nvSpPr>
                <p:cNvPr id="73" name="Freeform 9">
                  <a:extLst>
                    <a:ext uri="{FF2B5EF4-FFF2-40B4-BE49-F238E27FC236}">
                      <a16:creationId xmlns:a16="http://schemas.microsoft.com/office/drawing/2014/main" id="{945B90F6-59C1-AC94-0E16-C9E6E11F088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67158" cy="94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13538A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74" name="TextBox 10">
                  <a:extLst>
                    <a:ext uri="{FF2B5EF4-FFF2-40B4-BE49-F238E27FC236}">
                      <a16:creationId xmlns:a16="http://schemas.microsoft.com/office/drawing/2014/main" id="{7AB815A4-18CF-035C-C413-315F847FDA38}"/>
                    </a:ext>
                  </a:extLst>
                </p:cNvPr>
                <p:cNvSpPr txBox="1"/>
                <p:nvPr/>
              </p:nvSpPr>
              <p:spPr>
                <a:xfrm>
                  <a:off x="90671" y="40988"/>
                  <a:ext cx="785816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NA</a:t>
                  </a:r>
                </a:p>
              </p:txBody>
            </p:sp>
          </p:grpSp>
          <p:grpSp>
            <p:nvGrpSpPr>
              <p:cNvPr id="43" name="Group 11">
                <a:extLst>
                  <a:ext uri="{FF2B5EF4-FFF2-40B4-BE49-F238E27FC236}">
                    <a16:creationId xmlns:a16="http://schemas.microsoft.com/office/drawing/2014/main" id="{84E0700F-F25A-249A-BB73-FDBBD17FA263}"/>
                  </a:ext>
                </a:extLst>
              </p:cNvPr>
              <p:cNvGrpSpPr/>
              <p:nvPr/>
            </p:nvGrpSpPr>
            <p:grpSpPr>
              <a:xfrm flipH="1">
                <a:off x="4195382" y="1634878"/>
                <a:ext cx="738189" cy="738189"/>
                <a:chOff x="0" y="0"/>
                <a:chExt cx="812800" cy="812800"/>
              </a:xfrm>
            </p:grpSpPr>
            <p:sp>
              <p:nvSpPr>
                <p:cNvPr id="71" name="Freeform 12">
                  <a:extLst>
                    <a:ext uri="{FF2B5EF4-FFF2-40B4-BE49-F238E27FC236}">
                      <a16:creationId xmlns:a16="http://schemas.microsoft.com/office/drawing/2014/main" id="{DB4B1604-0B77-B44E-3B48-CF8EE5A2A13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3538A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72" name="TextBox 13">
                  <a:extLst>
                    <a:ext uri="{FF2B5EF4-FFF2-40B4-BE49-F238E27FC236}">
                      <a16:creationId xmlns:a16="http://schemas.microsoft.com/office/drawing/2014/main" id="{15184A4A-B14E-43EF-CDAC-DB45E648068A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sp>
            <p:nvSpPr>
              <p:cNvPr id="50" name="Freeform 22">
                <a:extLst>
                  <a:ext uri="{FF2B5EF4-FFF2-40B4-BE49-F238E27FC236}">
                    <a16:creationId xmlns:a16="http://schemas.microsoft.com/office/drawing/2014/main" id="{47E2F8FB-5637-EE31-21D0-FD67276B21FC}"/>
                  </a:ext>
                </a:extLst>
              </p:cNvPr>
              <p:cNvSpPr/>
              <p:nvPr/>
            </p:nvSpPr>
            <p:spPr>
              <a:xfrm rot="5400000">
                <a:off x="2364608" y="2738335"/>
                <a:ext cx="812201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320870" h="119118">
                    <a:moveTo>
                      <a:pt x="0" y="0"/>
                    </a:moveTo>
                    <a:lnTo>
                      <a:pt x="320870" y="0"/>
                    </a:lnTo>
                    <a:lnTo>
                      <a:pt x="320870" y="119118"/>
                    </a:lnTo>
                    <a:lnTo>
                      <a:pt x="0" y="119118"/>
                    </a:lnTo>
                    <a:close/>
                  </a:path>
                </a:pathLst>
              </a:custGeom>
              <a:solidFill>
                <a:srgbClr val="CFE4F5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grpSp>
            <p:nvGrpSpPr>
              <p:cNvPr id="54" name="Group 24">
                <a:extLst>
                  <a:ext uri="{FF2B5EF4-FFF2-40B4-BE49-F238E27FC236}">
                    <a16:creationId xmlns:a16="http://schemas.microsoft.com/office/drawing/2014/main" id="{C1C6651F-E668-332A-7DDF-7D6E34C21A02}"/>
                  </a:ext>
                </a:extLst>
              </p:cNvPr>
              <p:cNvGrpSpPr/>
              <p:nvPr/>
            </p:nvGrpSpPr>
            <p:grpSpPr>
              <a:xfrm>
                <a:off x="2538639" y="2455712"/>
                <a:ext cx="961820" cy="861788"/>
                <a:chOff x="0" y="-221342"/>
                <a:chExt cx="379979" cy="340460"/>
              </a:xfrm>
            </p:grpSpPr>
            <p:sp>
              <p:nvSpPr>
                <p:cNvPr id="69" name="Freeform 25">
                  <a:extLst>
                    <a:ext uri="{FF2B5EF4-FFF2-40B4-BE49-F238E27FC236}">
                      <a16:creationId xmlns:a16="http://schemas.microsoft.com/office/drawing/2014/main" id="{C0D42CB8-8DB1-45D3-C02C-4561316CE25F}"/>
                    </a:ext>
                  </a:extLst>
                </p:cNvPr>
                <p:cNvSpPr/>
                <p:nvPr/>
              </p:nvSpPr>
              <p:spPr>
                <a:xfrm>
                  <a:off x="59109" y="-221342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FE4F5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70" name="TextBox 26">
                  <a:extLst>
                    <a:ext uri="{FF2B5EF4-FFF2-40B4-BE49-F238E27FC236}">
                      <a16:creationId xmlns:a16="http://schemas.microsoft.com/office/drawing/2014/main" id="{10CCBFFE-7565-75C7-2A0F-C4200531C62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55" name="Group 27">
                <a:extLst>
                  <a:ext uri="{FF2B5EF4-FFF2-40B4-BE49-F238E27FC236}">
                    <a16:creationId xmlns:a16="http://schemas.microsoft.com/office/drawing/2014/main" id="{0F39C1A0-620D-36B5-22CD-B682E2F85BF8}"/>
                  </a:ext>
                </a:extLst>
              </p:cNvPr>
              <p:cNvGrpSpPr/>
              <p:nvPr/>
            </p:nvGrpSpPr>
            <p:grpSpPr>
              <a:xfrm>
                <a:off x="2527107" y="2383538"/>
                <a:ext cx="432666" cy="422845"/>
                <a:chOff x="334452" y="-1252401"/>
                <a:chExt cx="967158" cy="945205"/>
              </a:xfrm>
            </p:grpSpPr>
            <p:sp>
              <p:nvSpPr>
                <p:cNvPr id="67" name="Freeform 28">
                  <a:extLst>
                    <a:ext uri="{FF2B5EF4-FFF2-40B4-BE49-F238E27FC236}">
                      <a16:creationId xmlns:a16="http://schemas.microsoft.com/office/drawing/2014/main" id="{F401CA7D-8B7B-527E-BAE6-9B689A51F5EA}"/>
                    </a:ext>
                  </a:extLst>
                </p:cNvPr>
                <p:cNvSpPr/>
                <p:nvPr/>
              </p:nvSpPr>
              <p:spPr>
                <a:xfrm>
                  <a:off x="334452" y="-1252401"/>
                  <a:ext cx="967158" cy="94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2C92D5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68" name="TextBox 29">
                  <a:extLst>
                    <a:ext uri="{FF2B5EF4-FFF2-40B4-BE49-F238E27FC236}">
                      <a16:creationId xmlns:a16="http://schemas.microsoft.com/office/drawing/2014/main" id="{6A2A1D84-DB4E-9425-F38A-A645609B7A76}"/>
                    </a:ext>
                  </a:extLst>
                </p:cNvPr>
                <p:cNvSpPr txBox="1"/>
                <p:nvPr/>
              </p:nvSpPr>
              <p:spPr>
                <a:xfrm>
                  <a:off x="425124" y="-1244509"/>
                  <a:ext cx="785817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R</a:t>
                  </a:r>
                </a:p>
              </p:txBody>
            </p:sp>
          </p:grpSp>
          <p:sp>
            <p:nvSpPr>
              <p:cNvPr id="56" name="Freeform 31">
                <a:extLst>
                  <a:ext uri="{FF2B5EF4-FFF2-40B4-BE49-F238E27FC236}">
                    <a16:creationId xmlns:a16="http://schemas.microsoft.com/office/drawing/2014/main" id="{666F7623-CA8C-B6AD-9EA8-FE5A65AA7AE3}"/>
                  </a:ext>
                </a:extLst>
              </p:cNvPr>
              <p:cNvSpPr/>
              <p:nvPr/>
            </p:nvSpPr>
            <p:spPr>
              <a:xfrm>
                <a:off x="3216748" y="2284679"/>
                <a:ext cx="738189" cy="7381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grpSp>
            <p:nvGrpSpPr>
              <p:cNvPr id="57" name="Group 40">
                <a:extLst>
                  <a:ext uri="{FF2B5EF4-FFF2-40B4-BE49-F238E27FC236}">
                    <a16:creationId xmlns:a16="http://schemas.microsoft.com/office/drawing/2014/main" id="{10A40C35-4DDF-C831-C124-831DA04EB2A5}"/>
                  </a:ext>
                </a:extLst>
              </p:cNvPr>
              <p:cNvGrpSpPr/>
              <p:nvPr/>
            </p:nvGrpSpPr>
            <p:grpSpPr>
              <a:xfrm>
                <a:off x="1545457" y="3125911"/>
                <a:ext cx="1162915" cy="1354358"/>
                <a:chOff x="0" y="-415938"/>
                <a:chExt cx="459424" cy="535056"/>
              </a:xfrm>
            </p:grpSpPr>
            <p:sp>
              <p:nvSpPr>
                <p:cNvPr id="65" name="Freeform 41">
                  <a:extLst>
                    <a:ext uri="{FF2B5EF4-FFF2-40B4-BE49-F238E27FC236}">
                      <a16:creationId xmlns:a16="http://schemas.microsoft.com/office/drawing/2014/main" id="{C1746C3E-F973-8BE9-6C5B-DA3CF468A125}"/>
                    </a:ext>
                  </a:extLst>
                </p:cNvPr>
                <p:cNvSpPr/>
                <p:nvPr/>
              </p:nvSpPr>
              <p:spPr>
                <a:xfrm>
                  <a:off x="138554" y="-415938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D3F2FB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66" name="TextBox 42">
                  <a:extLst>
                    <a:ext uri="{FF2B5EF4-FFF2-40B4-BE49-F238E27FC236}">
                      <a16:creationId xmlns:a16="http://schemas.microsoft.com/office/drawing/2014/main" id="{7AB4E4B3-FD77-EA76-2087-185F34E434B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58" name="Group 43">
                <a:extLst>
                  <a:ext uri="{FF2B5EF4-FFF2-40B4-BE49-F238E27FC236}">
                    <a16:creationId xmlns:a16="http://schemas.microsoft.com/office/drawing/2014/main" id="{C06E0DEB-F237-5F86-E66A-AC68FE7C6F67}"/>
                  </a:ext>
                </a:extLst>
              </p:cNvPr>
              <p:cNvGrpSpPr/>
              <p:nvPr/>
            </p:nvGrpSpPr>
            <p:grpSpPr>
              <a:xfrm>
                <a:off x="1426521" y="3042228"/>
                <a:ext cx="742817" cy="1436045"/>
                <a:chOff x="90671" y="-2353466"/>
                <a:chExt cx="1660454" cy="3210058"/>
              </a:xfrm>
            </p:grpSpPr>
            <p:sp>
              <p:nvSpPr>
                <p:cNvPr id="63" name="TextBox 45">
                  <a:extLst>
                    <a:ext uri="{FF2B5EF4-FFF2-40B4-BE49-F238E27FC236}">
                      <a16:creationId xmlns:a16="http://schemas.microsoft.com/office/drawing/2014/main" id="{727D21BB-C480-41AB-CAFE-DA17D74D9CE8}"/>
                    </a:ext>
                  </a:extLst>
                </p:cNvPr>
                <p:cNvSpPr txBox="1"/>
                <p:nvPr/>
              </p:nvSpPr>
              <p:spPr>
                <a:xfrm>
                  <a:off x="90671" y="40988"/>
                  <a:ext cx="785816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3</a:t>
                  </a:r>
                </a:p>
              </p:txBody>
            </p:sp>
            <p:sp>
              <p:nvSpPr>
                <p:cNvPr id="64" name="Freeform 44">
                  <a:extLst>
                    <a:ext uri="{FF2B5EF4-FFF2-40B4-BE49-F238E27FC236}">
                      <a16:creationId xmlns:a16="http://schemas.microsoft.com/office/drawing/2014/main" id="{FD362C43-91E4-6AD8-B999-B66DCD159362}"/>
                    </a:ext>
                  </a:extLst>
                </p:cNvPr>
                <p:cNvSpPr/>
                <p:nvPr/>
              </p:nvSpPr>
              <p:spPr>
                <a:xfrm>
                  <a:off x="783968" y="-2353466"/>
                  <a:ext cx="967157" cy="945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37C9EF"/>
                </a:solidFill>
              </p:spPr>
              <p:txBody>
                <a:bodyPr/>
                <a:lstStyle/>
                <a:p>
                  <a:pPr algn="ctr"/>
                  <a:r>
                    <a:rPr lang="es-CR" sz="1050" b="1">
                      <a:solidFill>
                        <a:schemeClr val="bg1"/>
                      </a:solidFill>
                    </a:rPr>
                    <a:t>T</a:t>
                  </a:r>
                </a:p>
              </p:txBody>
            </p:sp>
          </p:grp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F8559B88-9269-1C7F-E187-12D847CB0B8C}"/>
                  </a:ext>
                </a:extLst>
              </p:cNvPr>
              <p:cNvSpPr/>
              <p:nvPr/>
            </p:nvSpPr>
            <p:spPr>
              <a:xfrm>
                <a:off x="2376281" y="2887247"/>
                <a:ext cx="738191" cy="7381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9EF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60" name="Freeform 5">
                <a:extLst>
                  <a:ext uri="{FF2B5EF4-FFF2-40B4-BE49-F238E27FC236}">
                    <a16:creationId xmlns:a16="http://schemas.microsoft.com/office/drawing/2014/main" id="{46E78237-F556-3EF7-7B39-17379795381C}"/>
                  </a:ext>
                </a:extLst>
              </p:cNvPr>
              <p:cNvSpPr/>
              <p:nvPr/>
            </p:nvSpPr>
            <p:spPr>
              <a:xfrm flipH="1">
                <a:off x="4267495" y="1724555"/>
                <a:ext cx="507061" cy="462393"/>
              </a:xfrm>
              <a:custGeom>
                <a:avLst/>
                <a:gdLst/>
                <a:ahLst/>
                <a:cxnLst/>
                <a:rect l="l" t="t" r="r" b="b"/>
                <a:pathLst>
                  <a:path w="978511" h="1004070">
                    <a:moveTo>
                      <a:pt x="0" y="0"/>
                    </a:moveTo>
                    <a:lnTo>
                      <a:pt x="978511" y="0"/>
                    </a:lnTo>
                    <a:lnTo>
                      <a:pt x="978511" y="1004069"/>
                    </a:lnTo>
                    <a:lnTo>
                      <a:pt x="0" y="10040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61" name="Freeform 20">
                <a:extLst>
                  <a:ext uri="{FF2B5EF4-FFF2-40B4-BE49-F238E27FC236}">
                    <a16:creationId xmlns:a16="http://schemas.microsoft.com/office/drawing/2014/main" id="{BA603425-83F6-C7EE-0B0C-58DACEA3E4A0}"/>
                  </a:ext>
                </a:extLst>
              </p:cNvPr>
              <p:cNvSpPr/>
              <p:nvPr/>
            </p:nvSpPr>
            <p:spPr>
              <a:xfrm>
                <a:off x="3354211" y="2381605"/>
                <a:ext cx="461872" cy="490253"/>
              </a:xfrm>
              <a:custGeom>
                <a:avLst/>
                <a:gdLst/>
                <a:ahLst/>
                <a:cxnLst/>
                <a:rect l="l" t="t" r="r" b="b"/>
                <a:pathLst>
                  <a:path w="923744" h="1004070">
                    <a:moveTo>
                      <a:pt x="0" y="0"/>
                    </a:moveTo>
                    <a:lnTo>
                      <a:pt x="923744" y="0"/>
                    </a:lnTo>
                    <a:lnTo>
                      <a:pt x="923744" y="1004070"/>
                    </a:lnTo>
                    <a:lnTo>
                      <a:pt x="0" y="10040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62" name="Freeform 10">
                <a:extLst>
                  <a:ext uri="{FF2B5EF4-FFF2-40B4-BE49-F238E27FC236}">
                    <a16:creationId xmlns:a16="http://schemas.microsoft.com/office/drawing/2014/main" id="{1A0EE178-477B-29A5-555D-5A9197FF56F0}"/>
                  </a:ext>
                </a:extLst>
              </p:cNvPr>
              <p:cNvSpPr/>
              <p:nvPr/>
            </p:nvSpPr>
            <p:spPr>
              <a:xfrm>
                <a:off x="2396541" y="2839798"/>
                <a:ext cx="748337" cy="801229"/>
              </a:xfrm>
              <a:custGeom>
                <a:avLst/>
                <a:gdLst/>
                <a:ahLst/>
                <a:cxnLst/>
                <a:rect l="l" t="t" r="r" b="b"/>
                <a:pathLst>
                  <a:path w="1629049" h="1629049">
                    <a:moveTo>
                      <a:pt x="0" y="0"/>
                    </a:moveTo>
                    <a:lnTo>
                      <a:pt x="1629049" y="0"/>
                    </a:lnTo>
                    <a:lnTo>
                      <a:pt x="1629049" y="1629050"/>
                    </a:lnTo>
                    <a:lnTo>
                      <a:pt x="0" y="16290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</p:grpSp>
        <p:sp>
          <p:nvSpPr>
            <p:cNvPr id="15" name="TextBox 81">
              <a:extLst>
                <a:ext uri="{FF2B5EF4-FFF2-40B4-BE49-F238E27FC236}">
                  <a16:creationId xmlns:a16="http://schemas.microsoft.com/office/drawing/2014/main" id="{0FC61139-82FD-1498-82B1-EF77C127B2B8}"/>
                </a:ext>
              </a:extLst>
            </p:cNvPr>
            <p:cNvSpPr txBox="1"/>
            <p:nvPr/>
          </p:nvSpPr>
          <p:spPr>
            <a:xfrm>
              <a:off x="3966223" y="1397616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Actividad eliminada: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Administración de cobro judicial 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16" name="TextBox 81">
              <a:extLst>
                <a:ext uri="{FF2B5EF4-FFF2-40B4-BE49-F238E27FC236}">
                  <a16:creationId xmlns:a16="http://schemas.microsoft.com/office/drawing/2014/main" id="{A3D7084A-E959-B50B-ED2E-FB25293B9682}"/>
                </a:ext>
              </a:extLst>
            </p:cNvPr>
            <p:cNvSpPr txBox="1"/>
            <p:nvPr/>
          </p:nvSpPr>
          <p:spPr>
            <a:xfrm>
              <a:off x="4605228" y="1898328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Riesgo: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Bajo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17" name="TextBox 81">
              <a:extLst>
                <a:ext uri="{FF2B5EF4-FFF2-40B4-BE49-F238E27FC236}">
                  <a16:creationId xmlns:a16="http://schemas.microsoft.com/office/drawing/2014/main" id="{BE41891A-C492-9983-65FE-31E38A937422}"/>
                </a:ext>
              </a:extLst>
            </p:cNvPr>
            <p:cNvSpPr txBox="1"/>
            <p:nvPr/>
          </p:nvSpPr>
          <p:spPr>
            <a:xfrm>
              <a:off x="5215643" y="2347307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Tipo: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Financiero / Carácter especial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1318291F-3E5A-2295-FC23-7AE9B5E6F1E8}"/>
                </a:ext>
              </a:extLst>
            </p:cNvPr>
            <p:cNvSpPr/>
            <p:nvPr/>
          </p:nvSpPr>
          <p:spPr>
            <a:xfrm flipH="1">
              <a:off x="4628780" y="2689992"/>
              <a:ext cx="553643" cy="55364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pPr algn="ctr"/>
              <a:r>
                <a:rPr lang="es-CR" sz="1400"/>
                <a:t>100 días</a:t>
              </a:r>
            </a:p>
          </p:txBody>
        </p:sp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72ABA17C-0248-C02A-E274-0E8806C79C39}"/>
              </a:ext>
            </a:extLst>
          </p:cNvPr>
          <p:cNvGrpSpPr/>
          <p:nvPr/>
        </p:nvGrpSpPr>
        <p:grpSpPr>
          <a:xfrm>
            <a:off x="980176" y="4200623"/>
            <a:ext cx="8162459" cy="2134043"/>
            <a:chOff x="2655305" y="1294957"/>
            <a:chExt cx="8162459" cy="2134043"/>
          </a:xfrm>
        </p:grpSpPr>
        <p:grpSp>
          <p:nvGrpSpPr>
            <p:cNvPr id="80" name="Grupo 79">
              <a:extLst>
                <a:ext uri="{FF2B5EF4-FFF2-40B4-BE49-F238E27FC236}">
                  <a16:creationId xmlns:a16="http://schemas.microsoft.com/office/drawing/2014/main" id="{3BC186C0-4AA8-2EB5-FDBB-BB1EDECF7102}"/>
                </a:ext>
              </a:extLst>
            </p:cNvPr>
            <p:cNvGrpSpPr/>
            <p:nvPr/>
          </p:nvGrpSpPr>
          <p:grpSpPr>
            <a:xfrm flipH="1">
              <a:off x="2655305" y="1294957"/>
              <a:ext cx="2630288" cy="2134043"/>
              <a:chOff x="1426521" y="1634878"/>
              <a:chExt cx="3507050" cy="2845391"/>
            </a:xfrm>
          </p:grpSpPr>
          <p:grpSp>
            <p:nvGrpSpPr>
              <p:cNvPr id="85" name="Group 2">
                <a:extLst>
                  <a:ext uri="{FF2B5EF4-FFF2-40B4-BE49-F238E27FC236}">
                    <a16:creationId xmlns:a16="http://schemas.microsoft.com/office/drawing/2014/main" id="{D24D2708-3446-FF4C-C4A2-BB5A1DEDDEAB}"/>
                  </a:ext>
                </a:extLst>
              </p:cNvPr>
              <p:cNvGrpSpPr/>
              <p:nvPr/>
            </p:nvGrpSpPr>
            <p:grpSpPr>
              <a:xfrm rot="5400000">
                <a:off x="3227469" y="2291724"/>
                <a:ext cx="812201" cy="397957"/>
                <a:chOff x="0" y="-38100"/>
                <a:chExt cx="320870" cy="157218"/>
              </a:xfrm>
            </p:grpSpPr>
            <p:sp>
              <p:nvSpPr>
                <p:cNvPr id="113" name="Freeform 3">
                  <a:extLst>
                    <a:ext uri="{FF2B5EF4-FFF2-40B4-BE49-F238E27FC236}">
                      <a16:creationId xmlns:a16="http://schemas.microsoft.com/office/drawing/2014/main" id="{54FE81B3-7164-D0E6-5B93-8AE0ADA2A4C2}"/>
                    </a:ext>
                  </a:extLst>
                </p:cNvPr>
                <p:cNvSpPr/>
                <p:nvPr/>
              </p:nvSpPr>
              <p:spPr>
                <a:xfrm>
                  <a:off x="1" y="1"/>
                  <a:ext cx="153480" cy="106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8D4E2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114" name="TextBox 4">
                  <a:extLst>
                    <a:ext uri="{FF2B5EF4-FFF2-40B4-BE49-F238E27FC236}">
                      <a16:creationId xmlns:a16="http://schemas.microsoft.com/office/drawing/2014/main" id="{7A41608F-162B-E562-63D5-99D2DD9C4BD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86" name="Group 5">
                <a:extLst>
                  <a:ext uri="{FF2B5EF4-FFF2-40B4-BE49-F238E27FC236}">
                    <a16:creationId xmlns:a16="http://schemas.microsoft.com/office/drawing/2014/main" id="{03C3C91F-136A-DD30-5DF3-A9AEC764EA9B}"/>
                  </a:ext>
                </a:extLst>
              </p:cNvPr>
              <p:cNvGrpSpPr/>
              <p:nvPr/>
            </p:nvGrpSpPr>
            <p:grpSpPr>
              <a:xfrm>
                <a:off x="3531820" y="1853214"/>
                <a:ext cx="812201" cy="301517"/>
                <a:chOff x="0" y="0"/>
                <a:chExt cx="320870" cy="119118"/>
              </a:xfrm>
            </p:grpSpPr>
            <p:sp>
              <p:nvSpPr>
                <p:cNvPr id="111" name="Freeform 6">
                  <a:extLst>
                    <a:ext uri="{FF2B5EF4-FFF2-40B4-BE49-F238E27FC236}">
                      <a16:creationId xmlns:a16="http://schemas.microsoft.com/office/drawing/2014/main" id="{0ED3BA4D-204A-94B7-47FF-F192D7FBD25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8D4E2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112" name="TextBox 7">
                  <a:extLst>
                    <a:ext uri="{FF2B5EF4-FFF2-40B4-BE49-F238E27FC236}">
                      <a16:creationId xmlns:a16="http://schemas.microsoft.com/office/drawing/2014/main" id="{494836C9-80F9-8EC5-9529-55C424BF51F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87" name="Group 8">
                <a:extLst>
                  <a:ext uri="{FF2B5EF4-FFF2-40B4-BE49-F238E27FC236}">
                    <a16:creationId xmlns:a16="http://schemas.microsoft.com/office/drawing/2014/main" id="{8D55F33F-EE20-599E-6E83-E3FD57C8C455}"/>
                  </a:ext>
                </a:extLst>
              </p:cNvPr>
              <p:cNvGrpSpPr/>
              <p:nvPr/>
            </p:nvGrpSpPr>
            <p:grpSpPr>
              <a:xfrm>
                <a:off x="3369016" y="1792550"/>
                <a:ext cx="432666" cy="422845"/>
                <a:chOff x="0" y="0"/>
                <a:chExt cx="967158" cy="945205"/>
              </a:xfrm>
            </p:grpSpPr>
            <p:sp>
              <p:nvSpPr>
                <p:cNvPr id="109" name="Freeform 9">
                  <a:extLst>
                    <a:ext uri="{FF2B5EF4-FFF2-40B4-BE49-F238E27FC236}">
                      <a16:creationId xmlns:a16="http://schemas.microsoft.com/office/drawing/2014/main" id="{5EEE2D71-38AC-1006-BBBA-EBDE011BE52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67158" cy="94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13538A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110" name="TextBox 10">
                  <a:extLst>
                    <a:ext uri="{FF2B5EF4-FFF2-40B4-BE49-F238E27FC236}">
                      <a16:creationId xmlns:a16="http://schemas.microsoft.com/office/drawing/2014/main" id="{3B3FBD3D-7B8D-0F8B-D7A0-415AEC6860AA}"/>
                    </a:ext>
                  </a:extLst>
                </p:cNvPr>
                <p:cNvSpPr txBox="1"/>
                <p:nvPr/>
              </p:nvSpPr>
              <p:spPr>
                <a:xfrm>
                  <a:off x="90671" y="40988"/>
                  <a:ext cx="785816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NA</a:t>
                  </a:r>
                </a:p>
              </p:txBody>
            </p:sp>
          </p:grpSp>
          <p:grpSp>
            <p:nvGrpSpPr>
              <p:cNvPr id="88" name="Group 11">
                <a:extLst>
                  <a:ext uri="{FF2B5EF4-FFF2-40B4-BE49-F238E27FC236}">
                    <a16:creationId xmlns:a16="http://schemas.microsoft.com/office/drawing/2014/main" id="{9E159181-EAAD-F835-74AF-4088E43E283B}"/>
                  </a:ext>
                </a:extLst>
              </p:cNvPr>
              <p:cNvGrpSpPr/>
              <p:nvPr/>
            </p:nvGrpSpPr>
            <p:grpSpPr>
              <a:xfrm flipH="1">
                <a:off x="4195382" y="1634878"/>
                <a:ext cx="738189" cy="738189"/>
                <a:chOff x="0" y="0"/>
                <a:chExt cx="812800" cy="812800"/>
              </a:xfrm>
            </p:grpSpPr>
            <p:sp>
              <p:nvSpPr>
                <p:cNvPr id="107" name="Freeform 12">
                  <a:extLst>
                    <a:ext uri="{FF2B5EF4-FFF2-40B4-BE49-F238E27FC236}">
                      <a16:creationId xmlns:a16="http://schemas.microsoft.com/office/drawing/2014/main" id="{E8CDCF2F-3009-35AF-8C10-E9B42050453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3538A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108" name="TextBox 13">
                  <a:extLst>
                    <a:ext uri="{FF2B5EF4-FFF2-40B4-BE49-F238E27FC236}">
                      <a16:creationId xmlns:a16="http://schemas.microsoft.com/office/drawing/2014/main" id="{6C2F94CC-125F-5CCB-D3E3-2261717D9662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id="{9AB02FFC-3104-2A19-1644-C2C5CC341B93}"/>
                  </a:ext>
                </a:extLst>
              </p:cNvPr>
              <p:cNvSpPr/>
              <p:nvPr/>
            </p:nvSpPr>
            <p:spPr>
              <a:xfrm rot="5400000">
                <a:off x="2364608" y="2738335"/>
                <a:ext cx="812201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320870" h="119118">
                    <a:moveTo>
                      <a:pt x="0" y="0"/>
                    </a:moveTo>
                    <a:lnTo>
                      <a:pt x="320870" y="0"/>
                    </a:lnTo>
                    <a:lnTo>
                      <a:pt x="320870" y="119118"/>
                    </a:lnTo>
                    <a:lnTo>
                      <a:pt x="0" y="119118"/>
                    </a:lnTo>
                    <a:close/>
                  </a:path>
                </a:pathLst>
              </a:custGeom>
              <a:solidFill>
                <a:srgbClr val="CFE4F5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grpSp>
            <p:nvGrpSpPr>
              <p:cNvPr id="90" name="Group 24">
                <a:extLst>
                  <a:ext uri="{FF2B5EF4-FFF2-40B4-BE49-F238E27FC236}">
                    <a16:creationId xmlns:a16="http://schemas.microsoft.com/office/drawing/2014/main" id="{39B391F0-E1E7-4B17-619D-0EC1433B1D9E}"/>
                  </a:ext>
                </a:extLst>
              </p:cNvPr>
              <p:cNvGrpSpPr/>
              <p:nvPr/>
            </p:nvGrpSpPr>
            <p:grpSpPr>
              <a:xfrm>
                <a:off x="2538639" y="2455712"/>
                <a:ext cx="961820" cy="861788"/>
                <a:chOff x="0" y="-221342"/>
                <a:chExt cx="379979" cy="340460"/>
              </a:xfrm>
            </p:grpSpPr>
            <p:sp>
              <p:nvSpPr>
                <p:cNvPr id="105" name="Freeform 25">
                  <a:extLst>
                    <a:ext uri="{FF2B5EF4-FFF2-40B4-BE49-F238E27FC236}">
                      <a16:creationId xmlns:a16="http://schemas.microsoft.com/office/drawing/2014/main" id="{7A81751F-12DF-D60B-011B-9183638FE85C}"/>
                    </a:ext>
                  </a:extLst>
                </p:cNvPr>
                <p:cNvSpPr/>
                <p:nvPr/>
              </p:nvSpPr>
              <p:spPr>
                <a:xfrm>
                  <a:off x="59109" y="-221342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FE4F5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106" name="TextBox 26">
                  <a:extLst>
                    <a:ext uri="{FF2B5EF4-FFF2-40B4-BE49-F238E27FC236}">
                      <a16:creationId xmlns:a16="http://schemas.microsoft.com/office/drawing/2014/main" id="{09ACE5C4-4AE1-6789-3CEF-12E528A4947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91" name="Group 27">
                <a:extLst>
                  <a:ext uri="{FF2B5EF4-FFF2-40B4-BE49-F238E27FC236}">
                    <a16:creationId xmlns:a16="http://schemas.microsoft.com/office/drawing/2014/main" id="{6E434D5A-AEED-4431-ED13-F8915613495A}"/>
                  </a:ext>
                </a:extLst>
              </p:cNvPr>
              <p:cNvGrpSpPr/>
              <p:nvPr/>
            </p:nvGrpSpPr>
            <p:grpSpPr>
              <a:xfrm>
                <a:off x="2527107" y="2383538"/>
                <a:ext cx="432666" cy="422845"/>
                <a:chOff x="334452" y="-1252401"/>
                <a:chExt cx="967158" cy="945205"/>
              </a:xfrm>
            </p:grpSpPr>
            <p:sp>
              <p:nvSpPr>
                <p:cNvPr id="103" name="Freeform 28">
                  <a:extLst>
                    <a:ext uri="{FF2B5EF4-FFF2-40B4-BE49-F238E27FC236}">
                      <a16:creationId xmlns:a16="http://schemas.microsoft.com/office/drawing/2014/main" id="{D34B8A6F-D658-359E-CDDB-09479BDBDFA5}"/>
                    </a:ext>
                  </a:extLst>
                </p:cNvPr>
                <p:cNvSpPr/>
                <p:nvPr/>
              </p:nvSpPr>
              <p:spPr>
                <a:xfrm>
                  <a:off x="334452" y="-1252401"/>
                  <a:ext cx="967158" cy="94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2C92D5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104" name="TextBox 29">
                  <a:extLst>
                    <a:ext uri="{FF2B5EF4-FFF2-40B4-BE49-F238E27FC236}">
                      <a16:creationId xmlns:a16="http://schemas.microsoft.com/office/drawing/2014/main" id="{EB253B5F-72A1-845A-C478-DF0A904D78CD}"/>
                    </a:ext>
                  </a:extLst>
                </p:cNvPr>
                <p:cNvSpPr txBox="1"/>
                <p:nvPr/>
              </p:nvSpPr>
              <p:spPr>
                <a:xfrm>
                  <a:off x="425124" y="-1244509"/>
                  <a:ext cx="785817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R</a:t>
                  </a:r>
                </a:p>
              </p:txBody>
            </p:sp>
          </p:grpSp>
          <p:sp>
            <p:nvSpPr>
              <p:cNvPr id="92" name="Freeform 31">
                <a:extLst>
                  <a:ext uri="{FF2B5EF4-FFF2-40B4-BE49-F238E27FC236}">
                    <a16:creationId xmlns:a16="http://schemas.microsoft.com/office/drawing/2014/main" id="{34D2D444-6F5C-AA88-100D-38247710E2D0}"/>
                  </a:ext>
                </a:extLst>
              </p:cNvPr>
              <p:cNvSpPr/>
              <p:nvPr/>
            </p:nvSpPr>
            <p:spPr>
              <a:xfrm>
                <a:off x="3216748" y="2284679"/>
                <a:ext cx="738189" cy="7381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grpSp>
            <p:nvGrpSpPr>
              <p:cNvPr id="93" name="Group 40">
                <a:extLst>
                  <a:ext uri="{FF2B5EF4-FFF2-40B4-BE49-F238E27FC236}">
                    <a16:creationId xmlns:a16="http://schemas.microsoft.com/office/drawing/2014/main" id="{9BE7AC45-EAC9-0C01-B16E-57EC1503709B}"/>
                  </a:ext>
                </a:extLst>
              </p:cNvPr>
              <p:cNvGrpSpPr/>
              <p:nvPr/>
            </p:nvGrpSpPr>
            <p:grpSpPr>
              <a:xfrm>
                <a:off x="1545457" y="3125911"/>
                <a:ext cx="1162915" cy="1354358"/>
                <a:chOff x="0" y="-415938"/>
                <a:chExt cx="459424" cy="535056"/>
              </a:xfrm>
            </p:grpSpPr>
            <p:sp>
              <p:nvSpPr>
                <p:cNvPr id="101" name="Freeform 41">
                  <a:extLst>
                    <a:ext uri="{FF2B5EF4-FFF2-40B4-BE49-F238E27FC236}">
                      <a16:creationId xmlns:a16="http://schemas.microsoft.com/office/drawing/2014/main" id="{00B08BBE-E182-44A1-87EA-F3687209BA23}"/>
                    </a:ext>
                  </a:extLst>
                </p:cNvPr>
                <p:cNvSpPr/>
                <p:nvPr/>
              </p:nvSpPr>
              <p:spPr>
                <a:xfrm>
                  <a:off x="138554" y="-415938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D3F2FB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102" name="TextBox 42">
                  <a:extLst>
                    <a:ext uri="{FF2B5EF4-FFF2-40B4-BE49-F238E27FC236}">
                      <a16:creationId xmlns:a16="http://schemas.microsoft.com/office/drawing/2014/main" id="{CCA613A8-A198-31D4-EB94-1672968DEF9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94" name="Group 43">
                <a:extLst>
                  <a:ext uri="{FF2B5EF4-FFF2-40B4-BE49-F238E27FC236}">
                    <a16:creationId xmlns:a16="http://schemas.microsoft.com/office/drawing/2014/main" id="{FC755D30-A583-5D61-809B-DAB2620F032E}"/>
                  </a:ext>
                </a:extLst>
              </p:cNvPr>
              <p:cNvGrpSpPr/>
              <p:nvPr/>
            </p:nvGrpSpPr>
            <p:grpSpPr>
              <a:xfrm>
                <a:off x="1426521" y="3042228"/>
                <a:ext cx="742817" cy="1436045"/>
                <a:chOff x="90671" y="-2353466"/>
                <a:chExt cx="1660454" cy="3210058"/>
              </a:xfrm>
            </p:grpSpPr>
            <p:sp>
              <p:nvSpPr>
                <p:cNvPr id="99" name="TextBox 45">
                  <a:extLst>
                    <a:ext uri="{FF2B5EF4-FFF2-40B4-BE49-F238E27FC236}">
                      <a16:creationId xmlns:a16="http://schemas.microsoft.com/office/drawing/2014/main" id="{3956B57F-8F7A-6775-20C6-0800960C1647}"/>
                    </a:ext>
                  </a:extLst>
                </p:cNvPr>
                <p:cNvSpPr txBox="1"/>
                <p:nvPr/>
              </p:nvSpPr>
              <p:spPr>
                <a:xfrm>
                  <a:off x="90671" y="40988"/>
                  <a:ext cx="785816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3</a:t>
                  </a:r>
                </a:p>
              </p:txBody>
            </p:sp>
            <p:sp>
              <p:nvSpPr>
                <p:cNvPr id="100" name="Freeform 44">
                  <a:extLst>
                    <a:ext uri="{FF2B5EF4-FFF2-40B4-BE49-F238E27FC236}">
                      <a16:creationId xmlns:a16="http://schemas.microsoft.com/office/drawing/2014/main" id="{66C16509-3D3C-4D84-BAD7-8B69A903B557}"/>
                    </a:ext>
                  </a:extLst>
                </p:cNvPr>
                <p:cNvSpPr/>
                <p:nvPr/>
              </p:nvSpPr>
              <p:spPr>
                <a:xfrm>
                  <a:off x="783968" y="-2353466"/>
                  <a:ext cx="967157" cy="945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37C9EF"/>
                </a:solidFill>
              </p:spPr>
              <p:txBody>
                <a:bodyPr/>
                <a:lstStyle/>
                <a:p>
                  <a:pPr algn="ctr"/>
                  <a:r>
                    <a:rPr lang="es-CR" sz="1050" b="1">
                      <a:solidFill>
                        <a:schemeClr val="bg1"/>
                      </a:solidFill>
                    </a:rPr>
                    <a:t>T</a:t>
                  </a:r>
                </a:p>
              </p:txBody>
            </p:sp>
          </p:grpSp>
          <p:sp>
            <p:nvSpPr>
              <p:cNvPr id="95" name="Freeform 47">
                <a:extLst>
                  <a:ext uri="{FF2B5EF4-FFF2-40B4-BE49-F238E27FC236}">
                    <a16:creationId xmlns:a16="http://schemas.microsoft.com/office/drawing/2014/main" id="{8AB89AA4-A465-EEE0-A5D4-B2BD57C90863}"/>
                  </a:ext>
                </a:extLst>
              </p:cNvPr>
              <p:cNvSpPr/>
              <p:nvPr/>
            </p:nvSpPr>
            <p:spPr>
              <a:xfrm>
                <a:off x="2376281" y="2887247"/>
                <a:ext cx="738191" cy="7381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9EF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96" name="Freeform 5">
                <a:extLst>
                  <a:ext uri="{FF2B5EF4-FFF2-40B4-BE49-F238E27FC236}">
                    <a16:creationId xmlns:a16="http://schemas.microsoft.com/office/drawing/2014/main" id="{E166E050-150D-65AC-11AF-7BA074A067A8}"/>
                  </a:ext>
                </a:extLst>
              </p:cNvPr>
              <p:cNvSpPr/>
              <p:nvPr/>
            </p:nvSpPr>
            <p:spPr>
              <a:xfrm flipH="1">
                <a:off x="4267495" y="1724555"/>
                <a:ext cx="507061" cy="462393"/>
              </a:xfrm>
              <a:custGeom>
                <a:avLst/>
                <a:gdLst/>
                <a:ahLst/>
                <a:cxnLst/>
                <a:rect l="l" t="t" r="r" b="b"/>
                <a:pathLst>
                  <a:path w="978511" h="1004070">
                    <a:moveTo>
                      <a:pt x="0" y="0"/>
                    </a:moveTo>
                    <a:lnTo>
                      <a:pt x="978511" y="0"/>
                    </a:lnTo>
                    <a:lnTo>
                      <a:pt x="978511" y="1004069"/>
                    </a:lnTo>
                    <a:lnTo>
                      <a:pt x="0" y="10040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A255986F-C973-CD41-0594-9BA603B95512}"/>
                  </a:ext>
                </a:extLst>
              </p:cNvPr>
              <p:cNvSpPr/>
              <p:nvPr/>
            </p:nvSpPr>
            <p:spPr>
              <a:xfrm>
                <a:off x="3354211" y="2381605"/>
                <a:ext cx="461872" cy="490253"/>
              </a:xfrm>
              <a:custGeom>
                <a:avLst/>
                <a:gdLst/>
                <a:ahLst/>
                <a:cxnLst/>
                <a:rect l="l" t="t" r="r" b="b"/>
                <a:pathLst>
                  <a:path w="923744" h="1004070">
                    <a:moveTo>
                      <a:pt x="0" y="0"/>
                    </a:moveTo>
                    <a:lnTo>
                      <a:pt x="923744" y="0"/>
                    </a:lnTo>
                    <a:lnTo>
                      <a:pt x="923744" y="1004070"/>
                    </a:lnTo>
                    <a:lnTo>
                      <a:pt x="0" y="10040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98" name="Freeform 10">
                <a:extLst>
                  <a:ext uri="{FF2B5EF4-FFF2-40B4-BE49-F238E27FC236}">
                    <a16:creationId xmlns:a16="http://schemas.microsoft.com/office/drawing/2014/main" id="{DEC1138B-C834-827F-068C-227C04A45FDF}"/>
                  </a:ext>
                </a:extLst>
              </p:cNvPr>
              <p:cNvSpPr/>
              <p:nvPr/>
            </p:nvSpPr>
            <p:spPr>
              <a:xfrm>
                <a:off x="2396541" y="2839798"/>
                <a:ext cx="748337" cy="801229"/>
              </a:xfrm>
              <a:custGeom>
                <a:avLst/>
                <a:gdLst/>
                <a:ahLst/>
                <a:cxnLst/>
                <a:rect l="l" t="t" r="r" b="b"/>
                <a:pathLst>
                  <a:path w="1629049" h="1629049">
                    <a:moveTo>
                      <a:pt x="0" y="0"/>
                    </a:moveTo>
                    <a:lnTo>
                      <a:pt x="1629049" y="0"/>
                    </a:lnTo>
                    <a:lnTo>
                      <a:pt x="1629049" y="1629050"/>
                    </a:lnTo>
                    <a:lnTo>
                      <a:pt x="0" y="16290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</p:grpSp>
        <p:sp>
          <p:nvSpPr>
            <p:cNvPr id="81" name="TextBox 81">
              <a:extLst>
                <a:ext uri="{FF2B5EF4-FFF2-40B4-BE49-F238E27FC236}">
                  <a16:creationId xmlns:a16="http://schemas.microsoft.com/office/drawing/2014/main" id="{BFDC481E-017C-0997-6F53-F1CF04BD4E23}"/>
                </a:ext>
              </a:extLst>
            </p:cNvPr>
            <p:cNvSpPr txBox="1"/>
            <p:nvPr/>
          </p:nvSpPr>
          <p:spPr>
            <a:xfrm>
              <a:off x="3966223" y="1397616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Actividad nueva: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Seguimiento BUST (BOTTOM-UP STRESS)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7DB33EA-8C49-0828-6187-9C5AF8B912C7}"/>
                </a:ext>
              </a:extLst>
            </p:cNvPr>
            <p:cNvSpPr txBox="1"/>
            <p:nvPr/>
          </p:nvSpPr>
          <p:spPr>
            <a:xfrm>
              <a:off x="4605228" y="1898328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Riesgo: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Bajo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83" name="TextBox 81">
              <a:extLst>
                <a:ext uri="{FF2B5EF4-FFF2-40B4-BE49-F238E27FC236}">
                  <a16:creationId xmlns:a16="http://schemas.microsoft.com/office/drawing/2014/main" id="{EDC0D1E1-5B20-30CC-D3BC-72522378DA3C}"/>
                </a:ext>
              </a:extLst>
            </p:cNvPr>
            <p:cNvSpPr txBox="1"/>
            <p:nvPr/>
          </p:nvSpPr>
          <p:spPr>
            <a:xfrm>
              <a:off x="5215643" y="2347307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Tipo: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Carácter especial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84" name="Freeform 47">
              <a:extLst>
                <a:ext uri="{FF2B5EF4-FFF2-40B4-BE49-F238E27FC236}">
                  <a16:creationId xmlns:a16="http://schemas.microsoft.com/office/drawing/2014/main" id="{37972095-1994-84A8-B55B-16A48FE9C71E}"/>
                </a:ext>
              </a:extLst>
            </p:cNvPr>
            <p:cNvSpPr/>
            <p:nvPr/>
          </p:nvSpPr>
          <p:spPr>
            <a:xfrm flipH="1">
              <a:off x="4628780" y="2689992"/>
              <a:ext cx="553643" cy="55364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pPr algn="ctr"/>
              <a:r>
                <a:rPr lang="es-CR" sz="1400"/>
                <a:t>25 días</a:t>
              </a:r>
            </a:p>
          </p:txBody>
        </p:sp>
      </p:grp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F039F95C-3CC9-B383-8BD0-E68D4A4245B3}"/>
              </a:ext>
            </a:extLst>
          </p:cNvPr>
          <p:cNvCxnSpPr>
            <a:cxnSpLocks/>
          </p:cNvCxnSpPr>
          <p:nvPr/>
        </p:nvCxnSpPr>
        <p:spPr>
          <a:xfrm>
            <a:off x="7359462" y="1797103"/>
            <a:ext cx="0" cy="40886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81">
            <a:extLst>
              <a:ext uri="{FF2B5EF4-FFF2-40B4-BE49-F238E27FC236}">
                <a16:creationId xmlns:a16="http://schemas.microsoft.com/office/drawing/2014/main" id="{409D2DEC-640C-D36B-FAA7-EAA7B1E69B1B}"/>
              </a:ext>
            </a:extLst>
          </p:cNvPr>
          <p:cNvSpPr txBox="1"/>
          <p:nvPr/>
        </p:nvSpPr>
        <p:spPr>
          <a:xfrm>
            <a:off x="7686740" y="1991394"/>
            <a:ext cx="3377257" cy="1064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06"/>
              </a:lnSpc>
            </a:pPr>
            <a:r>
              <a:rPr lang="es-CR" sz="1600">
                <a:solidFill>
                  <a:srgbClr val="191919"/>
                </a:solidFill>
                <a:latin typeface="Calibri"/>
                <a:ea typeface="Aileron Italics"/>
                <a:cs typeface="Calibri"/>
                <a:sym typeface="Aileron Italics"/>
              </a:rPr>
              <a:t>Se elimina en espera a salida de producción del proyecto SIREC para el 31 de octubre 2025. Se reprogramará en 2026.</a:t>
            </a:r>
            <a:endParaRPr lang="es-CR" sz="1600" b="1">
              <a:solidFill>
                <a:srgbClr val="191919"/>
              </a:solidFill>
              <a:latin typeface="Calibri"/>
              <a:ea typeface="Aileron Italics"/>
              <a:cs typeface="Calibri"/>
              <a:sym typeface="Aileron Italics"/>
            </a:endParaRPr>
          </a:p>
        </p:txBody>
      </p:sp>
      <p:sp>
        <p:nvSpPr>
          <p:cNvPr id="117" name="TextBox 81">
            <a:extLst>
              <a:ext uri="{FF2B5EF4-FFF2-40B4-BE49-F238E27FC236}">
                <a16:creationId xmlns:a16="http://schemas.microsoft.com/office/drawing/2014/main" id="{33B28245-3FAC-F053-AD6A-B373C5C77DD6}"/>
              </a:ext>
            </a:extLst>
          </p:cNvPr>
          <p:cNvSpPr txBox="1"/>
          <p:nvPr/>
        </p:nvSpPr>
        <p:spPr>
          <a:xfrm>
            <a:off x="7647857" y="4261794"/>
            <a:ext cx="3377257" cy="525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06"/>
              </a:lnSpc>
            </a:pPr>
            <a:r>
              <a:rPr lang="es-CR" sz="1600">
                <a:solidFill>
                  <a:srgbClr val="191919"/>
                </a:solidFill>
                <a:latin typeface="Calibri"/>
                <a:ea typeface="Aileron Italics"/>
                <a:cs typeface="Calibri"/>
                <a:sym typeface="Aileron Italics"/>
              </a:rPr>
              <a:t>Se crea la actividad para dar cumplimiento a la normativa.</a:t>
            </a:r>
            <a:endParaRPr lang="es-CR" sz="1600" b="1">
              <a:solidFill>
                <a:srgbClr val="191919"/>
              </a:solidFill>
              <a:latin typeface="Calibri" panose="020F0502020204030204" pitchFamily="34" charset="0"/>
              <a:ea typeface="Aileron Italics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3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6" grpId="0"/>
      <p:bldP spid="11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E7B45-418C-F26D-5511-130156FAF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BBFD7E6-2ABF-2381-0EA7-DA1731E25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1"/>
            <a:ext cx="12192000" cy="2838061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13BAE799-92D3-E3C6-96A0-860B3BB0B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92550" y="5407888"/>
            <a:ext cx="2381400" cy="2381400"/>
          </a:xfrm>
          <a:prstGeom prst="rect">
            <a:avLst/>
          </a:prstGeom>
        </p:spPr>
      </p:pic>
      <p:pic>
        <p:nvPicPr>
          <p:cNvPr id="4" name="Gráfico 3" descr="Cuadrado formado por puntos">
            <a:extLst>
              <a:ext uri="{FF2B5EF4-FFF2-40B4-BE49-F238E27FC236}">
                <a16:creationId xmlns:a16="http://schemas.microsoft.com/office/drawing/2014/main" id="{11B3473A-CC87-CE16-98D0-47222D2CB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18194" y="6003168"/>
            <a:ext cx="2381248" cy="2381248"/>
          </a:xfrm>
          <a:prstGeom prst="rect">
            <a:avLst/>
          </a:prstGeom>
        </p:spPr>
      </p:pic>
      <p:sp>
        <p:nvSpPr>
          <p:cNvPr id="5" name="Título de diapositiva">
            <a:extLst>
              <a:ext uri="{FF2B5EF4-FFF2-40B4-BE49-F238E27FC236}">
                <a16:creationId xmlns:a16="http://schemas.microsoft.com/office/drawing/2014/main" id="{4EFBC933-378C-49F7-0DE6-BBF19B2A8890}"/>
              </a:ext>
            </a:extLst>
          </p:cNvPr>
          <p:cNvSpPr txBox="1">
            <a:spLocks/>
          </p:cNvSpPr>
          <p:nvPr/>
        </p:nvSpPr>
        <p:spPr>
          <a:xfrm>
            <a:off x="5343525" y="290372"/>
            <a:ext cx="5142101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3600" b="0" kern="0" spc="-85">
                <a:solidFill>
                  <a:srgbClr val="660066"/>
                </a:solidFill>
                <a:latin typeface="Avenir"/>
              </a:rPr>
              <a:t>Otros aspectos relevantes</a:t>
            </a:r>
          </a:p>
        </p:txBody>
      </p:sp>
      <p:sp>
        <p:nvSpPr>
          <p:cNvPr id="6" name="Título de diapositiva">
            <a:extLst>
              <a:ext uri="{FF2B5EF4-FFF2-40B4-BE49-F238E27FC236}">
                <a16:creationId xmlns:a16="http://schemas.microsoft.com/office/drawing/2014/main" id="{F0BD1756-01A9-3F3E-D8C5-AF4222726168}"/>
              </a:ext>
            </a:extLst>
          </p:cNvPr>
          <p:cNvSpPr txBox="1">
            <a:spLocks/>
          </p:cNvSpPr>
          <p:nvPr/>
        </p:nvSpPr>
        <p:spPr>
          <a:xfrm>
            <a:off x="418326" y="1223127"/>
            <a:ext cx="7324905" cy="378103"/>
          </a:xfrm>
          <a:prstGeom prst="rect">
            <a:avLst/>
          </a:prstGeom>
        </p:spPr>
        <p:txBody>
          <a:bodyPr lIns="25400" tIns="25400" rIns="25400" bIns="2540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defTabSz="1219169"/>
            <a:r>
              <a:rPr lang="es-CR" sz="2400" b="0" kern="0" spc="-85">
                <a:solidFill>
                  <a:srgbClr val="660066"/>
                </a:solidFill>
                <a:latin typeface="Avenir"/>
              </a:rPr>
              <a:t>Modificaciones al Plan de Trabajo II Trimestre 2025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8C88DA7-933F-BB7F-4D25-A223D86AA6B9}"/>
              </a:ext>
            </a:extLst>
          </p:cNvPr>
          <p:cNvGrpSpPr/>
          <p:nvPr/>
        </p:nvGrpSpPr>
        <p:grpSpPr>
          <a:xfrm>
            <a:off x="949428" y="1892748"/>
            <a:ext cx="8162459" cy="2134043"/>
            <a:chOff x="2655305" y="1294957"/>
            <a:chExt cx="8162459" cy="2134043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2B873CD8-8E33-4CEA-44F9-D1C2E75C688E}"/>
                </a:ext>
              </a:extLst>
            </p:cNvPr>
            <p:cNvGrpSpPr/>
            <p:nvPr/>
          </p:nvGrpSpPr>
          <p:grpSpPr>
            <a:xfrm flipH="1">
              <a:off x="2655305" y="1294957"/>
              <a:ext cx="2630288" cy="2134043"/>
              <a:chOff x="1426521" y="1634878"/>
              <a:chExt cx="3507050" cy="2845391"/>
            </a:xfrm>
          </p:grpSpPr>
          <p:grpSp>
            <p:nvGrpSpPr>
              <p:cNvPr id="19" name="Group 2">
                <a:extLst>
                  <a:ext uri="{FF2B5EF4-FFF2-40B4-BE49-F238E27FC236}">
                    <a16:creationId xmlns:a16="http://schemas.microsoft.com/office/drawing/2014/main" id="{AD5F6CAF-A78E-8C46-13A0-4691438B8480}"/>
                  </a:ext>
                </a:extLst>
              </p:cNvPr>
              <p:cNvGrpSpPr/>
              <p:nvPr/>
            </p:nvGrpSpPr>
            <p:grpSpPr>
              <a:xfrm rot="5400000">
                <a:off x="3227469" y="2291724"/>
                <a:ext cx="812201" cy="397957"/>
                <a:chOff x="0" y="-38100"/>
                <a:chExt cx="320870" cy="157218"/>
              </a:xfrm>
            </p:grpSpPr>
            <p:sp>
              <p:nvSpPr>
                <p:cNvPr id="77" name="Freeform 3">
                  <a:extLst>
                    <a:ext uri="{FF2B5EF4-FFF2-40B4-BE49-F238E27FC236}">
                      <a16:creationId xmlns:a16="http://schemas.microsoft.com/office/drawing/2014/main" id="{A11E46FE-D09D-69FD-79D9-776DCB8782A2}"/>
                    </a:ext>
                  </a:extLst>
                </p:cNvPr>
                <p:cNvSpPr/>
                <p:nvPr/>
              </p:nvSpPr>
              <p:spPr>
                <a:xfrm>
                  <a:off x="1" y="1"/>
                  <a:ext cx="153480" cy="106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8D4E2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78" name="TextBox 4">
                  <a:extLst>
                    <a:ext uri="{FF2B5EF4-FFF2-40B4-BE49-F238E27FC236}">
                      <a16:creationId xmlns:a16="http://schemas.microsoft.com/office/drawing/2014/main" id="{5AA88376-EC07-E5AF-40C9-24C0125C45EF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41" name="Group 5">
                <a:extLst>
                  <a:ext uri="{FF2B5EF4-FFF2-40B4-BE49-F238E27FC236}">
                    <a16:creationId xmlns:a16="http://schemas.microsoft.com/office/drawing/2014/main" id="{EBBCC622-E109-F766-6F2C-D451C60FBEA5}"/>
                  </a:ext>
                </a:extLst>
              </p:cNvPr>
              <p:cNvGrpSpPr/>
              <p:nvPr/>
            </p:nvGrpSpPr>
            <p:grpSpPr>
              <a:xfrm>
                <a:off x="3531820" y="1853214"/>
                <a:ext cx="812201" cy="301517"/>
                <a:chOff x="0" y="0"/>
                <a:chExt cx="320870" cy="119118"/>
              </a:xfrm>
            </p:grpSpPr>
            <p:sp>
              <p:nvSpPr>
                <p:cNvPr id="75" name="Freeform 6">
                  <a:extLst>
                    <a:ext uri="{FF2B5EF4-FFF2-40B4-BE49-F238E27FC236}">
                      <a16:creationId xmlns:a16="http://schemas.microsoft.com/office/drawing/2014/main" id="{3E8A6D72-AEEC-23DB-380B-5F5BF66E9ED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8D4E2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76" name="TextBox 7">
                  <a:extLst>
                    <a:ext uri="{FF2B5EF4-FFF2-40B4-BE49-F238E27FC236}">
                      <a16:creationId xmlns:a16="http://schemas.microsoft.com/office/drawing/2014/main" id="{8A177B71-241E-3219-0DB8-FF3D3B0C6C4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42" name="Group 8">
                <a:extLst>
                  <a:ext uri="{FF2B5EF4-FFF2-40B4-BE49-F238E27FC236}">
                    <a16:creationId xmlns:a16="http://schemas.microsoft.com/office/drawing/2014/main" id="{6BEA7D53-9445-7FBC-A4E9-0E02ABED641A}"/>
                  </a:ext>
                </a:extLst>
              </p:cNvPr>
              <p:cNvGrpSpPr/>
              <p:nvPr/>
            </p:nvGrpSpPr>
            <p:grpSpPr>
              <a:xfrm>
                <a:off x="3369016" y="1792550"/>
                <a:ext cx="432666" cy="422845"/>
                <a:chOff x="0" y="0"/>
                <a:chExt cx="967158" cy="945205"/>
              </a:xfrm>
            </p:grpSpPr>
            <p:sp>
              <p:nvSpPr>
                <p:cNvPr id="73" name="Freeform 9">
                  <a:extLst>
                    <a:ext uri="{FF2B5EF4-FFF2-40B4-BE49-F238E27FC236}">
                      <a16:creationId xmlns:a16="http://schemas.microsoft.com/office/drawing/2014/main" id="{945B90F6-59C1-AC94-0E16-C9E6E11F088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67158" cy="94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13538A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74" name="TextBox 10">
                  <a:extLst>
                    <a:ext uri="{FF2B5EF4-FFF2-40B4-BE49-F238E27FC236}">
                      <a16:creationId xmlns:a16="http://schemas.microsoft.com/office/drawing/2014/main" id="{7AB815A4-18CF-035C-C413-315F847FDA38}"/>
                    </a:ext>
                  </a:extLst>
                </p:cNvPr>
                <p:cNvSpPr txBox="1"/>
                <p:nvPr/>
              </p:nvSpPr>
              <p:spPr>
                <a:xfrm>
                  <a:off x="90671" y="40988"/>
                  <a:ext cx="785816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NA</a:t>
                  </a:r>
                </a:p>
              </p:txBody>
            </p:sp>
          </p:grpSp>
          <p:grpSp>
            <p:nvGrpSpPr>
              <p:cNvPr id="43" name="Group 11">
                <a:extLst>
                  <a:ext uri="{FF2B5EF4-FFF2-40B4-BE49-F238E27FC236}">
                    <a16:creationId xmlns:a16="http://schemas.microsoft.com/office/drawing/2014/main" id="{84E0700F-F25A-249A-BB73-FDBBD17FA263}"/>
                  </a:ext>
                </a:extLst>
              </p:cNvPr>
              <p:cNvGrpSpPr/>
              <p:nvPr/>
            </p:nvGrpSpPr>
            <p:grpSpPr>
              <a:xfrm flipH="1">
                <a:off x="4195382" y="1634878"/>
                <a:ext cx="738189" cy="738189"/>
                <a:chOff x="0" y="0"/>
                <a:chExt cx="812800" cy="812800"/>
              </a:xfrm>
            </p:grpSpPr>
            <p:sp>
              <p:nvSpPr>
                <p:cNvPr id="71" name="Freeform 12">
                  <a:extLst>
                    <a:ext uri="{FF2B5EF4-FFF2-40B4-BE49-F238E27FC236}">
                      <a16:creationId xmlns:a16="http://schemas.microsoft.com/office/drawing/2014/main" id="{DB4B1604-0B77-B44E-3B48-CF8EE5A2A13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3538A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72" name="TextBox 13">
                  <a:extLst>
                    <a:ext uri="{FF2B5EF4-FFF2-40B4-BE49-F238E27FC236}">
                      <a16:creationId xmlns:a16="http://schemas.microsoft.com/office/drawing/2014/main" id="{15184A4A-B14E-43EF-CDAC-DB45E648068A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sp>
            <p:nvSpPr>
              <p:cNvPr id="50" name="Freeform 22">
                <a:extLst>
                  <a:ext uri="{FF2B5EF4-FFF2-40B4-BE49-F238E27FC236}">
                    <a16:creationId xmlns:a16="http://schemas.microsoft.com/office/drawing/2014/main" id="{47E2F8FB-5637-EE31-21D0-FD67276B21FC}"/>
                  </a:ext>
                </a:extLst>
              </p:cNvPr>
              <p:cNvSpPr/>
              <p:nvPr/>
            </p:nvSpPr>
            <p:spPr>
              <a:xfrm rot="5400000">
                <a:off x="2364608" y="2738335"/>
                <a:ext cx="812201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320870" h="119118">
                    <a:moveTo>
                      <a:pt x="0" y="0"/>
                    </a:moveTo>
                    <a:lnTo>
                      <a:pt x="320870" y="0"/>
                    </a:lnTo>
                    <a:lnTo>
                      <a:pt x="320870" y="119118"/>
                    </a:lnTo>
                    <a:lnTo>
                      <a:pt x="0" y="119118"/>
                    </a:lnTo>
                    <a:close/>
                  </a:path>
                </a:pathLst>
              </a:custGeom>
              <a:solidFill>
                <a:srgbClr val="CFE4F5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grpSp>
            <p:nvGrpSpPr>
              <p:cNvPr id="54" name="Group 24">
                <a:extLst>
                  <a:ext uri="{FF2B5EF4-FFF2-40B4-BE49-F238E27FC236}">
                    <a16:creationId xmlns:a16="http://schemas.microsoft.com/office/drawing/2014/main" id="{C1C6651F-E668-332A-7DDF-7D6E34C21A02}"/>
                  </a:ext>
                </a:extLst>
              </p:cNvPr>
              <p:cNvGrpSpPr/>
              <p:nvPr/>
            </p:nvGrpSpPr>
            <p:grpSpPr>
              <a:xfrm>
                <a:off x="2538639" y="2455712"/>
                <a:ext cx="961820" cy="861788"/>
                <a:chOff x="0" y="-221342"/>
                <a:chExt cx="379979" cy="340460"/>
              </a:xfrm>
            </p:grpSpPr>
            <p:sp>
              <p:nvSpPr>
                <p:cNvPr id="69" name="Freeform 25">
                  <a:extLst>
                    <a:ext uri="{FF2B5EF4-FFF2-40B4-BE49-F238E27FC236}">
                      <a16:creationId xmlns:a16="http://schemas.microsoft.com/office/drawing/2014/main" id="{C0D42CB8-8DB1-45D3-C02C-4561316CE25F}"/>
                    </a:ext>
                  </a:extLst>
                </p:cNvPr>
                <p:cNvSpPr/>
                <p:nvPr/>
              </p:nvSpPr>
              <p:spPr>
                <a:xfrm>
                  <a:off x="59109" y="-221342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FE4F5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70" name="TextBox 26">
                  <a:extLst>
                    <a:ext uri="{FF2B5EF4-FFF2-40B4-BE49-F238E27FC236}">
                      <a16:creationId xmlns:a16="http://schemas.microsoft.com/office/drawing/2014/main" id="{10CCBFFE-7565-75C7-2A0F-C4200531C62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55" name="Group 27">
                <a:extLst>
                  <a:ext uri="{FF2B5EF4-FFF2-40B4-BE49-F238E27FC236}">
                    <a16:creationId xmlns:a16="http://schemas.microsoft.com/office/drawing/2014/main" id="{0F39C1A0-620D-36B5-22CD-B682E2F85BF8}"/>
                  </a:ext>
                </a:extLst>
              </p:cNvPr>
              <p:cNvGrpSpPr/>
              <p:nvPr/>
            </p:nvGrpSpPr>
            <p:grpSpPr>
              <a:xfrm>
                <a:off x="2527107" y="2383538"/>
                <a:ext cx="432666" cy="422845"/>
                <a:chOff x="334452" y="-1252401"/>
                <a:chExt cx="967158" cy="945205"/>
              </a:xfrm>
            </p:grpSpPr>
            <p:sp>
              <p:nvSpPr>
                <p:cNvPr id="67" name="Freeform 28">
                  <a:extLst>
                    <a:ext uri="{FF2B5EF4-FFF2-40B4-BE49-F238E27FC236}">
                      <a16:creationId xmlns:a16="http://schemas.microsoft.com/office/drawing/2014/main" id="{F401CA7D-8B7B-527E-BAE6-9B689A51F5EA}"/>
                    </a:ext>
                  </a:extLst>
                </p:cNvPr>
                <p:cNvSpPr/>
                <p:nvPr/>
              </p:nvSpPr>
              <p:spPr>
                <a:xfrm>
                  <a:off x="334452" y="-1252401"/>
                  <a:ext cx="967158" cy="94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2C92D5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68" name="TextBox 29">
                  <a:extLst>
                    <a:ext uri="{FF2B5EF4-FFF2-40B4-BE49-F238E27FC236}">
                      <a16:creationId xmlns:a16="http://schemas.microsoft.com/office/drawing/2014/main" id="{6A2A1D84-DB4E-9425-F38A-A645609B7A76}"/>
                    </a:ext>
                  </a:extLst>
                </p:cNvPr>
                <p:cNvSpPr txBox="1"/>
                <p:nvPr/>
              </p:nvSpPr>
              <p:spPr>
                <a:xfrm>
                  <a:off x="425124" y="-1244509"/>
                  <a:ext cx="785817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R</a:t>
                  </a:r>
                </a:p>
              </p:txBody>
            </p:sp>
          </p:grpSp>
          <p:sp>
            <p:nvSpPr>
              <p:cNvPr id="56" name="Freeform 31">
                <a:extLst>
                  <a:ext uri="{FF2B5EF4-FFF2-40B4-BE49-F238E27FC236}">
                    <a16:creationId xmlns:a16="http://schemas.microsoft.com/office/drawing/2014/main" id="{666F7623-CA8C-B6AD-9EA8-FE5A65AA7AE3}"/>
                  </a:ext>
                </a:extLst>
              </p:cNvPr>
              <p:cNvSpPr/>
              <p:nvPr/>
            </p:nvSpPr>
            <p:spPr>
              <a:xfrm>
                <a:off x="3216748" y="2284679"/>
                <a:ext cx="738189" cy="7381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grpSp>
            <p:nvGrpSpPr>
              <p:cNvPr id="57" name="Group 40">
                <a:extLst>
                  <a:ext uri="{FF2B5EF4-FFF2-40B4-BE49-F238E27FC236}">
                    <a16:creationId xmlns:a16="http://schemas.microsoft.com/office/drawing/2014/main" id="{10A40C35-4DDF-C831-C124-831DA04EB2A5}"/>
                  </a:ext>
                </a:extLst>
              </p:cNvPr>
              <p:cNvGrpSpPr/>
              <p:nvPr/>
            </p:nvGrpSpPr>
            <p:grpSpPr>
              <a:xfrm>
                <a:off x="1545457" y="3125911"/>
                <a:ext cx="1162915" cy="1354358"/>
                <a:chOff x="0" y="-415938"/>
                <a:chExt cx="459424" cy="535056"/>
              </a:xfrm>
            </p:grpSpPr>
            <p:sp>
              <p:nvSpPr>
                <p:cNvPr id="65" name="Freeform 41">
                  <a:extLst>
                    <a:ext uri="{FF2B5EF4-FFF2-40B4-BE49-F238E27FC236}">
                      <a16:creationId xmlns:a16="http://schemas.microsoft.com/office/drawing/2014/main" id="{C1746C3E-F973-8BE9-6C5B-DA3CF468A125}"/>
                    </a:ext>
                  </a:extLst>
                </p:cNvPr>
                <p:cNvSpPr/>
                <p:nvPr/>
              </p:nvSpPr>
              <p:spPr>
                <a:xfrm>
                  <a:off x="138554" y="-415938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D3F2FB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66" name="TextBox 42">
                  <a:extLst>
                    <a:ext uri="{FF2B5EF4-FFF2-40B4-BE49-F238E27FC236}">
                      <a16:creationId xmlns:a16="http://schemas.microsoft.com/office/drawing/2014/main" id="{7AB4E4B3-FD77-EA76-2087-185F34E434B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58" name="Group 43">
                <a:extLst>
                  <a:ext uri="{FF2B5EF4-FFF2-40B4-BE49-F238E27FC236}">
                    <a16:creationId xmlns:a16="http://schemas.microsoft.com/office/drawing/2014/main" id="{C06E0DEB-F237-5F86-E66A-AC68FE7C6F67}"/>
                  </a:ext>
                </a:extLst>
              </p:cNvPr>
              <p:cNvGrpSpPr/>
              <p:nvPr/>
            </p:nvGrpSpPr>
            <p:grpSpPr>
              <a:xfrm>
                <a:off x="1426521" y="3042228"/>
                <a:ext cx="742817" cy="1436045"/>
                <a:chOff x="90671" y="-2353466"/>
                <a:chExt cx="1660454" cy="3210058"/>
              </a:xfrm>
            </p:grpSpPr>
            <p:sp>
              <p:nvSpPr>
                <p:cNvPr id="63" name="TextBox 45">
                  <a:extLst>
                    <a:ext uri="{FF2B5EF4-FFF2-40B4-BE49-F238E27FC236}">
                      <a16:creationId xmlns:a16="http://schemas.microsoft.com/office/drawing/2014/main" id="{727D21BB-C480-41AB-CAFE-DA17D74D9CE8}"/>
                    </a:ext>
                  </a:extLst>
                </p:cNvPr>
                <p:cNvSpPr txBox="1"/>
                <p:nvPr/>
              </p:nvSpPr>
              <p:spPr>
                <a:xfrm>
                  <a:off x="90671" y="40988"/>
                  <a:ext cx="785816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3</a:t>
                  </a:r>
                </a:p>
              </p:txBody>
            </p:sp>
            <p:sp>
              <p:nvSpPr>
                <p:cNvPr id="64" name="Freeform 44">
                  <a:extLst>
                    <a:ext uri="{FF2B5EF4-FFF2-40B4-BE49-F238E27FC236}">
                      <a16:creationId xmlns:a16="http://schemas.microsoft.com/office/drawing/2014/main" id="{FD362C43-91E4-6AD8-B999-B66DCD159362}"/>
                    </a:ext>
                  </a:extLst>
                </p:cNvPr>
                <p:cNvSpPr/>
                <p:nvPr/>
              </p:nvSpPr>
              <p:spPr>
                <a:xfrm>
                  <a:off x="783968" y="-2353466"/>
                  <a:ext cx="967157" cy="945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37C9EF"/>
                </a:solidFill>
              </p:spPr>
              <p:txBody>
                <a:bodyPr/>
                <a:lstStyle/>
                <a:p>
                  <a:pPr algn="ctr"/>
                  <a:r>
                    <a:rPr lang="es-CR" sz="1050" b="1">
                      <a:solidFill>
                        <a:schemeClr val="bg1"/>
                      </a:solidFill>
                    </a:rPr>
                    <a:t>T</a:t>
                  </a:r>
                </a:p>
              </p:txBody>
            </p:sp>
          </p:grp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F8559B88-9269-1C7F-E187-12D847CB0B8C}"/>
                  </a:ext>
                </a:extLst>
              </p:cNvPr>
              <p:cNvSpPr/>
              <p:nvPr/>
            </p:nvSpPr>
            <p:spPr>
              <a:xfrm>
                <a:off x="2376281" y="2887247"/>
                <a:ext cx="738191" cy="7381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9EF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60" name="Freeform 5">
                <a:extLst>
                  <a:ext uri="{FF2B5EF4-FFF2-40B4-BE49-F238E27FC236}">
                    <a16:creationId xmlns:a16="http://schemas.microsoft.com/office/drawing/2014/main" id="{46E78237-F556-3EF7-7B39-17379795381C}"/>
                  </a:ext>
                </a:extLst>
              </p:cNvPr>
              <p:cNvSpPr/>
              <p:nvPr/>
            </p:nvSpPr>
            <p:spPr>
              <a:xfrm flipH="1">
                <a:off x="4267495" y="1724555"/>
                <a:ext cx="507061" cy="462393"/>
              </a:xfrm>
              <a:custGeom>
                <a:avLst/>
                <a:gdLst/>
                <a:ahLst/>
                <a:cxnLst/>
                <a:rect l="l" t="t" r="r" b="b"/>
                <a:pathLst>
                  <a:path w="978511" h="1004070">
                    <a:moveTo>
                      <a:pt x="0" y="0"/>
                    </a:moveTo>
                    <a:lnTo>
                      <a:pt x="978511" y="0"/>
                    </a:lnTo>
                    <a:lnTo>
                      <a:pt x="978511" y="1004069"/>
                    </a:lnTo>
                    <a:lnTo>
                      <a:pt x="0" y="10040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61" name="Freeform 20">
                <a:extLst>
                  <a:ext uri="{FF2B5EF4-FFF2-40B4-BE49-F238E27FC236}">
                    <a16:creationId xmlns:a16="http://schemas.microsoft.com/office/drawing/2014/main" id="{BA603425-83F6-C7EE-0B0C-58DACEA3E4A0}"/>
                  </a:ext>
                </a:extLst>
              </p:cNvPr>
              <p:cNvSpPr/>
              <p:nvPr/>
            </p:nvSpPr>
            <p:spPr>
              <a:xfrm>
                <a:off x="3354211" y="2381605"/>
                <a:ext cx="461872" cy="490253"/>
              </a:xfrm>
              <a:custGeom>
                <a:avLst/>
                <a:gdLst/>
                <a:ahLst/>
                <a:cxnLst/>
                <a:rect l="l" t="t" r="r" b="b"/>
                <a:pathLst>
                  <a:path w="923744" h="1004070">
                    <a:moveTo>
                      <a:pt x="0" y="0"/>
                    </a:moveTo>
                    <a:lnTo>
                      <a:pt x="923744" y="0"/>
                    </a:lnTo>
                    <a:lnTo>
                      <a:pt x="923744" y="1004070"/>
                    </a:lnTo>
                    <a:lnTo>
                      <a:pt x="0" y="10040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62" name="Freeform 10">
                <a:extLst>
                  <a:ext uri="{FF2B5EF4-FFF2-40B4-BE49-F238E27FC236}">
                    <a16:creationId xmlns:a16="http://schemas.microsoft.com/office/drawing/2014/main" id="{1A0EE178-477B-29A5-555D-5A9197FF56F0}"/>
                  </a:ext>
                </a:extLst>
              </p:cNvPr>
              <p:cNvSpPr/>
              <p:nvPr/>
            </p:nvSpPr>
            <p:spPr>
              <a:xfrm>
                <a:off x="2396541" y="2839798"/>
                <a:ext cx="748337" cy="801229"/>
              </a:xfrm>
              <a:custGeom>
                <a:avLst/>
                <a:gdLst/>
                <a:ahLst/>
                <a:cxnLst/>
                <a:rect l="l" t="t" r="r" b="b"/>
                <a:pathLst>
                  <a:path w="1629049" h="1629049">
                    <a:moveTo>
                      <a:pt x="0" y="0"/>
                    </a:moveTo>
                    <a:lnTo>
                      <a:pt x="1629049" y="0"/>
                    </a:lnTo>
                    <a:lnTo>
                      <a:pt x="1629049" y="1629050"/>
                    </a:lnTo>
                    <a:lnTo>
                      <a:pt x="0" y="16290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</p:grpSp>
        <p:sp>
          <p:nvSpPr>
            <p:cNvPr id="15" name="TextBox 81">
              <a:extLst>
                <a:ext uri="{FF2B5EF4-FFF2-40B4-BE49-F238E27FC236}">
                  <a16:creationId xmlns:a16="http://schemas.microsoft.com/office/drawing/2014/main" id="{0FC61139-82FD-1498-82B1-EF77C127B2B8}"/>
                </a:ext>
              </a:extLst>
            </p:cNvPr>
            <p:cNvSpPr txBox="1"/>
            <p:nvPr/>
          </p:nvSpPr>
          <p:spPr>
            <a:xfrm>
              <a:off x="3966223" y="1397616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Actividad eliminada: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Administración de cobro judicial 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16" name="TextBox 81">
              <a:extLst>
                <a:ext uri="{FF2B5EF4-FFF2-40B4-BE49-F238E27FC236}">
                  <a16:creationId xmlns:a16="http://schemas.microsoft.com/office/drawing/2014/main" id="{A3D7084A-E959-B50B-ED2E-FB25293B9682}"/>
                </a:ext>
              </a:extLst>
            </p:cNvPr>
            <p:cNvSpPr txBox="1"/>
            <p:nvPr/>
          </p:nvSpPr>
          <p:spPr>
            <a:xfrm>
              <a:off x="4605228" y="1898328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Riesgo: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Bajo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17" name="TextBox 81">
              <a:extLst>
                <a:ext uri="{FF2B5EF4-FFF2-40B4-BE49-F238E27FC236}">
                  <a16:creationId xmlns:a16="http://schemas.microsoft.com/office/drawing/2014/main" id="{BE41891A-C492-9983-65FE-31E38A937422}"/>
                </a:ext>
              </a:extLst>
            </p:cNvPr>
            <p:cNvSpPr txBox="1"/>
            <p:nvPr/>
          </p:nvSpPr>
          <p:spPr>
            <a:xfrm>
              <a:off x="5215643" y="2347307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Tipo: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Financiero / Carácter especial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1318291F-3E5A-2295-FC23-7AE9B5E6F1E8}"/>
                </a:ext>
              </a:extLst>
            </p:cNvPr>
            <p:cNvSpPr/>
            <p:nvPr/>
          </p:nvSpPr>
          <p:spPr>
            <a:xfrm flipH="1">
              <a:off x="4628780" y="2689992"/>
              <a:ext cx="553643" cy="55364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pPr algn="ctr"/>
              <a:r>
                <a:rPr lang="es-CR" sz="1400"/>
                <a:t>100 días</a:t>
              </a:r>
            </a:p>
          </p:txBody>
        </p:sp>
      </p:grpSp>
      <p:grpSp>
        <p:nvGrpSpPr>
          <p:cNvPr id="79" name="Grupo 78">
            <a:extLst>
              <a:ext uri="{FF2B5EF4-FFF2-40B4-BE49-F238E27FC236}">
                <a16:creationId xmlns:a16="http://schemas.microsoft.com/office/drawing/2014/main" id="{72ABA17C-0248-C02A-E274-0E8806C79C39}"/>
              </a:ext>
            </a:extLst>
          </p:cNvPr>
          <p:cNvGrpSpPr/>
          <p:nvPr/>
        </p:nvGrpSpPr>
        <p:grpSpPr>
          <a:xfrm>
            <a:off x="980176" y="4200623"/>
            <a:ext cx="8162459" cy="2134043"/>
            <a:chOff x="2655305" y="1294957"/>
            <a:chExt cx="8162459" cy="2134043"/>
          </a:xfrm>
        </p:grpSpPr>
        <p:grpSp>
          <p:nvGrpSpPr>
            <p:cNvPr id="80" name="Grupo 79">
              <a:extLst>
                <a:ext uri="{FF2B5EF4-FFF2-40B4-BE49-F238E27FC236}">
                  <a16:creationId xmlns:a16="http://schemas.microsoft.com/office/drawing/2014/main" id="{3BC186C0-4AA8-2EB5-FDBB-BB1EDECF7102}"/>
                </a:ext>
              </a:extLst>
            </p:cNvPr>
            <p:cNvGrpSpPr/>
            <p:nvPr/>
          </p:nvGrpSpPr>
          <p:grpSpPr>
            <a:xfrm flipH="1">
              <a:off x="2655305" y="1294957"/>
              <a:ext cx="2630288" cy="2134043"/>
              <a:chOff x="1426521" y="1634878"/>
              <a:chExt cx="3507050" cy="2845391"/>
            </a:xfrm>
          </p:grpSpPr>
          <p:grpSp>
            <p:nvGrpSpPr>
              <p:cNvPr id="85" name="Group 2">
                <a:extLst>
                  <a:ext uri="{FF2B5EF4-FFF2-40B4-BE49-F238E27FC236}">
                    <a16:creationId xmlns:a16="http://schemas.microsoft.com/office/drawing/2014/main" id="{D24D2708-3446-FF4C-C4A2-BB5A1DEDDEAB}"/>
                  </a:ext>
                </a:extLst>
              </p:cNvPr>
              <p:cNvGrpSpPr/>
              <p:nvPr/>
            </p:nvGrpSpPr>
            <p:grpSpPr>
              <a:xfrm rot="5400000">
                <a:off x="3227469" y="2291724"/>
                <a:ext cx="812201" cy="397957"/>
                <a:chOff x="0" y="-38100"/>
                <a:chExt cx="320870" cy="157218"/>
              </a:xfrm>
            </p:grpSpPr>
            <p:sp>
              <p:nvSpPr>
                <p:cNvPr id="113" name="Freeform 3">
                  <a:extLst>
                    <a:ext uri="{FF2B5EF4-FFF2-40B4-BE49-F238E27FC236}">
                      <a16:creationId xmlns:a16="http://schemas.microsoft.com/office/drawing/2014/main" id="{54FE81B3-7164-D0E6-5B93-8AE0ADA2A4C2}"/>
                    </a:ext>
                  </a:extLst>
                </p:cNvPr>
                <p:cNvSpPr/>
                <p:nvPr/>
              </p:nvSpPr>
              <p:spPr>
                <a:xfrm>
                  <a:off x="1" y="1"/>
                  <a:ext cx="153480" cy="106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8D4E2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114" name="TextBox 4">
                  <a:extLst>
                    <a:ext uri="{FF2B5EF4-FFF2-40B4-BE49-F238E27FC236}">
                      <a16:creationId xmlns:a16="http://schemas.microsoft.com/office/drawing/2014/main" id="{7A41608F-162B-E562-63D5-99D2DD9C4BD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86" name="Group 5">
                <a:extLst>
                  <a:ext uri="{FF2B5EF4-FFF2-40B4-BE49-F238E27FC236}">
                    <a16:creationId xmlns:a16="http://schemas.microsoft.com/office/drawing/2014/main" id="{03C3C91F-136A-DD30-5DF3-A9AEC764EA9B}"/>
                  </a:ext>
                </a:extLst>
              </p:cNvPr>
              <p:cNvGrpSpPr/>
              <p:nvPr/>
            </p:nvGrpSpPr>
            <p:grpSpPr>
              <a:xfrm>
                <a:off x="3531820" y="1853214"/>
                <a:ext cx="812201" cy="301517"/>
                <a:chOff x="0" y="0"/>
                <a:chExt cx="320870" cy="119118"/>
              </a:xfrm>
            </p:grpSpPr>
            <p:sp>
              <p:nvSpPr>
                <p:cNvPr id="111" name="Freeform 6">
                  <a:extLst>
                    <a:ext uri="{FF2B5EF4-FFF2-40B4-BE49-F238E27FC236}">
                      <a16:creationId xmlns:a16="http://schemas.microsoft.com/office/drawing/2014/main" id="{0ED3BA4D-204A-94B7-47FF-F192D7FBD25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8D4E2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112" name="TextBox 7">
                  <a:extLst>
                    <a:ext uri="{FF2B5EF4-FFF2-40B4-BE49-F238E27FC236}">
                      <a16:creationId xmlns:a16="http://schemas.microsoft.com/office/drawing/2014/main" id="{494836C9-80F9-8EC5-9529-55C424BF51F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87" name="Group 8">
                <a:extLst>
                  <a:ext uri="{FF2B5EF4-FFF2-40B4-BE49-F238E27FC236}">
                    <a16:creationId xmlns:a16="http://schemas.microsoft.com/office/drawing/2014/main" id="{8D55F33F-EE20-599E-6E83-E3FD57C8C455}"/>
                  </a:ext>
                </a:extLst>
              </p:cNvPr>
              <p:cNvGrpSpPr/>
              <p:nvPr/>
            </p:nvGrpSpPr>
            <p:grpSpPr>
              <a:xfrm>
                <a:off x="3369016" y="1792550"/>
                <a:ext cx="432666" cy="422845"/>
                <a:chOff x="0" y="0"/>
                <a:chExt cx="967158" cy="945205"/>
              </a:xfrm>
            </p:grpSpPr>
            <p:sp>
              <p:nvSpPr>
                <p:cNvPr id="109" name="Freeform 9">
                  <a:extLst>
                    <a:ext uri="{FF2B5EF4-FFF2-40B4-BE49-F238E27FC236}">
                      <a16:creationId xmlns:a16="http://schemas.microsoft.com/office/drawing/2014/main" id="{5EEE2D71-38AC-1006-BBBA-EBDE011BE52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67158" cy="94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13538A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110" name="TextBox 10">
                  <a:extLst>
                    <a:ext uri="{FF2B5EF4-FFF2-40B4-BE49-F238E27FC236}">
                      <a16:creationId xmlns:a16="http://schemas.microsoft.com/office/drawing/2014/main" id="{3B3FBD3D-7B8D-0F8B-D7A0-415AEC6860AA}"/>
                    </a:ext>
                  </a:extLst>
                </p:cNvPr>
                <p:cNvSpPr txBox="1"/>
                <p:nvPr/>
              </p:nvSpPr>
              <p:spPr>
                <a:xfrm>
                  <a:off x="90671" y="40988"/>
                  <a:ext cx="785816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NA</a:t>
                  </a:r>
                </a:p>
              </p:txBody>
            </p:sp>
          </p:grpSp>
          <p:grpSp>
            <p:nvGrpSpPr>
              <p:cNvPr id="88" name="Group 11">
                <a:extLst>
                  <a:ext uri="{FF2B5EF4-FFF2-40B4-BE49-F238E27FC236}">
                    <a16:creationId xmlns:a16="http://schemas.microsoft.com/office/drawing/2014/main" id="{9E159181-EAAD-F835-74AF-4088E43E283B}"/>
                  </a:ext>
                </a:extLst>
              </p:cNvPr>
              <p:cNvGrpSpPr/>
              <p:nvPr/>
            </p:nvGrpSpPr>
            <p:grpSpPr>
              <a:xfrm flipH="1">
                <a:off x="4195382" y="1634878"/>
                <a:ext cx="738189" cy="738189"/>
                <a:chOff x="0" y="0"/>
                <a:chExt cx="812800" cy="812800"/>
              </a:xfrm>
            </p:grpSpPr>
            <p:sp>
              <p:nvSpPr>
                <p:cNvPr id="107" name="Freeform 12">
                  <a:extLst>
                    <a:ext uri="{FF2B5EF4-FFF2-40B4-BE49-F238E27FC236}">
                      <a16:creationId xmlns:a16="http://schemas.microsoft.com/office/drawing/2014/main" id="{E8CDCF2F-3009-35AF-8C10-E9B42050453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3538A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108" name="TextBox 13">
                  <a:extLst>
                    <a:ext uri="{FF2B5EF4-FFF2-40B4-BE49-F238E27FC236}">
                      <a16:creationId xmlns:a16="http://schemas.microsoft.com/office/drawing/2014/main" id="{6C2F94CC-125F-5CCB-D3E3-2261717D9662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id="{9AB02FFC-3104-2A19-1644-C2C5CC341B93}"/>
                  </a:ext>
                </a:extLst>
              </p:cNvPr>
              <p:cNvSpPr/>
              <p:nvPr/>
            </p:nvSpPr>
            <p:spPr>
              <a:xfrm rot="5400000">
                <a:off x="2364608" y="2738335"/>
                <a:ext cx="812201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320870" h="119118">
                    <a:moveTo>
                      <a:pt x="0" y="0"/>
                    </a:moveTo>
                    <a:lnTo>
                      <a:pt x="320870" y="0"/>
                    </a:lnTo>
                    <a:lnTo>
                      <a:pt x="320870" y="119118"/>
                    </a:lnTo>
                    <a:lnTo>
                      <a:pt x="0" y="119118"/>
                    </a:lnTo>
                    <a:close/>
                  </a:path>
                </a:pathLst>
              </a:custGeom>
              <a:solidFill>
                <a:srgbClr val="CFE4F5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grpSp>
            <p:nvGrpSpPr>
              <p:cNvPr id="90" name="Group 24">
                <a:extLst>
                  <a:ext uri="{FF2B5EF4-FFF2-40B4-BE49-F238E27FC236}">
                    <a16:creationId xmlns:a16="http://schemas.microsoft.com/office/drawing/2014/main" id="{39B391F0-E1E7-4B17-619D-0EC1433B1D9E}"/>
                  </a:ext>
                </a:extLst>
              </p:cNvPr>
              <p:cNvGrpSpPr/>
              <p:nvPr/>
            </p:nvGrpSpPr>
            <p:grpSpPr>
              <a:xfrm>
                <a:off x="2538639" y="2455712"/>
                <a:ext cx="961820" cy="861788"/>
                <a:chOff x="0" y="-221342"/>
                <a:chExt cx="379979" cy="340460"/>
              </a:xfrm>
            </p:grpSpPr>
            <p:sp>
              <p:nvSpPr>
                <p:cNvPr id="105" name="Freeform 25">
                  <a:extLst>
                    <a:ext uri="{FF2B5EF4-FFF2-40B4-BE49-F238E27FC236}">
                      <a16:creationId xmlns:a16="http://schemas.microsoft.com/office/drawing/2014/main" id="{7A81751F-12DF-D60B-011B-9183638FE85C}"/>
                    </a:ext>
                  </a:extLst>
                </p:cNvPr>
                <p:cNvSpPr/>
                <p:nvPr/>
              </p:nvSpPr>
              <p:spPr>
                <a:xfrm>
                  <a:off x="59109" y="-221342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CFE4F5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106" name="TextBox 26">
                  <a:extLst>
                    <a:ext uri="{FF2B5EF4-FFF2-40B4-BE49-F238E27FC236}">
                      <a16:creationId xmlns:a16="http://schemas.microsoft.com/office/drawing/2014/main" id="{09ACE5C4-4AE1-6789-3CEF-12E528A4947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91" name="Group 27">
                <a:extLst>
                  <a:ext uri="{FF2B5EF4-FFF2-40B4-BE49-F238E27FC236}">
                    <a16:creationId xmlns:a16="http://schemas.microsoft.com/office/drawing/2014/main" id="{6E434D5A-AEED-4431-ED13-F8915613495A}"/>
                  </a:ext>
                </a:extLst>
              </p:cNvPr>
              <p:cNvGrpSpPr/>
              <p:nvPr/>
            </p:nvGrpSpPr>
            <p:grpSpPr>
              <a:xfrm>
                <a:off x="2527107" y="2383538"/>
                <a:ext cx="432666" cy="422845"/>
                <a:chOff x="334452" y="-1252401"/>
                <a:chExt cx="967158" cy="945205"/>
              </a:xfrm>
            </p:grpSpPr>
            <p:sp>
              <p:nvSpPr>
                <p:cNvPr id="103" name="Freeform 28">
                  <a:extLst>
                    <a:ext uri="{FF2B5EF4-FFF2-40B4-BE49-F238E27FC236}">
                      <a16:creationId xmlns:a16="http://schemas.microsoft.com/office/drawing/2014/main" id="{D34B8A6F-D658-359E-CDDB-09479BDBDFA5}"/>
                    </a:ext>
                  </a:extLst>
                </p:cNvPr>
                <p:cNvSpPr/>
                <p:nvPr/>
              </p:nvSpPr>
              <p:spPr>
                <a:xfrm>
                  <a:off x="334452" y="-1252401"/>
                  <a:ext cx="967158" cy="94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2C92D5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104" name="TextBox 29">
                  <a:extLst>
                    <a:ext uri="{FF2B5EF4-FFF2-40B4-BE49-F238E27FC236}">
                      <a16:creationId xmlns:a16="http://schemas.microsoft.com/office/drawing/2014/main" id="{EB253B5F-72A1-845A-C478-DF0A904D78CD}"/>
                    </a:ext>
                  </a:extLst>
                </p:cNvPr>
                <p:cNvSpPr txBox="1"/>
                <p:nvPr/>
              </p:nvSpPr>
              <p:spPr>
                <a:xfrm>
                  <a:off x="425124" y="-1244509"/>
                  <a:ext cx="785817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R</a:t>
                  </a:r>
                </a:p>
              </p:txBody>
            </p:sp>
          </p:grpSp>
          <p:sp>
            <p:nvSpPr>
              <p:cNvPr id="92" name="Freeform 31">
                <a:extLst>
                  <a:ext uri="{FF2B5EF4-FFF2-40B4-BE49-F238E27FC236}">
                    <a16:creationId xmlns:a16="http://schemas.microsoft.com/office/drawing/2014/main" id="{34D2D444-6F5C-AA88-100D-38247710E2D0}"/>
                  </a:ext>
                </a:extLst>
              </p:cNvPr>
              <p:cNvSpPr/>
              <p:nvPr/>
            </p:nvSpPr>
            <p:spPr>
              <a:xfrm>
                <a:off x="3216748" y="2284679"/>
                <a:ext cx="738189" cy="7381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grpSp>
            <p:nvGrpSpPr>
              <p:cNvPr id="93" name="Group 40">
                <a:extLst>
                  <a:ext uri="{FF2B5EF4-FFF2-40B4-BE49-F238E27FC236}">
                    <a16:creationId xmlns:a16="http://schemas.microsoft.com/office/drawing/2014/main" id="{9BE7AC45-EAC9-0C01-B16E-57EC1503709B}"/>
                  </a:ext>
                </a:extLst>
              </p:cNvPr>
              <p:cNvGrpSpPr/>
              <p:nvPr/>
            </p:nvGrpSpPr>
            <p:grpSpPr>
              <a:xfrm>
                <a:off x="1545457" y="3125911"/>
                <a:ext cx="1162915" cy="1354358"/>
                <a:chOff x="0" y="-415938"/>
                <a:chExt cx="459424" cy="535056"/>
              </a:xfrm>
            </p:grpSpPr>
            <p:sp>
              <p:nvSpPr>
                <p:cNvPr id="101" name="Freeform 41">
                  <a:extLst>
                    <a:ext uri="{FF2B5EF4-FFF2-40B4-BE49-F238E27FC236}">
                      <a16:creationId xmlns:a16="http://schemas.microsoft.com/office/drawing/2014/main" id="{00B08BBE-E182-44A1-87EA-F3687209BA23}"/>
                    </a:ext>
                  </a:extLst>
                </p:cNvPr>
                <p:cNvSpPr/>
                <p:nvPr/>
              </p:nvSpPr>
              <p:spPr>
                <a:xfrm>
                  <a:off x="138554" y="-415938"/>
                  <a:ext cx="320870" cy="119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70" h="119118">
                      <a:moveTo>
                        <a:pt x="0" y="0"/>
                      </a:moveTo>
                      <a:lnTo>
                        <a:pt x="320870" y="0"/>
                      </a:lnTo>
                      <a:lnTo>
                        <a:pt x="320870" y="119118"/>
                      </a:lnTo>
                      <a:lnTo>
                        <a:pt x="0" y="119118"/>
                      </a:lnTo>
                      <a:close/>
                    </a:path>
                  </a:pathLst>
                </a:custGeom>
                <a:solidFill>
                  <a:srgbClr val="D3F2FB"/>
                </a:solidFill>
              </p:spPr>
              <p:txBody>
                <a:bodyPr/>
                <a:lstStyle/>
                <a:p>
                  <a:endParaRPr lang="es-CR" sz="1050"/>
                </a:p>
              </p:txBody>
            </p:sp>
            <p:sp>
              <p:nvSpPr>
                <p:cNvPr id="102" name="TextBox 42">
                  <a:extLst>
                    <a:ext uri="{FF2B5EF4-FFF2-40B4-BE49-F238E27FC236}">
                      <a16:creationId xmlns:a16="http://schemas.microsoft.com/office/drawing/2014/main" id="{CCA613A8-A198-31D4-EB94-1672968DEF9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20870" cy="157218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050"/>
                    </a:lnSpc>
                  </a:pPr>
                  <a:endParaRPr sz="900"/>
                </a:p>
              </p:txBody>
            </p:sp>
          </p:grpSp>
          <p:grpSp>
            <p:nvGrpSpPr>
              <p:cNvPr id="94" name="Group 43">
                <a:extLst>
                  <a:ext uri="{FF2B5EF4-FFF2-40B4-BE49-F238E27FC236}">
                    <a16:creationId xmlns:a16="http://schemas.microsoft.com/office/drawing/2014/main" id="{FC755D30-A583-5D61-809B-DAB2620F032E}"/>
                  </a:ext>
                </a:extLst>
              </p:cNvPr>
              <p:cNvGrpSpPr/>
              <p:nvPr/>
            </p:nvGrpSpPr>
            <p:grpSpPr>
              <a:xfrm>
                <a:off x="1426521" y="3042228"/>
                <a:ext cx="742817" cy="1436045"/>
                <a:chOff x="90671" y="-2353466"/>
                <a:chExt cx="1660454" cy="3210058"/>
              </a:xfrm>
            </p:grpSpPr>
            <p:sp>
              <p:nvSpPr>
                <p:cNvPr id="99" name="TextBox 45">
                  <a:extLst>
                    <a:ext uri="{FF2B5EF4-FFF2-40B4-BE49-F238E27FC236}">
                      <a16:creationId xmlns:a16="http://schemas.microsoft.com/office/drawing/2014/main" id="{3956B57F-8F7A-6775-20C6-0800960C1647}"/>
                    </a:ext>
                  </a:extLst>
                </p:cNvPr>
                <p:cNvSpPr txBox="1"/>
                <p:nvPr/>
              </p:nvSpPr>
              <p:spPr>
                <a:xfrm>
                  <a:off x="90671" y="40988"/>
                  <a:ext cx="785816" cy="815604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679"/>
                    </a:lnSpc>
                  </a:pPr>
                  <a:r>
                    <a:rPr lang="en-US" sz="1200" b="1">
                      <a:solidFill>
                        <a:srgbClr val="FFFFFF"/>
                      </a:solidFill>
                      <a:latin typeface="Aileron Bold"/>
                      <a:ea typeface="Aileron Bold"/>
                      <a:cs typeface="Aileron Bold"/>
                      <a:sym typeface="Aileron Bold"/>
                    </a:rPr>
                    <a:t>3</a:t>
                  </a:r>
                </a:p>
              </p:txBody>
            </p:sp>
            <p:sp>
              <p:nvSpPr>
                <p:cNvPr id="100" name="Freeform 44">
                  <a:extLst>
                    <a:ext uri="{FF2B5EF4-FFF2-40B4-BE49-F238E27FC236}">
                      <a16:creationId xmlns:a16="http://schemas.microsoft.com/office/drawing/2014/main" id="{66C16509-3D3C-4D84-BAD7-8B69A903B557}"/>
                    </a:ext>
                  </a:extLst>
                </p:cNvPr>
                <p:cNvSpPr/>
                <p:nvPr/>
              </p:nvSpPr>
              <p:spPr>
                <a:xfrm>
                  <a:off x="783968" y="-2353466"/>
                  <a:ext cx="967157" cy="945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58" h="945205">
                      <a:moveTo>
                        <a:pt x="483579" y="0"/>
                      </a:moveTo>
                      <a:cubicBezTo>
                        <a:pt x="216506" y="0"/>
                        <a:pt x="0" y="211591"/>
                        <a:pt x="0" y="472602"/>
                      </a:cubicBezTo>
                      <a:cubicBezTo>
                        <a:pt x="0" y="733614"/>
                        <a:pt x="216506" y="945205"/>
                        <a:pt x="483579" y="945205"/>
                      </a:cubicBezTo>
                      <a:cubicBezTo>
                        <a:pt x="750653" y="945205"/>
                        <a:pt x="967158" y="733614"/>
                        <a:pt x="967158" y="472602"/>
                      </a:cubicBezTo>
                      <a:cubicBezTo>
                        <a:pt x="967158" y="211591"/>
                        <a:pt x="750653" y="0"/>
                        <a:pt x="483579" y="0"/>
                      </a:cubicBezTo>
                      <a:close/>
                    </a:path>
                  </a:pathLst>
                </a:custGeom>
                <a:solidFill>
                  <a:srgbClr val="37C9EF"/>
                </a:solidFill>
              </p:spPr>
              <p:txBody>
                <a:bodyPr/>
                <a:lstStyle/>
                <a:p>
                  <a:pPr algn="ctr"/>
                  <a:r>
                    <a:rPr lang="es-CR" sz="1050" b="1">
                      <a:solidFill>
                        <a:schemeClr val="bg1"/>
                      </a:solidFill>
                    </a:rPr>
                    <a:t>T</a:t>
                  </a:r>
                </a:p>
              </p:txBody>
            </p:sp>
          </p:grpSp>
          <p:sp>
            <p:nvSpPr>
              <p:cNvPr id="95" name="Freeform 47">
                <a:extLst>
                  <a:ext uri="{FF2B5EF4-FFF2-40B4-BE49-F238E27FC236}">
                    <a16:creationId xmlns:a16="http://schemas.microsoft.com/office/drawing/2014/main" id="{8AB89AA4-A465-EEE0-A5D4-B2BD57C90863}"/>
                  </a:ext>
                </a:extLst>
              </p:cNvPr>
              <p:cNvSpPr/>
              <p:nvPr/>
            </p:nvSpPr>
            <p:spPr>
              <a:xfrm>
                <a:off x="2376281" y="2887247"/>
                <a:ext cx="738191" cy="73818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7C9EF"/>
              </a:solid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96" name="Freeform 5">
                <a:extLst>
                  <a:ext uri="{FF2B5EF4-FFF2-40B4-BE49-F238E27FC236}">
                    <a16:creationId xmlns:a16="http://schemas.microsoft.com/office/drawing/2014/main" id="{E166E050-150D-65AC-11AF-7BA074A067A8}"/>
                  </a:ext>
                </a:extLst>
              </p:cNvPr>
              <p:cNvSpPr/>
              <p:nvPr/>
            </p:nvSpPr>
            <p:spPr>
              <a:xfrm flipH="1">
                <a:off x="4267495" y="1724555"/>
                <a:ext cx="507061" cy="462393"/>
              </a:xfrm>
              <a:custGeom>
                <a:avLst/>
                <a:gdLst/>
                <a:ahLst/>
                <a:cxnLst/>
                <a:rect l="l" t="t" r="r" b="b"/>
                <a:pathLst>
                  <a:path w="978511" h="1004070">
                    <a:moveTo>
                      <a:pt x="0" y="0"/>
                    </a:moveTo>
                    <a:lnTo>
                      <a:pt x="978511" y="0"/>
                    </a:lnTo>
                    <a:lnTo>
                      <a:pt x="978511" y="1004069"/>
                    </a:lnTo>
                    <a:lnTo>
                      <a:pt x="0" y="10040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97" name="Freeform 20">
                <a:extLst>
                  <a:ext uri="{FF2B5EF4-FFF2-40B4-BE49-F238E27FC236}">
                    <a16:creationId xmlns:a16="http://schemas.microsoft.com/office/drawing/2014/main" id="{A255986F-C973-CD41-0594-9BA603B95512}"/>
                  </a:ext>
                </a:extLst>
              </p:cNvPr>
              <p:cNvSpPr/>
              <p:nvPr/>
            </p:nvSpPr>
            <p:spPr>
              <a:xfrm>
                <a:off x="3354211" y="2381605"/>
                <a:ext cx="461872" cy="490253"/>
              </a:xfrm>
              <a:custGeom>
                <a:avLst/>
                <a:gdLst/>
                <a:ahLst/>
                <a:cxnLst/>
                <a:rect l="l" t="t" r="r" b="b"/>
                <a:pathLst>
                  <a:path w="923744" h="1004070">
                    <a:moveTo>
                      <a:pt x="0" y="0"/>
                    </a:moveTo>
                    <a:lnTo>
                      <a:pt x="923744" y="0"/>
                    </a:lnTo>
                    <a:lnTo>
                      <a:pt x="923744" y="1004070"/>
                    </a:lnTo>
                    <a:lnTo>
                      <a:pt x="0" y="10040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  <p:sp>
            <p:nvSpPr>
              <p:cNvPr id="98" name="Freeform 10">
                <a:extLst>
                  <a:ext uri="{FF2B5EF4-FFF2-40B4-BE49-F238E27FC236}">
                    <a16:creationId xmlns:a16="http://schemas.microsoft.com/office/drawing/2014/main" id="{DEC1138B-C834-827F-068C-227C04A45FDF}"/>
                  </a:ext>
                </a:extLst>
              </p:cNvPr>
              <p:cNvSpPr/>
              <p:nvPr/>
            </p:nvSpPr>
            <p:spPr>
              <a:xfrm>
                <a:off x="2396541" y="2839798"/>
                <a:ext cx="748337" cy="801229"/>
              </a:xfrm>
              <a:custGeom>
                <a:avLst/>
                <a:gdLst/>
                <a:ahLst/>
                <a:cxnLst/>
                <a:rect l="l" t="t" r="r" b="b"/>
                <a:pathLst>
                  <a:path w="1629049" h="1629049">
                    <a:moveTo>
                      <a:pt x="0" y="0"/>
                    </a:moveTo>
                    <a:lnTo>
                      <a:pt x="1629049" y="0"/>
                    </a:lnTo>
                    <a:lnTo>
                      <a:pt x="1629049" y="1629050"/>
                    </a:lnTo>
                    <a:lnTo>
                      <a:pt x="0" y="16290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s-CR" sz="1050"/>
              </a:p>
            </p:txBody>
          </p:sp>
        </p:grpSp>
        <p:sp>
          <p:nvSpPr>
            <p:cNvPr id="81" name="TextBox 81">
              <a:extLst>
                <a:ext uri="{FF2B5EF4-FFF2-40B4-BE49-F238E27FC236}">
                  <a16:creationId xmlns:a16="http://schemas.microsoft.com/office/drawing/2014/main" id="{BFDC481E-017C-0997-6F53-F1CF04BD4E23}"/>
                </a:ext>
              </a:extLst>
            </p:cNvPr>
            <p:cNvSpPr txBox="1"/>
            <p:nvPr/>
          </p:nvSpPr>
          <p:spPr>
            <a:xfrm>
              <a:off x="3966223" y="1397616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Actividad nueva: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Seguimiento BUST (BOTTOM-UP STRESS)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7DB33EA-8C49-0828-6187-9C5AF8B912C7}"/>
                </a:ext>
              </a:extLst>
            </p:cNvPr>
            <p:cNvSpPr txBox="1"/>
            <p:nvPr/>
          </p:nvSpPr>
          <p:spPr>
            <a:xfrm>
              <a:off x="4605228" y="1898328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Riesgo: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Bajo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83" name="TextBox 81">
              <a:extLst>
                <a:ext uri="{FF2B5EF4-FFF2-40B4-BE49-F238E27FC236}">
                  <a16:creationId xmlns:a16="http://schemas.microsoft.com/office/drawing/2014/main" id="{EDC0D1E1-5B20-30CC-D3BC-72522378DA3C}"/>
                </a:ext>
              </a:extLst>
            </p:cNvPr>
            <p:cNvSpPr txBox="1"/>
            <p:nvPr/>
          </p:nvSpPr>
          <p:spPr>
            <a:xfrm>
              <a:off x="5215643" y="2347307"/>
              <a:ext cx="5602121" cy="256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6"/>
                </a:lnSpc>
              </a:pPr>
              <a:r>
                <a:rPr lang="es-CR" sz="1600" b="1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Tipo: </a:t>
              </a:r>
              <a:r>
                <a:rPr lang="es-CR" sz="1600">
                  <a:solidFill>
                    <a:srgbClr val="191919"/>
                  </a:solidFill>
                  <a:latin typeface="Calibri" panose="020F0502020204030204" pitchFamily="34" charset="0"/>
                  <a:ea typeface="Aileron Italics"/>
                  <a:cs typeface="Calibri" panose="020F0502020204030204" pitchFamily="34" charset="0"/>
                  <a:sym typeface="Aileron Italics"/>
                </a:rPr>
                <a:t>Carácter especial</a:t>
              </a:r>
              <a:endParaRPr lang="es-CR" sz="1600" b="1">
                <a:solidFill>
                  <a:srgbClr val="191919"/>
                </a:solidFill>
                <a:latin typeface="Calibri" panose="020F0502020204030204" pitchFamily="34" charset="0"/>
                <a:ea typeface="Aileron Italics"/>
                <a:cs typeface="Calibri" panose="020F0502020204030204" pitchFamily="34" charset="0"/>
                <a:sym typeface="Aileron Italics"/>
              </a:endParaRPr>
            </a:p>
          </p:txBody>
        </p:sp>
        <p:sp>
          <p:nvSpPr>
            <p:cNvPr id="84" name="Freeform 47">
              <a:extLst>
                <a:ext uri="{FF2B5EF4-FFF2-40B4-BE49-F238E27FC236}">
                  <a16:creationId xmlns:a16="http://schemas.microsoft.com/office/drawing/2014/main" id="{37972095-1994-84A8-B55B-16A48FE9C71E}"/>
                </a:ext>
              </a:extLst>
            </p:cNvPr>
            <p:cNvSpPr/>
            <p:nvPr/>
          </p:nvSpPr>
          <p:spPr>
            <a:xfrm flipH="1">
              <a:off x="4628780" y="2689992"/>
              <a:ext cx="553643" cy="55364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pPr algn="ctr"/>
              <a:r>
                <a:rPr lang="es-CR" sz="1400"/>
                <a:t>25 días</a:t>
              </a:r>
            </a:p>
          </p:txBody>
        </p:sp>
      </p:grp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F039F95C-3CC9-B383-8BD0-E68D4A4245B3}"/>
              </a:ext>
            </a:extLst>
          </p:cNvPr>
          <p:cNvCxnSpPr>
            <a:cxnSpLocks/>
          </p:cNvCxnSpPr>
          <p:nvPr/>
        </p:nvCxnSpPr>
        <p:spPr>
          <a:xfrm>
            <a:off x="7359462" y="1797103"/>
            <a:ext cx="0" cy="40886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81">
            <a:extLst>
              <a:ext uri="{FF2B5EF4-FFF2-40B4-BE49-F238E27FC236}">
                <a16:creationId xmlns:a16="http://schemas.microsoft.com/office/drawing/2014/main" id="{409D2DEC-640C-D36B-FAA7-EAA7B1E69B1B}"/>
              </a:ext>
            </a:extLst>
          </p:cNvPr>
          <p:cNvSpPr txBox="1"/>
          <p:nvPr/>
        </p:nvSpPr>
        <p:spPr>
          <a:xfrm>
            <a:off x="7686740" y="1991394"/>
            <a:ext cx="3377257" cy="1064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06"/>
              </a:lnSpc>
            </a:pPr>
            <a:r>
              <a:rPr lang="es-CR" sz="1600">
                <a:solidFill>
                  <a:srgbClr val="191919"/>
                </a:solidFill>
                <a:latin typeface="Calibri"/>
                <a:ea typeface="Aileron Italics"/>
                <a:cs typeface="Calibri"/>
                <a:sym typeface="Aileron Italics"/>
              </a:rPr>
              <a:t>Se elimina en espera a salida de producción del proyecto SIREC para el 31 de octubre 2025. Se reprogramará en 2026.</a:t>
            </a:r>
            <a:endParaRPr lang="es-CR" sz="1600" b="1">
              <a:solidFill>
                <a:srgbClr val="191919"/>
              </a:solidFill>
              <a:latin typeface="Calibri"/>
              <a:ea typeface="Aileron Italics"/>
              <a:cs typeface="Calibri"/>
              <a:sym typeface="Aileron Italics"/>
            </a:endParaRPr>
          </a:p>
        </p:txBody>
      </p:sp>
      <p:sp>
        <p:nvSpPr>
          <p:cNvPr id="117" name="TextBox 81">
            <a:extLst>
              <a:ext uri="{FF2B5EF4-FFF2-40B4-BE49-F238E27FC236}">
                <a16:creationId xmlns:a16="http://schemas.microsoft.com/office/drawing/2014/main" id="{33B28245-3FAC-F053-AD6A-B373C5C77DD6}"/>
              </a:ext>
            </a:extLst>
          </p:cNvPr>
          <p:cNvSpPr txBox="1"/>
          <p:nvPr/>
        </p:nvSpPr>
        <p:spPr>
          <a:xfrm>
            <a:off x="7647857" y="4261794"/>
            <a:ext cx="3377257" cy="525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06"/>
              </a:lnSpc>
            </a:pPr>
            <a:r>
              <a:rPr lang="es-CR" sz="1600">
                <a:solidFill>
                  <a:srgbClr val="191919"/>
                </a:solidFill>
                <a:latin typeface="Calibri"/>
                <a:ea typeface="Aileron Italics"/>
                <a:cs typeface="Calibri"/>
                <a:sym typeface="Aileron Italics"/>
              </a:rPr>
              <a:t>Se crea la actividad para dar cumplimiento a la normativa.</a:t>
            </a:r>
            <a:endParaRPr lang="es-CR" sz="1600" b="1">
              <a:solidFill>
                <a:srgbClr val="191919"/>
              </a:solidFill>
              <a:latin typeface="Calibri" panose="020F0502020204030204" pitchFamily="34" charset="0"/>
              <a:ea typeface="Aileron Italics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3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6" grpId="0"/>
      <p:bldP spid="1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232155CCFF004AA9A9BA1D9589E31A" ma:contentTypeVersion="13" ma:contentTypeDescription="Crear nuevo documento." ma:contentTypeScope="" ma:versionID="20b1314fda316cc0cd7b0aadbd47280e">
  <xsd:schema xmlns:xsd="http://www.w3.org/2001/XMLSchema" xmlns:xs="http://www.w3.org/2001/XMLSchema" xmlns:p="http://schemas.microsoft.com/office/2006/metadata/properties" xmlns:ns1="http://schemas.microsoft.com/sharepoint/v3" xmlns:ns2="810455ac-87f7-467f-bdc8-8fbc76974779" xmlns:ns3="a3b57fc8-b79b-44fa-af80-866cddaf227f" targetNamespace="http://schemas.microsoft.com/office/2006/metadata/properties" ma:root="true" ma:fieldsID="bfe1b5c366d67e827e9f8bd63bf4c4b5" ns1:_="" ns2:_="" ns3:_="">
    <xsd:import namespace="http://schemas.microsoft.com/sharepoint/v3"/>
    <xsd:import namespace="810455ac-87f7-467f-bdc8-8fbc76974779"/>
    <xsd:import namespace="a3b57fc8-b79b-44fa-af80-866cddaf22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Propiedades de la Directiva de cumplimiento unificado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Acción de IU de la Directiva de cumplimiento unificad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455ac-87f7-467f-bdc8-8fbc769747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b57fc8-b79b-44fa-af80-866cddaf227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B2EAC35-6FAA-45D4-ACC5-34A29E72DFF8}">
  <ds:schemaRefs>
    <ds:schemaRef ds:uri="810455ac-87f7-467f-bdc8-8fbc76974779"/>
    <ds:schemaRef ds:uri="a3b57fc8-b79b-44fa-af80-866cddaf22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C89548D-A0CA-4EB6-B4D0-E994FAB9CB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97766C-D039-4E2E-83C2-E759181D02CC}">
  <ds:schemaRefs>
    <ds:schemaRef ds:uri="810455ac-87f7-467f-bdc8-8fbc76974779"/>
    <ds:schemaRef ds:uri="a3b57fc8-b79b-44fa-af80-866cddaf227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da3f8bcf-8828-47b6-8a2c-5e2a7008821f}" enabled="1" method="Standard" siteId="{6e852f85-8b27-4c6b-8ee2-181db2a7f48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437</Words>
  <Application>Microsoft Office PowerPoint</Application>
  <PresentationFormat>Panorámica</PresentationFormat>
  <Paragraphs>160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5" baseType="lpstr">
      <vt:lpstr>Aileron Bold</vt:lpstr>
      <vt:lpstr>Aptos</vt:lpstr>
      <vt:lpstr>Arial</vt:lpstr>
      <vt:lpstr>Avenir</vt:lpstr>
      <vt:lpstr>Avenir Black</vt:lpstr>
      <vt:lpstr>Calibri</vt:lpstr>
      <vt:lpstr>Fira Sans Extra Condensed</vt:lpstr>
      <vt:lpstr>Fira Sans Extra Condensed Light</vt:lpstr>
      <vt:lpstr>Fira Sans Extra Condensed Medium</vt:lpstr>
      <vt:lpstr>Open Sans</vt:lpstr>
      <vt:lpstr>Poppins</vt:lpstr>
      <vt:lpstr>Roboto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Ericka Rivera Pla</dc:creator>
  <cp:lastModifiedBy>Ericka Rivera Pla</cp:lastModifiedBy>
  <cp:revision>35</cp:revision>
  <dcterms:created xsi:type="dcterms:W3CDTF">2024-07-29T17:53:42Z</dcterms:created>
  <dcterms:modified xsi:type="dcterms:W3CDTF">2025-09-16T16:17:22Z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a3f8bcf-8828-47b6-8a2c-5e2a7008821f_Enabled">
    <vt:lpwstr>true</vt:lpwstr>
  </property>
  <property fmtid="{D5CDD505-2E9C-101B-9397-08002B2CF9AE}" pid="3" name="MSIP_Label_da3f8bcf-8828-47b6-8a2c-5e2a7008821f_SetDate">
    <vt:lpwstr>2024-07-29T18:20:44Z</vt:lpwstr>
  </property>
  <property fmtid="{D5CDD505-2E9C-101B-9397-08002B2CF9AE}" pid="4" name="MSIP_Label_da3f8bcf-8828-47b6-8a2c-5e2a7008821f_Method">
    <vt:lpwstr>Standard</vt:lpwstr>
  </property>
  <property fmtid="{D5CDD505-2E9C-101B-9397-08002B2CF9AE}" pid="5" name="MSIP_Label_da3f8bcf-8828-47b6-8a2c-5e2a7008821f_Name">
    <vt:lpwstr>da3f8bcf-8828-47b6-8a2c-5e2a7008821f</vt:lpwstr>
  </property>
  <property fmtid="{D5CDD505-2E9C-101B-9397-08002B2CF9AE}" pid="6" name="MSIP_Label_da3f8bcf-8828-47b6-8a2c-5e2a7008821f_SiteId">
    <vt:lpwstr>6e852f85-8b27-4c6b-8ee2-181db2a7f482</vt:lpwstr>
  </property>
  <property fmtid="{D5CDD505-2E9C-101B-9397-08002B2CF9AE}" pid="7" name="MSIP_Label_da3f8bcf-8828-47b6-8a2c-5e2a7008821f_ActionId">
    <vt:lpwstr>c86cb05d-a7af-4413-a95c-a832da44dbf4</vt:lpwstr>
  </property>
  <property fmtid="{D5CDD505-2E9C-101B-9397-08002B2CF9AE}" pid="8" name="MSIP_Label_da3f8bcf-8828-47b6-8a2c-5e2a7008821f_ContentBits">
    <vt:lpwstr>0</vt:lpwstr>
  </property>
  <property fmtid="{D5CDD505-2E9C-101B-9397-08002B2CF9AE}" pid="9" name="ContentTypeId">
    <vt:lpwstr>0x01010080232155CCFF004AA9A9BA1D9589E31A</vt:lpwstr>
  </property>
</Properties>
</file>