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4"/>
  </p:sldMasterIdLst>
  <p:notesMasterIdLst>
    <p:notesMasterId r:id="rId15"/>
  </p:notesMasterIdLst>
  <p:sldIdLst>
    <p:sldId id="4758" r:id="rId5"/>
    <p:sldId id="4778" r:id="rId6"/>
    <p:sldId id="4760" r:id="rId7"/>
    <p:sldId id="4761" r:id="rId8"/>
    <p:sldId id="4780" r:id="rId9"/>
    <p:sldId id="4763" r:id="rId10"/>
    <p:sldId id="4764" r:id="rId11"/>
    <p:sldId id="4773" r:id="rId12"/>
    <p:sldId id="4775" r:id="rId13"/>
    <p:sldId id="302" r:id="rId14"/>
  </p:sldIdLst>
  <p:sldSz cx="12192000" cy="6858000"/>
  <p:notesSz cx="6858000" cy="91440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1666BEAA-464F-4E08-A2CA-C472C9F60131}">
          <p14:sldIdLst>
            <p14:sldId id="4758"/>
            <p14:sldId id="4778"/>
          </p14:sldIdLst>
        </p14:section>
        <p14:section name="Cumplimiento del plan" id="{2FE22551-AA99-4360-8881-653EE1547EA6}">
          <p14:sldIdLst>
            <p14:sldId id="4760"/>
          </p14:sldIdLst>
        </p14:section>
        <p14:section name="Estado de las recomendaciones" id="{D822E4C0-E38C-42CC-A0D8-75C1CDCDA26B}">
          <p14:sldIdLst>
            <p14:sldId id="4761"/>
            <p14:sldId id="4780"/>
            <p14:sldId id="4763"/>
          </p14:sldIdLst>
        </p14:section>
        <p14:section name="Informes destacados" id="{EA73EC57-C796-4097-8ECA-FAC6DDE9972A}">
          <p14:sldIdLst>
            <p14:sldId id="4764"/>
          </p14:sldIdLst>
        </p14:section>
        <p14:section name="7786" id="{0FB0A72F-909E-46DD-90B2-AB6F94723D1F}">
          <p14:sldIdLst>
            <p14:sldId id="4773"/>
          </p14:sldIdLst>
        </p14:section>
        <p14:section name="Aspectos relevantes" id="{904C93A4-AA35-4026-8BDC-74D3DC506818}">
          <p14:sldIdLst>
            <p14:sldId id="4775"/>
            <p14:sldId id="30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2E3452D-C8E7-8325-8A3B-D1F19B73FB52}" name="Marco Antonio Chaves Soto" initials="MC" userId="S::mchaves@bp.fi.cr::2d05519e-dc2e-471a-8092-3f6fa88b802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2D"/>
    <a:srgbClr val="FFFFFF"/>
    <a:srgbClr val="009999"/>
    <a:srgbClr val="FFFFCC"/>
    <a:srgbClr val="CCCC00"/>
    <a:srgbClr val="BDD7EE"/>
    <a:srgbClr val="FFCC00"/>
    <a:srgbClr val="BAABCD"/>
    <a:srgbClr val="AC9AC2"/>
    <a:srgbClr val="A794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101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ka Rivera Pla" userId="200baabc-d554-4f3b-80ef-43dbbfef65d2" providerId="ADAL" clId="{BC79C5C8-26B8-4CBC-A6D1-168EE903E3E4}"/>
    <pc:docChg chg="delSld delMainMaster modSection">
      <pc:chgData name="Ericka Rivera Pla" userId="200baabc-d554-4f3b-80ef-43dbbfef65d2" providerId="ADAL" clId="{BC79C5C8-26B8-4CBC-A6D1-168EE903E3E4}" dt="2025-09-16T16:11:47.986" v="0" actId="47"/>
      <pc:docMkLst>
        <pc:docMk/>
      </pc:docMkLst>
      <pc:sldChg chg="del">
        <pc:chgData name="Ericka Rivera Pla" userId="200baabc-d554-4f3b-80ef-43dbbfef65d2" providerId="ADAL" clId="{BC79C5C8-26B8-4CBC-A6D1-168EE903E3E4}" dt="2025-09-16T16:11:47.986" v="0" actId="47"/>
        <pc:sldMkLst>
          <pc:docMk/>
          <pc:sldMk cId="190334473" sldId="4782"/>
        </pc:sldMkLst>
      </pc:sldChg>
      <pc:sldChg chg="del">
        <pc:chgData name="Ericka Rivera Pla" userId="200baabc-d554-4f3b-80ef-43dbbfef65d2" providerId="ADAL" clId="{BC79C5C8-26B8-4CBC-A6D1-168EE903E3E4}" dt="2025-09-16T16:11:47.986" v="0" actId="47"/>
        <pc:sldMkLst>
          <pc:docMk/>
          <pc:sldMk cId="2915720207" sldId="4784"/>
        </pc:sldMkLst>
      </pc:sldChg>
      <pc:sldChg chg="del">
        <pc:chgData name="Ericka Rivera Pla" userId="200baabc-d554-4f3b-80ef-43dbbfef65d2" providerId="ADAL" clId="{BC79C5C8-26B8-4CBC-A6D1-168EE903E3E4}" dt="2025-09-16T16:11:47.986" v="0" actId="47"/>
        <pc:sldMkLst>
          <pc:docMk/>
          <pc:sldMk cId="3830943673" sldId="4785"/>
        </pc:sldMkLst>
      </pc:sldChg>
      <pc:sldChg chg="del">
        <pc:chgData name="Ericka Rivera Pla" userId="200baabc-d554-4f3b-80ef-43dbbfef65d2" providerId="ADAL" clId="{BC79C5C8-26B8-4CBC-A6D1-168EE903E3E4}" dt="2025-09-16T16:11:47.986" v="0" actId="47"/>
        <pc:sldMkLst>
          <pc:docMk/>
          <pc:sldMk cId="1159950292" sldId="4786"/>
        </pc:sldMkLst>
      </pc:sldChg>
      <pc:sldChg chg="del">
        <pc:chgData name="Ericka Rivera Pla" userId="200baabc-d554-4f3b-80ef-43dbbfef65d2" providerId="ADAL" clId="{BC79C5C8-26B8-4CBC-A6D1-168EE903E3E4}" dt="2025-09-16T16:11:47.986" v="0" actId="47"/>
        <pc:sldMkLst>
          <pc:docMk/>
          <pc:sldMk cId="3745031918" sldId="4787"/>
        </pc:sldMkLst>
      </pc:sldChg>
      <pc:sldChg chg="del">
        <pc:chgData name="Ericka Rivera Pla" userId="200baabc-d554-4f3b-80ef-43dbbfef65d2" providerId="ADAL" clId="{BC79C5C8-26B8-4CBC-A6D1-168EE903E3E4}" dt="2025-09-16T16:11:47.986" v="0" actId="47"/>
        <pc:sldMkLst>
          <pc:docMk/>
          <pc:sldMk cId="1136116810" sldId="4788"/>
        </pc:sldMkLst>
      </pc:sldChg>
      <pc:sldChg chg="del">
        <pc:chgData name="Ericka Rivera Pla" userId="200baabc-d554-4f3b-80ef-43dbbfef65d2" providerId="ADAL" clId="{BC79C5C8-26B8-4CBC-A6D1-168EE903E3E4}" dt="2025-09-16T16:11:47.986" v="0" actId="47"/>
        <pc:sldMkLst>
          <pc:docMk/>
          <pc:sldMk cId="3381281304" sldId="4789"/>
        </pc:sldMkLst>
      </pc:sldChg>
      <pc:sldMasterChg chg="del delSldLayout">
        <pc:chgData name="Ericka Rivera Pla" userId="200baabc-d554-4f3b-80ef-43dbbfef65d2" providerId="ADAL" clId="{BC79C5C8-26B8-4CBC-A6D1-168EE903E3E4}" dt="2025-09-16T16:11:47.986" v="0" actId="47"/>
        <pc:sldMasterMkLst>
          <pc:docMk/>
          <pc:sldMasterMk cId="1062485235" sldId="2147483700"/>
        </pc:sldMasterMkLst>
        <pc:sldLayoutChg chg="del">
          <pc:chgData name="Ericka Rivera Pla" userId="200baabc-d554-4f3b-80ef-43dbbfef65d2" providerId="ADAL" clId="{BC79C5C8-26B8-4CBC-A6D1-168EE903E3E4}" dt="2025-09-16T16:11:47.986" v="0" actId="47"/>
          <pc:sldLayoutMkLst>
            <pc:docMk/>
            <pc:sldMasterMk cId="1062485235" sldId="2147483700"/>
            <pc:sldLayoutMk cId="1761011622" sldId="2147483701"/>
          </pc:sldLayoutMkLst>
        </pc:sldLayoutChg>
        <pc:sldLayoutChg chg="del">
          <pc:chgData name="Ericka Rivera Pla" userId="200baabc-d554-4f3b-80ef-43dbbfef65d2" providerId="ADAL" clId="{BC79C5C8-26B8-4CBC-A6D1-168EE903E3E4}" dt="2025-09-16T16:11:47.986" v="0" actId="47"/>
          <pc:sldLayoutMkLst>
            <pc:docMk/>
            <pc:sldMasterMk cId="1062485235" sldId="2147483700"/>
            <pc:sldLayoutMk cId="1562827439" sldId="2147483702"/>
          </pc:sldLayoutMkLst>
        </pc:sldLayoutChg>
        <pc:sldLayoutChg chg="del">
          <pc:chgData name="Ericka Rivera Pla" userId="200baabc-d554-4f3b-80ef-43dbbfef65d2" providerId="ADAL" clId="{BC79C5C8-26B8-4CBC-A6D1-168EE903E3E4}" dt="2025-09-16T16:11:47.986" v="0" actId="47"/>
          <pc:sldLayoutMkLst>
            <pc:docMk/>
            <pc:sldMasterMk cId="1062485235" sldId="2147483700"/>
            <pc:sldLayoutMk cId="1010078618" sldId="2147483703"/>
          </pc:sldLayoutMkLst>
        </pc:sldLayoutChg>
        <pc:sldLayoutChg chg="del">
          <pc:chgData name="Ericka Rivera Pla" userId="200baabc-d554-4f3b-80ef-43dbbfef65d2" providerId="ADAL" clId="{BC79C5C8-26B8-4CBC-A6D1-168EE903E3E4}" dt="2025-09-16T16:11:47.986" v="0" actId="47"/>
          <pc:sldLayoutMkLst>
            <pc:docMk/>
            <pc:sldMasterMk cId="1062485235" sldId="2147483700"/>
            <pc:sldLayoutMk cId="445075552" sldId="2147483704"/>
          </pc:sldLayoutMkLst>
        </pc:sldLayoutChg>
        <pc:sldLayoutChg chg="del">
          <pc:chgData name="Ericka Rivera Pla" userId="200baabc-d554-4f3b-80ef-43dbbfef65d2" providerId="ADAL" clId="{BC79C5C8-26B8-4CBC-A6D1-168EE903E3E4}" dt="2025-09-16T16:11:47.986" v="0" actId="47"/>
          <pc:sldLayoutMkLst>
            <pc:docMk/>
            <pc:sldMasterMk cId="1062485235" sldId="2147483700"/>
            <pc:sldLayoutMk cId="4004208777" sldId="2147483705"/>
          </pc:sldLayoutMkLst>
        </pc:sldLayoutChg>
        <pc:sldLayoutChg chg="del">
          <pc:chgData name="Ericka Rivera Pla" userId="200baabc-d554-4f3b-80ef-43dbbfef65d2" providerId="ADAL" clId="{BC79C5C8-26B8-4CBC-A6D1-168EE903E3E4}" dt="2025-09-16T16:11:47.986" v="0" actId="47"/>
          <pc:sldLayoutMkLst>
            <pc:docMk/>
            <pc:sldMasterMk cId="1062485235" sldId="2147483700"/>
            <pc:sldLayoutMk cId="178832172" sldId="2147483706"/>
          </pc:sldLayoutMkLst>
        </pc:sldLayoutChg>
        <pc:sldLayoutChg chg="del">
          <pc:chgData name="Ericka Rivera Pla" userId="200baabc-d554-4f3b-80ef-43dbbfef65d2" providerId="ADAL" clId="{BC79C5C8-26B8-4CBC-A6D1-168EE903E3E4}" dt="2025-09-16T16:11:47.986" v="0" actId="47"/>
          <pc:sldLayoutMkLst>
            <pc:docMk/>
            <pc:sldMasterMk cId="1062485235" sldId="2147483700"/>
            <pc:sldLayoutMk cId="3830186649" sldId="2147483707"/>
          </pc:sldLayoutMkLst>
        </pc:sldLayoutChg>
        <pc:sldLayoutChg chg="del">
          <pc:chgData name="Ericka Rivera Pla" userId="200baabc-d554-4f3b-80ef-43dbbfef65d2" providerId="ADAL" clId="{BC79C5C8-26B8-4CBC-A6D1-168EE903E3E4}" dt="2025-09-16T16:11:47.986" v="0" actId="47"/>
          <pc:sldLayoutMkLst>
            <pc:docMk/>
            <pc:sldMasterMk cId="1062485235" sldId="2147483700"/>
            <pc:sldLayoutMk cId="1418875469" sldId="2147483708"/>
          </pc:sldLayoutMkLst>
        </pc:sldLayoutChg>
        <pc:sldLayoutChg chg="del">
          <pc:chgData name="Ericka Rivera Pla" userId="200baabc-d554-4f3b-80ef-43dbbfef65d2" providerId="ADAL" clId="{BC79C5C8-26B8-4CBC-A6D1-168EE903E3E4}" dt="2025-09-16T16:11:47.986" v="0" actId="47"/>
          <pc:sldLayoutMkLst>
            <pc:docMk/>
            <pc:sldMasterMk cId="1062485235" sldId="2147483700"/>
            <pc:sldLayoutMk cId="2729447364" sldId="2147483709"/>
          </pc:sldLayoutMkLst>
        </pc:sldLayoutChg>
        <pc:sldLayoutChg chg="del">
          <pc:chgData name="Ericka Rivera Pla" userId="200baabc-d554-4f3b-80ef-43dbbfef65d2" providerId="ADAL" clId="{BC79C5C8-26B8-4CBC-A6D1-168EE903E3E4}" dt="2025-09-16T16:11:47.986" v="0" actId="47"/>
          <pc:sldLayoutMkLst>
            <pc:docMk/>
            <pc:sldMasterMk cId="1062485235" sldId="2147483700"/>
            <pc:sldLayoutMk cId="184556707" sldId="2147483710"/>
          </pc:sldLayoutMkLst>
        </pc:sldLayoutChg>
        <pc:sldLayoutChg chg="del">
          <pc:chgData name="Ericka Rivera Pla" userId="200baabc-d554-4f3b-80ef-43dbbfef65d2" providerId="ADAL" clId="{BC79C5C8-26B8-4CBC-A6D1-168EE903E3E4}" dt="2025-09-16T16:11:47.986" v="0" actId="47"/>
          <pc:sldLayoutMkLst>
            <pc:docMk/>
            <pc:sldMasterMk cId="1062485235" sldId="2147483700"/>
            <pc:sldLayoutMk cId="2451983754" sldId="214748371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7E171-C6E4-4377-843E-EE23646D6B39}" type="datetimeFigureOut">
              <a:rPr lang="es-CR" smtClean="0"/>
              <a:t>16/9/2025</a:t>
            </a:fld>
            <a:endParaRPr lang="es-C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CEDAF4-EC64-4FFE-9180-87799E107407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571346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302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83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879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32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754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27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48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03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81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45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643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6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2.jpeg"/><Relationship Id="rId18" Type="http://schemas.openxmlformats.org/officeDocument/2006/relationships/slide" Target="slide8.xml"/><Relationship Id="rId3" Type="http://schemas.openxmlformats.org/officeDocument/2006/relationships/image" Target="../media/image6.png"/><Relationship Id="rId21" Type="http://schemas.openxmlformats.org/officeDocument/2006/relationships/slide" Target="slide9.xml"/><Relationship Id="rId7" Type="http://schemas.openxmlformats.org/officeDocument/2006/relationships/image" Target="../media/image10.png"/><Relationship Id="rId12" Type="http://schemas.openxmlformats.org/officeDocument/2006/relationships/slide" Target="slide4.xml"/><Relationship Id="rId17" Type="http://schemas.openxmlformats.org/officeDocument/2006/relationships/image" Target="../media/image14.png"/><Relationship Id="rId2" Type="http://schemas.openxmlformats.org/officeDocument/2006/relationships/image" Target="../media/image5.png"/><Relationship Id="rId16" Type="http://schemas.openxmlformats.org/officeDocument/2006/relationships/image" Target="../media/image13.jpeg"/><Relationship Id="rId20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2.jpeg"/><Relationship Id="rId5" Type="http://schemas.openxmlformats.org/officeDocument/2006/relationships/image" Target="../media/image8.png"/><Relationship Id="rId15" Type="http://schemas.openxmlformats.org/officeDocument/2006/relationships/slide" Target="slide7.xml"/><Relationship Id="rId10" Type="http://schemas.openxmlformats.org/officeDocument/2006/relationships/image" Target="../media/image11.jpeg"/><Relationship Id="rId19" Type="http://schemas.openxmlformats.org/officeDocument/2006/relationships/image" Target="../media/image14.png"/><Relationship Id="rId4" Type="http://schemas.openxmlformats.org/officeDocument/2006/relationships/image" Target="../media/image7.svg"/><Relationship Id="rId9" Type="http://schemas.openxmlformats.org/officeDocument/2006/relationships/slide" Target="slide3.xml"/><Relationship Id="rId14" Type="http://schemas.openxmlformats.org/officeDocument/2006/relationships/image" Target="../media/image13.jpeg"/><Relationship Id="rId22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8.png"/><Relationship Id="rId7" Type="http://schemas.openxmlformats.org/officeDocument/2006/relationships/image" Target="../media/image9.svg"/><Relationship Id="rId12" Type="http://schemas.openxmlformats.org/officeDocument/2006/relationships/image" Target="../media/image2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2.svg"/><Relationship Id="rId5" Type="http://schemas.openxmlformats.org/officeDocument/2006/relationships/image" Target="../media/image7.sv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slide" Target="slide2.xml"/><Relationship Id="rId12" Type="http://schemas.openxmlformats.org/officeDocument/2006/relationships/slide" Target="slide9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29.png"/><Relationship Id="rId5" Type="http://schemas.openxmlformats.org/officeDocument/2006/relationships/image" Target="../media/image8.png"/><Relationship Id="rId15" Type="http://schemas.openxmlformats.org/officeDocument/2006/relationships/image" Target="../media/image31.png"/><Relationship Id="rId10" Type="http://schemas.openxmlformats.org/officeDocument/2006/relationships/slide" Target="slide8.xml"/><Relationship Id="rId4" Type="http://schemas.openxmlformats.org/officeDocument/2006/relationships/image" Target="../media/image7.svg"/><Relationship Id="rId9" Type="http://schemas.openxmlformats.org/officeDocument/2006/relationships/image" Target="../media/image28.png"/><Relationship Id="rId14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18.png"/><Relationship Id="rId7" Type="http://schemas.openxmlformats.org/officeDocument/2006/relationships/image" Target="../media/image9.svg"/><Relationship Id="rId12" Type="http://schemas.openxmlformats.org/officeDocument/2006/relationships/image" Target="../media/image3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5.svg"/><Relationship Id="rId5" Type="http://schemas.openxmlformats.org/officeDocument/2006/relationships/image" Target="../media/image7.svg"/><Relationship Id="rId10" Type="http://schemas.openxmlformats.org/officeDocument/2006/relationships/image" Target="../media/image34.png"/><Relationship Id="rId4" Type="http://schemas.openxmlformats.org/officeDocument/2006/relationships/image" Target="../media/image6.png"/><Relationship Id="rId9" Type="http://schemas.openxmlformats.org/officeDocument/2006/relationships/image" Target="../media/image33.svg"/><Relationship Id="rId1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C5932C9-433F-7F6B-7E84-75A96A66EB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1898"/>
          <a:stretch/>
        </p:blipFill>
        <p:spPr>
          <a:xfrm>
            <a:off x="0" y="0"/>
            <a:ext cx="3705225" cy="6858000"/>
          </a:xfrm>
          <a:prstGeom prst="rect">
            <a:avLst/>
          </a:prstGeom>
        </p:spPr>
      </p:pic>
      <p:pic>
        <p:nvPicPr>
          <p:cNvPr id="4" name="2021 Guion 2 00.18">
            <a:hlinkClick r:id="" action="ppaction://media"/>
            <a:extLst>
              <a:ext uri="{FF2B5EF4-FFF2-40B4-BE49-F238E27FC236}">
                <a16:creationId xmlns:a16="http://schemas.microsoft.com/office/drawing/2014/main" id="{4440A58D-E93D-2E92-23FD-752D360C04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1801" y="0"/>
            <a:ext cx="9220200" cy="693419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D5F0FE8-A09C-82F2-573F-F1B119BE88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1898"/>
          <a:stretch/>
        </p:blipFill>
        <p:spPr>
          <a:xfrm rot="5400000">
            <a:off x="-1204914" y="-195261"/>
            <a:ext cx="9267828" cy="6858000"/>
          </a:xfrm>
          <a:prstGeom prst="pentagon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C4E10D3-4A3C-51BB-914A-A1DC182D45D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616" t="27770"/>
          <a:stretch/>
        </p:blipFill>
        <p:spPr>
          <a:xfrm>
            <a:off x="6743548" y="6505574"/>
            <a:ext cx="5562906" cy="495299"/>
          </a:xfrm>
          <a:prstGeom prst="rect">
            <a:avLst/>
          </a:prstGeom>
        </p:spPr>
      </p:pic>
      <p:sp>
        <p:nvSpPr>
          <p:cNvPr id="8" name="Título de sección">
            <a:extLst>
              <a:ext uri="{FF2B5EF4-FFF2-40B4-BE49-F238E27FC236}">
                <a16:creationId xmlns:a16="http://schemas.microsoft.com/office/drawing/2014/main" id="{960C844F-3090-C523-AE81-9290EB537EBA}"/>
              </a:ext>
            </a:extLst>
          </p:cNvPr>
          <p:cNvSpPr txBox="1">
            <a:spLocks/>
          </p:cNvSpPr>
          <p:nvPr/>
        </p:nvSpPr>
        <p:spPr>
          <a:xfrm>
            <a:off x="525143" y="2061210"/>
            <a:ext cx="5083873" cy="2533650"/>
          </a:xfrm>
          <a:prstGeom prst="rect">
            <a:avLst/>
          </a:prstGeom>
        </p:spPr>
        <p:txBody>
          <a:bodyPr lIns="25400" tIns="25400" rIns="25400" bIns="25400"/>
          <a:lstStyle>
            <a:lvl1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-232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algn="ctr" defTabSz="1219169"/>
            <a:r>
              <a:rPr lang="es-CR" sz="5800" b="1" kern="0" spc="-116">
                <a:solidFill>
                  <a:srgbClr val="FFFFFF"/>
                </a:solidFill>
                <a:latin typeface="Avenir Black" panose="02000503020000020003" pitchFamily="2" charset="0"/>
              </a:rPr>
              <a:t>Informe Labores</a:t>
            </a:r>
          </a:p>
          <a:p>
            <a:pPr algn="ctr" defTabSz="1219169"/>
            <a:r>
              <a:rPr lang="es-CR" sz="5800" b="1" kern="0" spc="-116">
                <a:solidFill>
                  <a:srgbClr val="FFFFFF"/>
                </a:solidFill>
                <a:latin typeface="Avenir Black" panose="02000503020000020003" pitchFamily="2" charset="0"/>
              </a:rPr>
              <a:t>I Trimestre Auditoría Interna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1E44720-23EA-4795-5D2D-38D2D3256A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6619722" y="6505573"/>
            <a:ext cx="247651" cy="495300"/>
          </a:xfrm>
          <a:prstGeom prst="flowChartDelay">
            <a:avLst/>
          </a:prstGeom>
        </p:spPr>
      </p:pic>
    </p:spTree>
    <p:extLst>
      <p:ext uri="{BB962C8B-B14F-4D97-AF65-F5344CB8AC3E}">
        <p14:creationId xmlns:p14="http://schemas.microsoft.com/office/powerpoint/2010/main" val="425990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96017-4234-86D9-A191-C6BD374DB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tabla, computadora, frente&#10;&#10;El contenido generado por IA puede ser incorrecto.">
            <a:extLst>
              <a:ext uri="{FF2B5EF4-FFF2-40B4-BE49-F238E27FC236}">
                <a16:creationId xmlns:a16="http://schemas.microsoft.com/office/drawing/2014/main" id="{D8F145B0-3E76-71A9-FE68-6FA764745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80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D22F7-7B10-FA67-C1B7-36829BCC6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AE85DB2F-B01F-B4F1-000E-AFB21CB1A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5770" y="0"/>
            <a:ext cx="18690770" cy="6858000"/>
          </a:xfrm>
          <a:prstGeom prst="rect">
            <a:avLst/>
          </a:prstGeom>
        </p:spPr>
      </p:pic>
      <p:pic>
        <p:nvPicPr>
          <p:cNvPr id="3" name="Gráfico 2" descr="Cuadrado formado por puntos">
            <a:extLst>
              <a:ext uri="{FF2B5EF4-FFF2-40B4-BE49-F238E27FC236}">
                <a16:creationId xmlns:a16="http://schemas.microsoft.com/office/drawing/2014/main" id="{B0554E7C-4329-B272-59CD-DDA95F122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92550" y="5407888"/>
            <a:ext cx="2381400" cy="2381400"/>
          </a:xfrm>
          <a:prstGeom prst="rect">
            <a:avLst/>
          </a:prstGeom>
        </p:spPr>
      </p:pic>
      <p:pic>
        <p:nvPicPr>
          <p:cNvPr id="4" name="Gráfico 3" descr="Cuadrado formado por puntos">
            <a:extLst>
              <a:ext uri="{FF2B5EF4-FFF2-40B4-BE49-F238E27FC236}">
                <a16:creationId xmlns:a16="http://schemas.microsoft.com/office/drawing/2014/main" id="{14915EE6-C7AB-2C15-E622-6B2C77E4CD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364372" y="5839279"/>
            <a:ext cx="2381248" cy="238124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2958E47-AFC1-594C-7B55-375320EFCC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676" y="2056177"/>
            <a:ext cx="9771883" cy="2778604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4EDDBFC4-5A60-7E36-F36D-71087CDE479D}"/>
              </a:ext>
            </a:extLst>
          </p:cNvPr>
          <p:cNvGrpSpPr/>
          <p:nvPr/>
        </p:nvGrpSpPr>
        <p:grpSpPr>
          <a:xfrm>
            <a:off x="1016876" y="1523873"/>
            <a:ext cx="9837683" cy="3452775"/>
            <a:chOff x="1016876" y="1523873"/>
            <a:chExt cx="9837683" cy="3452775"/>
          </a:xfrm>
        </p:grpSpPr>
        <p:sp>
          <p:nvSpPr>
            <p:cNvPr id="40" name="TextBox 40">
              <a:extLst>
                <a:ext uri="{FF2B5EF4-FFF2-40B4-BE49-F238E27FC236}">
                  <a16:creationId xmlns:a16="http://schemas.microsoft.com/office/drawing/2014/main" id="{46B1B438-044C-90D5-6898-52FF4ECA8D9F}"/>
                </a:ext>
              </a:extLst>
            </p:cNvPr>
            <p:cNvSpPr txBox="1"/>
            <p:nvPr/>
          </p:nvSpPr>
          <p:spPr>
            <a:xfrm rot="10800000">
              <a:off x="4766252" y="1523873"/>
              <a:ext cx="538181" cy="569230"/>
            </a:xfrm>
            <a:prstGeom prst="rect">
              <a:avLst/>
            </a:prstGeom>
          </p:spPr>
          <p:txBody>
            <a:bodyPr lIns="31889" tIns="31889" rIns="31889" bIns="31889" rtlCol="0" anchor="ctr"/>
            <a:lstStyle/>
            <a:p>
              <a:pPr algn="ctr" defTabSz="609630">
                <a:lnSpc>
                  <a:spcPts val="139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14" name="Vista general de sección 13">
                  <a:extLst>
                    <a:ext uri="{FF2B5EF4-FFF2-40B4-BE49-F238E27FC236}">
                      <a16:creationId xmlns:a16="http://schemas.microsoft.com/office/drawing/2014/main" id="{387D45F5-9736-68CF-92B5-530AE9BCF404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078664467"/>
                    </p:ext>
                  </p:extLst>
                </p:nvPr>
              </p:nvGraphicFramePr>
              <p:xfrm>
                <a:off x="1488850" y="2113797"/>
                <a:ext cx="1739630" cy="1637918"/>
              </p:xfrm>
              <a:graphic>
                <a:graphicData uri="http://schemas.microsoft.com/office/powerpoint/2016/sectionzoom">
                  <psez:sectionZm>
                    <psez:sectionZmObj sectionId="{2FE22551-AA99-4360-8881-653EE1547EA6}">
                      <psez:zmPr id="{4AC8B6A3-5CEF-49DF-8EAA-063E7A1414D9}" imageType="cover" transitionDur="1000">
                        <p166:blipFill xmlns:p166="http://schemas.microsoft.com/office/powerpoint/2016/6/main"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1739630" cy="1637918"/>
                          </a:xfrm>
                          <a:prstGeom prst="rect">
                            <a:avLst/>
                          </a:prstGeom>
                          <a:ln w="3175">
                            <a:noFill/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14" name="Vista general de sección 13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387D45F5-9736-68CF-92B5-530AE9BCF40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88850" y="2113797"/>
                  <a:ext cx="1739630" cy="1637918"/>
                </a:xfrm>
                <a:prstGeom prst="rect">
                  <a:avLst/>
                </a:prstGeom>
                <a:ln w="3175">
                  <a:noFill/>
                </a:ln>
              </p:spPr>
            </p:pic>
          </mc:Fallback>
        </mc:AlternateContent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20" name="Vista general de sección 19">
                  <a:extLst>
                    <a:ext uri="{FF2B5EF4-FFF2-40B4-BE49-F238E27FC236}">
                      <a16:creationId xmlns:a16="http://schemas.microsoft.com/office/drawing/2014/main" id="{E8345E14-7CE0-85FC-7967-E76BAEA6EFD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903338810"/>
                    </p:ext>
                  </p:extLst>
                </p:nvPr>
              </p:nvGraphicFramePr>
              <p:xfrm>
                <a:off x="3291154" y="3176726"/>
                <a:ext cx="1721122" cy="1578852"/>
              </p:xfrm>
              <a:graphic>
                <a:graphicData uri="http://schemas.microsoft.com/office/powerpoint/2016/sectionzoom">
                  <psez:sectionZm>
                    <psez:sectionZmObj sectionId="{D822E4C0-E38C-42CC-A0D8-75C1CDCDA26B}">
                      <psez:zmPr id="{9334D66D-3526-41A8-8783-090937209A9E}" imageType="cover" transitionDur="1000">
                        <p166:blipFill xmlns:p166="http://schemas.microsoft.com/office/powerpoint/2016/6/main"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1721122" cy="1578852"/>
                          </a:xfrm>
                          <a:prstGeom prst="rect">
                            <a:avLst/>
                          </a:prstGeom>
                          <a:ln w="3175">
                            <a:noFill/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20" name="Vista general de sección 19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E8345E14-7CE0-85FC-7967-E76BAEA6EFD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91154" y="3176726"/>
                  <a:ext cx="1721122" cy="1578852"/>
                </a:xfrm>
                <a:prstGeom prst="rect">
                  <a:avLst/>
                </a:prstGeom>
                <a:ln w="3175">
                  <a:noFill/>
                </a:ln>
              </p:spPr>
            </p:pic>
          </mc:Fallback>
        </mc:AlternateContent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23" name="Vista general de sección 22">
                  <a:extLst>
                    <a:ext uri="{FF2B5EF4-FFF2-40B4-BE49-F238E27FC236}">
                      <a16:creationId xmlns:a16="http://schemas.microsoft.com/office/drawing/2014/main" id="{1CBC0D0F-29FA-E5B7-5BB3-87DB873C2FE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748211265"/>
                    </p:ext>
                  </p:extLst>
                </p:nvPr>
              </p:nvGraphicFramePr>
              <p:xfrm>
                <a:off x="5222394" y="3255934"/>
                <a:ext cx="1721122" cy="1578851"/>
              </p:xfrm>
              <a:graphic>
                <a:graphicData uri="http://schemas.microsoft.com/office/powerpoint/2016/sectionzoom">
                  <psez:sectionZm>
                    <psez:sectionZmObj sectionId="{EA73EC57-C796-4097-8ECA-FAC6DDE9972A}">
                      <psez:zmPr id="{6F43982C-34D7-429F-AF95-04A206CFBFE2}" imageType="cover" transitionDur="1000">
                        <p166:blipFill xmlns:p166="http://schemas.microsoft.com/office/powerpoint/2016/6/main"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1721122" cy="1578851"/>
                          </a:xfrm>
                          <a:prstGeom prst="rect">
                            <a:avLst/>
                          </a:prstGeom>
                          <a:ln w="3175">
                            <a:noFill/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23" name="Vista general de sección 22">
                  <a:hlinkClick r:id="rId15" action="ppaction://hlinksldjump"/>
                  <a:extLst>
                    <a:ext uri="{FF2B5EF4-FFF2-40B4-BE49-F238E27FC236}">
                      <a16:creationId xmlns:a16="http://schemas.microsoft.com/office/drawing/2014/main" id="{1CBC0D0F-29FA-E5B7-5BB3-87DB873C2FE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22394" y="3255934"/>
                  <a:ext cx="1721122" cy="1578851"/>
                </a:xfrm>
                <a:prstGeom prst="rect">
                  <a:avLst/>
                </a:prstGeom>
                <a:ln w="3175">
                  <a:noFill/>
                </a:ln>
              </p:spPr>
            </p:pic>
          </mc:Fallback>
        </mc:AlternateContent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28" name="Vista general de sección 27">
                  <a:extLst>
                    <a:ext uri="{FF2B5EF4-FFF2-40B4-BE49-F238E27FC236}">
                      <a16:creationId xmlns:a16="http://schemas.microsoft.com/office/drawing/2014/main" id="{17D4B9C1-3AD4-AEB5-BC4C-B593256DEEC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503822262"/>
                    </p:ext>
                  </p:extLst>
                </p:nvPr>
              </p:nvGraphicFramePr>
              <p:xfrm>
                <a:off x="7201428" y="3267971"/>
                <a:ext cx="1675217" cy="1538430"/>
              </p:xfrm>
              <a:graphic>
                <a:graphicData uri="http://schemas.microsoft.com/office/powerpoint/2016/sectionzoom">
                  <psez:sectionZm>
                    <psez:sectionZmObj sectionId="{0FB0A72F-909E-46DD-90B2-AB6F94723D1F}">
                      <psez:zmPr id="{C29F34C5-3DB1-49B4-BD4C-C05705F90408}" imageType="cover" transitionDur="1000">
                        <p166:blipFill xmlns:p166="http://schemas.microsoft.com/office/powerpoint/2016/6/main"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1675217" cy="1538430"/>
                          </a:xfrm>
                          <a:prstGeom prst="rect">
                            <a:avLst/>
                          </a:prstGeom>
                          <a:ln w="3175">
                            <a:noFill/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28" name="Vista general de sección 27">
                  <a:hlinkClick r:id="rId18" action="ppaction://hlinksldjump"/>
                  <a:extLst>
                    <a:ext uri="{FF2B5EF4-FFF2-40B4-BE49-F238E27FC236}">
                      <a16:creationId xmlns:a16="http://schemas.microsoft.com/office/drawing/2014/main" id="{17D4B9C1-3AD4-AEB5-BC4C-B593256DEEC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01428" y="3267971"/>
                  <a:ext cx="1675217" cy="1538430"/>
                </a:xfrm>
                <a:prstGeom prst="rect">
                  <a:avLst/>
                </a:prstGeom>
                <a:ln w="3175">
                  <a:noFill/>
                </a:ln>
              </p:spPr>
            </p:pic>
          </mc:Fallback>
        </mc:AlternateContent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41" name="Vista general de sección 40">
                  <a:extLst>
                    <a:ext uri="{FF2B5EF4-FFF2-40B4-BE49-F238E27FC236}">
                      <a16:creationId xmlns:a16="http://schemas.microsoft.com/office/drawing/2014/main" id="{B91E7DC2-46C8-8A58-AA6C-2513C9B6AA3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58169200"/>
                    </p:ext>
                  </p:extLst>
                </p:nvPr>
              </p:nvGraphicFramePr>
              <p:xfrm>
                <a:off x="8876645" y="2113797"/>
                <a:ext cx="1745962" cy="1680840"/>
              </p:xfrm>
              <a:graphic>
                <a:graphicData uri="http://schemas.microsoft.com/office/powerpoint/2016/sectionzoom">
                  <psez:sectionZm>
                    <psez:sectionZmObj sectionId="{904C93A4-AA35-4026-8BDC-74D3DC506818}">
                      <psez:zmPr id="{4EA04414-0FBB-4A50-8036-79F39D67339F}" imageType="cover" transitionDur="1000">
                        <p166:blipFill xmlns:p166="http://schemas.microsoft.com/office/powerpoint/2016/6/main"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1745962" cy="1680840"/>
                          </a:xfrm>
                          <a:prstGeom prst="rect">
                            <a:avLst/>
                          </a:prstGeom>
                          <a:ln w="3175">
                            <a:noFill/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41" name="Vista general de sección 40">
                  <a:hlinkClick r:id="rId21" action="ppaction://hlinksldjump"/>
                  <a:extLst>
                    <a:ext uri="{FF2B5EF4-FFF2-40B4-BE49-F238E27FC236}">
                      <a16:creationId xmlns:a16="http://schemas.microsoft.com/office/drawing/2014/main" id="{B91E7DC2-46C8-8A58-AA6C-2513C9B6AA3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6645" y="2113797"/>
                  <a:ext cx="1745962" cy="1680840"/>
                </a:xfrm>
                <a:prstGeom prst="rect">
                  <a:avLst/>
                </a:prstGeom>
                <a:ln w="3175">
                  <a:noFill/>
                </a:ln>
              </p:spPr>
            </p:pic>
          </mc:Fallback>
        </mc:AlternateContent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4ADE3E68-8478-6BE2-4C80-35A096780441}"/>
                </a:ext>
              </a:extLst>
            </p:cNvPr>
            <p:cNvCxnSpPr/>
            <p:nvPr/>
          </p:nvCxnSpPr>
          <p:spPr>
            <a:xfrm>
              <a:off x="1016876" y="1923393"/>
              <a:ext cx="9837683" cy="0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E3341CC9-E577-9AFB-81C9-8F4566AD8F0A}"/>
                </a:ext>
              </a:extLst>
            </p:cNvPr>
            <p:cNvCxnSpPr/>
            <p:nvPr/>
          </p:nvCxnSpPr>
          <p:spPr>
            <a:xfrm>
              <a:off x="1016876" y="4976648"/>
              <a:ext cx="9837683" cy="0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3429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047A1-B2FE-C564-7830-49A083575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Imagen 89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FA224F2D-EBBA-77AD-1FA5-D5D8E3C78CC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05"/>
          <a:stretch/>
        </p:blipFill>
        <p:spPr>
          <a:xfrm>
            <a:off x="0" y="0"/>
            <a:ext cx="12192000" cy="2776457"/>
          </a:xfrm>
          <a:prstGeom prst="rect">
            <a:avLst/>
          </a:prstGeom>
        </p:spPr>
      </p:pic>
      <p:pic>
        <p:nvPicPr>
          <p:cNvPr id="3" name="Gráfico 2" descr="Cuadrado formado por puntos">
            <a:extLst>
              <a:ext uri="{FF2B5EF4-FFF2-40B4-BE49-F238E27FC236}">
                <a16:creationId xmlns:a16="http://schemas.microsoft.com/office/drawing/2014/main" id="{DD222284-E0E0-6255-D6D1-2C7EAA483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92550" y="5407888"/>
            <a:ext cx="2381400" cy="2381400"/>
          </a:xfrm>
          <a:prstGeom prst="rect">
            <a:avLst/>
          </a:prstGeom>
        </p:spPr>
      </p:pic>
      <p:pic>
        <p:nvPicPr>
          <p:cNvPr id="4" name="Gráfico 3" descr="Cuadrado formado por puntos">
            <a:extLst>
              <a:ext uri="{FF2B5EF4-FFF2-40B4-BE49-F238E27FC236}">
                <a16:creationId xmlns:a16="http://schemas.microsoft.com/office/drawing/2014/main" id="{9A0C1FB7-D02D-4C32-4891-6F74621B16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518194" y="6003168"/>
            <a:ext cx="2381248" cy="2381248"/>
          </a:xfrm>
          <a:prstGeom prst="rect">
            <a:avLst/>
          </a:prstGeom>
        </p:spPr>
      </p:pic>
      <p:sp>
        <p:nvSpPr>
          <p:cNvPr id="5" name="Título de diapositiva">
            <a:extLst>
              <a:ext uri="{FF2B5EF4-FFF2-40B4-BE49-F238E27FC236}">
                <a16:creationId xmlns:a16="http://schemas.microsoft.com/office/drawing/2014/main" id="{F00F61EA-2646-3810-8E2E-138ABA431BA3}"/>
              </a:ext>
            </a:extLst>
          </p:cNvPr>
          <p:cNvSpPr txBox="1">
            <a:spLocks/>
          </p:cNvSpPr>
          <p:nvPr/>
        </p:nvSpPr>
        <p:spPr>
          <a:xfrm>
            <a:off x="346251" y="415959"/>
            <a:ext cx="5775943" cy="716582"/>
          </a:xfrm>
          <a:prstGeom prst="rect">
            <a:avLst/>
          </a:prstGeom>
        </p:spPr>
        <p:txBody>
          <a:bodyPr lIns="25400" tIns="25400" rIns="25400" bIns="25400" anchor="t"/>
          <a:lstStyle>
            <a:lvl1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defTabSz="1219169"/>
            <a:r>
              <a:rPr lang="es-CR" sz="3600" b="0" kern="0" spc="-85">
                <a:solidFill>
                  <a:schemeClr val="tx1"/>
                </a:solidFill>
                <a:latin typeface="Avenir"/>
              </a:rPr>
              <a:t>Cumplimiento </a:t>
            </a:r>
            <a:r>
              <a:rPr lang="es-CR" sz="3600" b="0" kern="0" spc="-85">
                <a:solidFill>
                  <a:srgbClr val="FF692D"/>
                </a:solidFill>
                <a:latin typeface="Avenir"/>
              </a:rPr>
              <a:t>Plan de Trabajo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565B2546-076A-D74B-55F5-438C2DAD0A8A}"/>
              </a:ext>
            </a:extLst>
          </p:cNvPr>
          <p:cNvGrpSpPr/>
          <p:nvPr/>
        </p:nvGrpSpPr>
        <p:grpSpPr>
          <a:xfrm>
            <a:off x="4202762" y="2028372"/>
            <a:ext cx="3786477" cy="3455318"/>
            <a:chOff x="3898092" y="2047924"/>
            <a:chExt cx="3786477" cy="3455318"/>
          </a:xfrm>
        </p:grpSpPr>
        <p:sp>
          <p:nvSpPr>
            <p:cNvPr id="19" name="Freeform: Shape 4">
              <a:extLst>
                <a:ext uri="{FF2B5EF4-FFF2-40B4-BE49-F238E27FC236}">
                  <a16:creationId xmlns:a16="http://schemas.microsoft.com/office/drawing/2014/main" id="{5F29DBB8-BF68-08F6-1452-91E461A8DA29}"/>
                </a:ext>
              </a:extLst>
            </p:cNvPr>
            <p:cNvSpPr/>
            <p:nvPr/>
          </p:nvSpPr>
          <p:spPr>
            <a:xfrm>
              <a:off x="5753406" y="2102177"/>
              <a:ext cx="1405232" cy="1574277"/>
            </a:xfrm>
            <a:custGeom>
              <a:avLst/>
              <a:gdLst>
                <a:gd name="connsiteX0" fmla="*/ 96641 w 1532517"/>
                <a:gd name="connsiteY0" fmla="*/ 0 h 1716874"/>
                <a:gd name="connsiteX1" fmla="*/ 1522626 w 1532517"/>
                <a:gd name="connsiteY1" fmla="*/ 758191 h 1716874"/>
                <a:gd name="connsiteX2" fmla="*/ 1532517 w 1532517"/>
                <a:gd name="connsiteY2" fmla="*/ 774471 h 1716874"/>
                <a:gd name="connsiteX3" fmla="*/ 988420 w 1532517"/>
                <a:gd name="connsiteY3" fmla="*/ 1716874 h 1716874"/>
                <a:gd name="connsiteX4" fmla="*/ 0 w 1532517"/>
                <a:gd name="connsiteY4" fmla="*/ 4880 h 1716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2517" h="1716874">
                  <a:moveTo>
                    <a:pt x="96641" y="0"/>
                  </a:moveTo>
                  <a:cubicBezTo>
                    <a:pt x="690236" y="0"/>
                    <a:pt x="1213587" y="300753"/>
                    <a:pt x="1522626" y="758191"/>
                  </a:cubicBezTo>
                  <a:lnTo>
                    <a:pt x="1532517" y="774471"/>
                  </a:lnTo>
                  <a:lnTo>
                    <a:pt x="988420" y="1716874"/>
                  </a:lnTo>
                  <a:lnTo>
                    <a:pt x="0" y="4880"/>
                  </a:lnTo>
                  <a:close/>
                </a:path>
              </a:pathLst>
            </a:custGeom>
            <a:solidFill>
              <a:srgbClr val="78D2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20" name="Freeform: Shape 5">
              <a:extLst>
                <a:ext uri="{FF2B5EF4-FFF2-40B4-BE49-F238E27FC236}">
                  <a16:creationId xmlns:a16="http://schemas.microsoft.com/office/drawing/2014/main" id="{5CCED66D-0738-F50A-44F9-3735EA9F57A7}"/>
                </a:ext>
              </a:extLst>
            </p:cNvPr>
            <p:cNvSpPr/>
            <p:nvPr/>
          </p:nvSpPr>
          <p:spPr>
            <a:xfrm rot="3600000">
              <a:off x="6117085" y="3085285"/>
              <a:ext cx="1478551" cy="1656416"/>
            </a:xfrm>
            <a:custGeom>
              <a:avLst/>
              <a:gdLst>
                <a:gd name="connsiteX0" fmla="*/ 96641 w 1532517"/>
                <a:gd name="connsiteY0" fmla="*/ 0 h 1716874"/>
                <a:gd name="connsiteX1" fmla="*/ 1522626 w 1532517"/>
                <a:gd name="connsiteY1" fmla="*/ 758191 h 1716874"/>
                <a:gd name="connsiteX2" fmla="*/ 1532517 w 1532517"/>
                <a:gd name="connsiteY2" fmla="*/ 774471 h 1716874"/>
                <a:gd name="connsiteX3" fmla="*/ 988420 w 1532517"/>
                <a:gd name="connsiteY3" fmla="*/ 1716874 h 1716874"/>
                <a:gd name="connsiteX4" fmla="*/ 0 w 1532517"/>
                <a:gd name="connsiteY4" fmla="*/ 4880 h 1716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2517" h="1716874">
                  <a:moveTo>
                    <a:pt x="96641" y="0"/>
                  </a:moveTo>
                  <a:cubicBezTo>
                    <a:pt x="690236" y="0"/>
                    <a:pt x="1213587" y="300753"/>
                    <a:pt x="1522626" y="758191"/>
                  </a:cubicBezTo>
                  <a:lnTo>
                    <a:pt x="1532517" y="774471"/>
                  </a:lnTo>
                  <a:lnTo>
                    <a:pt x="988420" y="1716874"/>
                  </a:lnTo>
                  <a:lnTo>
                    <a:pt x="0" y="4880"/>
                  </a:lnTo>
                  <a:close/>
                </a:path>
              </a:pathLst>
            </a:custGeom>
            <a:solidFill>
              <a:srgbClr val="74B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21" name="Freeform: Shape 6">
              <a:extLst>
                <a:ext uri="{FF2B5EF4-FFF2-40B4-BE49-F238E27FC236}">
                  <a16:creationId xmlns:a16="http://schemas.microsoft.com/office/drawing/2014/main" id="{CD4661FE-32DB-D3AA-54F3-1C681691F7AE}"/>
                </a:ext>
              </a:extLst>
            </p:cNvPr>
            <p:cNvSpPr/>
            <p:nvPr/>
          </p:nvSpPr>
          <p:spPr>
            <a:xfrm rot="7200000">
              <a:off x="5466793" y="3944424"/>
              <a:ext cx="1470377" cy="1647259"/>
            </a:xfrm>
            <a:custGeom>
              <a:avLst/>
              <a:gdLst>
                <a:gd name="connsiteX0" fmla="*/ 96641 w 1532517"/>
                <a:gd name="connsiteY0" fmla="*/ 0 h 1716874"/>
                <a:gd name="connsiteX1" fmla="*/ 1522626 w 1532517"/>
                <a:gd name="connsiteY1" fmla="*/ 758191 h 1716874"/>
                <a:gd name="connsiteX2" fmla="*/ 1532517 w 1532517"/>
                <a:gd name="connsiteY2" fmla="*/ 774471 h 1716874"/>
                <a:gd name="connsiteX3" fmla="*/ 988420 w 1532517"/>
                <a:gd name="connsiteY3" fmla="*/ 1716874 h 1716874"/>
                <a:gd name="connsiteX4" fmla="*/ 0 w 1532517"/>
                <a:gd name="connsiteY4" fmla="*/ 4880 h 1716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2517" h="1716874">
                  <a:moveTo>
                    <a:pt x="96641" y="0"/>
                  </a:moveTo>
                  <a:cubicBezTo>
                    <a:pt x="690236" y="0"/>
                    <a:pt x="1213587" y="300753"/>
                    <a:pt x="1522626" y="758191"/>
                  </a:cubicBezTo>
                  <a:lnTo>
                    <a:pt x="1532517" y="774471"/>
                  </a:lnTo>
                  <a:lnTo>
                    <a:pt x="988420" y="1716874"/>
                  </a:lnTo>
                  <a:lnTo>
                    <a:pt x="0" y="4880"/>
                  </a:lnTo>
                  <a:close/>
                </a:path>
              </a:pathLst>
            </a:custGeom>
            <a:solidFill>
              <a:srgbClr val="BDD7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22" name="Freeform: Shape 8">
              <a:extLst>
                <a:ext uri="{FF2B5EF4-FFF2-40B4-BE49-F238E27FC236}">
                  <a16:creationId xmlns:a16="http://schemas.microsoft.com/office/drawing/2014/main" id="{A943B564-EBB1-6BEC-B00A-80063939146B}"/>
                </a:ext>
              </a:extLst>
            </p:cNvPr>
            <p:cNvSpPr/>
            <p:nvPr/>
          </p:nvSpPr>
          <p:spPr>
            <a:xfrm rot="10800000">
              <a:off x="4447462" y="3791540"/>
              <a:ext cx="1478803" cy="1656698"/>
            </a:xfrm>
            <a:custGeom>
              <a:avLst/>
              <a:gdLst>
                <a:gd name="connsiteX0" fmla="*/ 96641 w 1532517"/>
                <a:gd name="connsiteY0" fmla="*/ 0 h 1716874"/>
                <a:gd name="connsiteX1" fmla="*/ 1522626 w 1532517"/>
                <a:gd name="connsiteY1" fmla="*/ 758191 h 1716874"/>
                <a:gd name="connsiteX2" fmla="*/ 1532517 w 1532517"/>
                <a:gd name="connsiteY2" fmla="*/ 774471 h 1716874"/>
                <a:gd name="connsiteX3" fmla="*/ 988420 w 1532517"/>
                <a:gd name="connsiteY3" fmla="*/ 1716874 h 1716874"/>
                <a:gd name="connsiteX4" fmla="*/ 0 w 1532517"/>
                <a:gd name="connsiteY4" fmla="*/ 4880 h 1716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2517" h="1716874">
                  <a:moveTo>
                    <a:pt x="96641" y="0"/>
                  </a:moveTo>
                  <a:cubicBezTo>
                    <a:pt x="690236" y="0"/>
                    <a:pt x="1213587" y="300753"/>
                    <a:pt x="1522626" y="758191"/>
                  </a:cubicBezTo>
                  <a:lnTo>
                    <a:pt x="1532517" y="774471"/>
                  </a:lnTo>
                  <a:lnTo>
                    <a:pt x="988420" y="1716874"/>
                  </a:lnTo>
                  <a:lnTo>
                    <a:pt x="0" y="4880"/>
                  </a:lnTo>
                  <a:close/>
                </a:path>
              </a:pathLst>
            </a:custGeom>
            <a:solidFill>
              <a:srgbClr val="BDD7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23" name="Freeform: Shape 9">
              <a:extLst>
                <a:ext uri="{FF2B5EF4-FFF2-40B4-BE49-F238E27FC236}">
                  <a16:creationId xmlns:a16="http://schemas.microsoft.com/office/drawing/2014/main" id="{F4AC79E0-677C-FF6E-7AE8-637E3DCB2DB5}"/>
                </a:ext>
              </a:extLst>
            </p:cNvPr>
            <p:cNvSpPr/>
            <p:nvPr/>
          </p:nvSpPr>
          <p:spPr>
            <a:xfrm rot="14400000">
              <a:off x="3986522" y="2818568"/>
              <a:ext cx="1470184" cy="1647043"/>
            </a:xfrm>
            <a:custGeom>
              <a:avLst/>
              <a:gdLst>
                <a:gd name="connsiteX0" fmla="*/ 96641 w 1532517"/>
                <a:gd name="connsiteY0" fmla="*/ 0 h 1716874"/>
                <a:gd name="connsiteX1" fmla="*/ 1522626 w 1532517"/>
                <a:gd name="connsiteY1" fmla="*/ 758191 h 1716874"/>
                <a:gd name="connsiteX2" fmla="*/ 1532517 w 1532517"/>
                <a:gd name="connsiteY2" fmla="*/ 774471 h 1716874"/>
                <a:gd name="connsiteX3" fmla="*/ 988420 w 1532517"/>
                <a:gd name="connsiteY3" fmla="*/ 1716874 h 1716874"/>
                <a:gd name="connsiteX4" fmla="*/ 0 w 1532517"/>
                <a:gd name="connsiteY4" fmla="*/ 4880 h 1716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2517" h="1716874">
                  <a:moveTo>
                    <a:pt x="96641" y="0"/>
                  </a:moveTo>
                  <a:cubicBezTo>
                    <a:pt x="690236" y="0"/>
                    <a:pt x="1213587" y="300753"/>
                    <a:pt x="1522626" y="758191"/>
                  </a:cubicBezTo>
                  <a:lnTo>
                    <a:pt x="1532517" y="774471"/>
                  </a:lnTo>
                  <a:lnTo>
                    <a:pt x="988420" y="1716874"/>
                  </a:lnTo>
                  <a:lnTo>
                    <a:pt x="0" y="488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24" name="Freeform: Shape 10">
              <a:extLst>
                <a:ext uri="{FF2B5EF4-FFF2-40B4-BE49-F238E27FC236}">
                  <a16:creationId xmlns:a16="http://schemas.microsoft.com/office/drawing/2014/main" id="{0830C04A-DEAD-4CE9-ED7E-931742A32CB1}"/>
                </a:ext>
              </a:extLst>
            </p:cNvPr>
            <p:cNvSpPr/>
            <p:nvPr/>
          </p:nvSpPr>
          <p:spPr>
            <a:xfrm rot="18000000">
              <a:off x="4649900" y="1959494"/>
              <a:ext cx="1470184" cy="1647043"/>
            </a:xfrm>
            <a:custGeom>
              <a:avLst/>
              <a:gdLst>
                <a:gd name="connsiteX0" fmla="*/ 96641 w 1532517"/>
                <a:gd name="connsiteY0" fmla="*/ 0 h 1716874"/>
                <a:gd name="connsiteX1" fmla="*/ 1522626 w 1532517"/>
                <a:gd name="connsiteY1" fmla="*/ 758191 h 1716874"/>
                <a:gd name="connsiteX2" fmla="*/ 1532517 w 1532517"/>
                <a:gd name="connsiteY2" fmla="*/ 774471 h 1716874"/>
                <a:gd name="connsiteX3" fmla="*/ 988420 w 1532517"/>
                <a:gd name="connsiteY3" fmla="*/ 1716874 h 1716874"/>
                <a:gd name="connsiteX4" fmla="*/ 0 w 1532517"/>
                <a:gd name="connsiteY4" fmla="*/ 4880 h 1716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2517" h="1716874">
                  <a:moveTo>
                    <a:pt x="96641" y="0"/>
                  </a:moveTo>
                  <a:cubicBezTo>
                    <a:pt x="690236" y="0"/>
                    <a:pt x="1213587" y="300753"/>
                    <a:pt x="1522626" y="758191"/>
                  </a:cubicBezTo>
                  <a:lnTo>
                    <a:pt x="1532517" y="774471"/>
                  </a:lnTo>
                  <a:lnTo>
                    <a:pt x="988420" y="1716874"/>
                  </a:lnTo>
                  <a:lnTo>
                    <a:pt x="0" y="4880"/>
                  </a:lnTo>
                  <a:close/>
                </a:path>
              </a:pathLst>
            </a:custGeom>
            <a:solidFill>
              <a:srgbClr val="98DB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/>
            </a:p>
          </p:txBody>
        </p:sp>
      </p:grp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4F0137D0-1E93-16E2-75F5-6D8ED4F8897B}"/>
              </a:ext>
            </a:extLst>
          </p:cNvPr>
          <p:cNvSpPr txBox="1">
            <a:spLocks/>
          </p:cNvSpPr>
          <p:nvPr/>
        </p:nvSpPr>
        <p:spPr>
          <a:xfrm>
            <a:off x="5398087" y="3766169"/>
            <a:ext cx="1395827" cy="337874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71707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71707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71707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1707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1707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>
                <a:solidFill>
                  <a:schemeClr val="tx1"/>
                </a:solidFill>
              </a:rPr>
              <a:t>Avance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>
                <a:solidFill>
                  <a:schemeClr val="tx1"/>
                </a:solidFill>
              </a:rPr>
              <a:t>23.85%</a:t>
            </a:r>
          </a:p>
        </p:txBody>
      </p:sp>
      <p:grpSp>
        <p:nvGrpSpPr>
          <p:cNvPr id="103" name="Grupo 102">
            <a:extLst>
              <a:ext uri="{FF2B5EF4-FFF2-40B4-BE49-F238E27FC236}">
                <a16:creationId xmlns:a16="http://schemas.microsoft.com/office/drawing/2014/main" id="{314D53D2-4977-8B58-89E5-54109E950E33}"/>
              </a:ext>
            </a:extLst>
          </p:cNvPr>
          <p:cNvGrpSpPr/>
          <p:nvPr/>
        </p:nvGrpSpPr>
        <p:grpSpPr>
          <a:xfrm>
            <a:off x="4442908" y="1228522"/>
            <a:ext cx="3479490" cy="465887"/>
            <a:chOff x="4442908" y="1228522"/>
            <a:chExt cx="3479490" cy="465887"/>
          </a:xfrm>
        </p:grpSpPr>
        <p:sp>
          <p:nvSpPr>
            <p:cNvPr id="10" name="Título de diapositiva">
              <a:extLst>
                <a:ext uri="{FF2B5EF4-FFF2-40B4-BE49-F238E27FC236}">
                  <a16:creationId xmlns:a16="http://schemas.microsoft.com/office/drawing/2014/main" id="{C8630AE5-53B1-AA78-DF82-8C17197F1E6F}"/>
                </a:ext>
              </a:extLst>
            </p:cNvPr>
            <p:cNvSpPr txBox="1">
              <a:spLocks/>
            </p:cNvSpPr>
            <p:nvPr/>
          </p:nvSpPr>
          <p:spPr>
            <a:xfrm>
              <a:off x="4442908" y="1316306"/>
              <a:ext cx="3479490" cy="378103"/>
            </a:xfrm>
            <a:prstGeom prst="rect">
              <a:avLst/>
            </a:prstGeom>
          </p:spPr>
          <p:txBody>
            <a:bodyPr lIns="25400" tIns="25400" rIns="25400" bIns="25400" anchor="t"/>
            <a:lstStyle>
              <a:lvl1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1pPr>
              <a:lvl2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2pPr>
              <a:lvl3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3pPr>
              <a:lvl4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4pPr>
              <a:lvl5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5pPr>
              <a:lvl6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6pPr>
              <a:lvl7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7pPr>
              <a:lvl8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8pPr>
              <a:lvl9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9pPr>
            </a:lstStyle>
            <a:p>
              <a:pPr algn="ctr" defTabSz="1219169"/>
              <a:r>
                <a:rPr lang="es-CR" sz="2000" b="0" kern="0" spc="-85" dirty="0">
                  <a:solidFill>
                    <a:schemeClr val="tx1"/>
                  </a:solidFill>
                  <a:latin typeface="Avenir"/>
                </a:rPr>
                <a:t>Documentos emitidos</a:t>
              </a:r>
              <a:endParaRPr lang="es-CR" sz="2000" b="0" kern="0" spc="-85" dirty="0">
                <a:solidFill>
                  <a:srgbClr val="FF692D"/>
                </a:solidFill>
                <a:latin typeface="Avenir"/>
              </a:endParaRPr>
            </a:p>
          </p:txBody>
        </p:sp>
        <p:grpSp>
          <p:nvGrpSpPr>
            <p:cNvPr id="68" name="Group 124">
              <a:extLst>
                <a:ext uri="{FF2B5EF4-FFF2-40B4-BE49-F238E27FC236}">
                  <a16:creationId xmlns:a16="http://schemas.microsoft.com/office/drawing/2014/main" id="{F0DA4B8A-91FA-8312-21AB-7767A8FFB43D}"/>
                </a:ext>
              </a:extLst>
            </p:cNvPr>
            <p:cNvGrpSpPr/>
            <p:nvPr/>
          </p:nvGrpSpPr>
          <p:grpSpPr>
            <a:xfrm>
              <a:off x="4707065" y="1228522"/>
              <a:ext cx="402788" cy="418403"/>
              <a:chOff x="4862513" y="2882900"/>
              <a:chExt cx="360362" cy="363538"/>
            </a:xfrm>
            <a:solidFill>
              <a:schemeClr val="tx1"/>
            </a:solidFill>
          </p:grpSpPr>
          <p:sp>
            <p:nvSpPr>
              <p:cNvPr id="69" name="Freeform 96">
                <a:extLst>
                  <a:ext uri="{FF2B5EF4-FFF2-40B4-BE49-F238E27FC236}">
                    <a16:creationId xmlns:a16="http://schemas.microsoft.com/office/drawing/2014/main" id="{50397ABD-3A70-7D9F-E73E-590859EE28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62513" y="2882900"/>
                <a:ext cx="255588" cy="333375"/>
              </a:xfrm>
              <a:custGeom>
                <a:avLst/>
                <a:gdLst>
                  <a:gd name="T0" fmla="*/ 60 w 68"/>
                  <a:gd name="T1" fmla="*/ 78 h 88"/>
                  <a:gd name="T2" fmla="*/ 56 w 68"/>
                  <a:gd name="T3" fmla="*/ 72 h 88"/>
                  <a:gd name="T4" fmla="*/ 8 w 68"/>
                  <a:gd name="T5" fmla="*/ 72 h 88"/>
                  <a:gd name="T6" fmla="*/ 8 w 68"/>
                  <a:gd name="T7" fmla="*/ 8 h 88"/>
                  <a:gd name="T8" fmla="*/ 60 w 68"/>
                  <a:gd name="T9" fmla="*/ 8 h 88"/>
                  <a:gd name="T10" fmla="*/ 60 w 68"/>
                  <a:gd name="T11" fmla="*/ 50 h 88"/>
                  <a:gd name="T12" fmla="*/ 60 w 68"/>
                  <a:gd name="T13" fmla="*/ 50 h 88"/>
                  <a:gd name="T14" fmla="*/ 67 w 68"/>
                  <a:gd name="T15" fmla="*/ 53 h 88"/>
                  <a:gd name="T16" fmla="*/ 67 w 68"/>
                  <a:gd name="T17" fmla="*/ 53 h 88"/>
                  <a:gd name="T18" fmla="*/ 68 w 68"/>
                  <a:gd name="T19" fmla="*/ 54 h 88"/>
                  <a:gd name="T20" fmla="*/ 68 w 68"/>
                  <a:gd name="T21" fmla="*/ 26 h 88"/>
                  <a:gd name="T22" fmla="*/ 68 w 68"/>
                  <a:gd name="T23" fmla="*/ 8 h 88"/>
                  <a:gd name="T24" fmla="*/ 60 w 68"/>
                  <a:gd name="T25" fmla="*/ 0 h 88"/>
                  <a:gd name="T26" fmla="*/ 8 w 68"/>
                  <a:gd name="T27" fmla="*/ 0 h 88"/>
                  <a:gd name="T28" fmla="*/ 0 w 68"/>
                  <a:gd name="T29" fmla="*/ 8 h 88"/>
                  <a:gd name="T30" fmla="*/ 0 w 68"/>
                  <a:gd name="T31" fmla="*/ 80 h 88"/>
                  <a:gd name="T32" fmla="*/ 8 w 68"/>
                  <a:gd name="T33" fmla="*/ 88 h 88"/>
                  <a:gd name="T34" fmla="*/ 8 w 68"/>
                  <a:gd name="T35" fmla="*/ 88 h 88"/>
                  <a:gd name="T36" fmla="*/ 63 w 68"/>
                  <a:gd name="T37" fmla="*/ 88 h 88"/>
                  <a:gd name="T38" fmla="*/ 60 w 68"/>
                  <a:gd name="T39" fmla="*/ 80 h 88"/>
                  <a:gd name="T40" fmla="*/ 60 w 68"/>
                  <a:gd name="T41" fmla="*/ 78 h 88"/>
                  <a:gd name="T42" fmla="*/ 20 w 68"/>
                  <a:gd name="T43" fmla="*/ 80 h 88"/>
                  <a:gd name="T44" fmla="*/ 18 w 68"/>
                  <a:gd name="T45" fmla="*/ 78 h 88"/>
                  <a:gd name="T46" fmla="*/ 20 w 68"/>
                  <a:gd name="T47" fmla="*/ 76 h 88"/>
                  <a:gd name="T48" fmla="*/ 22 w 68"/>
                  <a:gd name="T49" fmla="*/ 78 h 88"/>
                  <a:gd name="T50" fmla="*/ 20 w 68"/>
                  <a:gd name="T51" fmla="*/ 80 h 88"/>
                  <a:gd name="T52" fmla="*/ 38 w 68"/>
                  <a:gd name="T53" fmla="*/ 80 h 88"/>
                  <a:gd name="T54" fmla="*/ 26 w 68"/>
                  <a:gd name="T55" fmla="*/ 80 h 88"/>
                  <a:gd name="T56" fmla="*/ 26 w 68"/>
                  <a:gd name="T57" fmla="*/ 76 h 88"/>
                  <a:gd name="T58" fmla="*/ 38 w 68"/>
                  <a:gd name="T59" fmla="*/ 76 h 88"/>
                  <a:gd name="T60" fmla="*/ 38 w 68"/>
                  <a:gd name="T61" fmla="*/ 80 h 88"/>
                  <a:gd name="T62" fmla="*/ 44 w 68"/>
                  <a:gd name="T63" fmla="*/ 80 h 88"/>
                  <a:gd name="T64" fmla="*/ 42 w 68"/>
                  <a:gd name="T65" fmla="*/ 78 h 88"/>
                  <a:gd name="T66" fmla="*/ 44 w 68"/>
                  <a:gd name="T67" fmla="*/ 76 h 88"/>
                  <a:gd name="T68" fmla="*/ 46 w 68"/>
                  <a:gd name="T69" fmla="*/ 78 h 88"/>
                  <a:gd name="T70" fmla="*/ 44 w 68"/>
                  <a:gd name="T71" fmla="*/ 8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" h="88">
                    <a:moveTo>
                      <a:pt x="60" y="78"/>
                    </a:moveTo>
                    <a:cubicBezTo>
                      <a:pt x="56" y="72"/>
                      <a:pt x="56" y="72"/>
                      <a:pt x="56" y="72"/>
                    </a:cubicBezTo>
                    <a:cubicBezTo>
                      <a:pt x="8" y="72"/>
                      <a:pt x="8" y="72"/>
                      <a:pt x="8" y="7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3" y="50"/>
                      <a:pt x="65" y="51"/>
                      <a:pt x="67" y="53"/>
                    </a:cubicBezTo>
                    <a:cubicBezTo>
                      <a:pt x="67" y="53"/>
                      <a:pt x="67" y="53"/>
                      <a:pt x="67" y="53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26"/>
                      <a:pt x="68" y="26"/>
                      <a:pt x="68" y="26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4"/>
                      <a:pt x="64" y="0"/>
                      <a:pt x="6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4"/>
                      <a:pt x="4" y="88"/>
                      <a:pt x="8" y="88"/>
                    </a:cubicBezTo>
                    <a:cubicBezTo>
                      <a:pt x="8" y="88"/>
                      <a:pt x="8" y="88"/>
                      <a:pt x="8" y="88"/>
                    </a:cubicBezTo>
                    <a:cubicBezTo>
                      <a:pt x="63" y="88"/>
                      <a:pt x="63" y="88"/>
                      <a:pt x="63" y="88"/>
                    </a:cubicBezTo>
                    <a:cubicBezTo>
                      <a:pt x="61" y="85"/>
                      <a:pt x="60" y="82"/>
                      <a:pt x="60" y="80"/>
                    </a:cubicBezTo>
                    <a:lnTo>
                      <a:pt x="60" y="78"/>
                    </a:lnTo>
                    <a:close/>
                    <a:moveTo>
                      <a:pt x="20" y="80"/>
                    </a:moveTo>
                    <a:cubicBezTo>
                      <a:pt x="19" y="80"/>
                      <a:pt x="18" y="79"/>
                      <a:pt x="18" y="78"/>
                    </a:cubicBezTo>
                    <a:cubicBezTo>
                      <a:pt x="18" y="77"/>
                      <a:pt x="19" y="76"/>
                      <a:pt x="20" y="76"/>
                    </a:cubicBezTo>
                    <a:cubicBezTo>
                      <a:pt x="21" y="76"/>
                      <a:pt x="22" y="77"/>
                      <a:pt x="22" y="78"/>
                    </a:cubicBezTo>
                    <a:cubicBezTo>
                      <a:pt x="22" y="79"/>
                      <a:pt x="21" y="80"/>
                      <a:pt x="20" y="80"/>
                    </a:cubicBezTo>
                    <a:close/>
                    <a:moveTo>
                      <a:pt x="38" y="80"/>
                    </a:move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76"/>
                      <a:pt x="26" y="76"/>
                      <a:pt x="26" y="76"/>
                    </a:cubicBezTo>
                    <a:cubicBezTo>
                      <a:pt x="38" y="76"/>
                      <a:pt x="38" y="76"/>
                      <a:pt x="38" y="76"/>
                    </a:cubicBezTo>
                    <a:lnTo>
                      <a:pt x="38" y="80"/>
                    </a:lnTo>
                    <a:close/>
                    <a:moveTo>
                      <a:pt x="44" y="80"/>
                    </a:moveTo>
                    <a:cubicBezTo>
                      <a:pt x="43" y="80"/>
                      <a:pt x="42" y="79"/>
                      <a:pt x="42" y="78"/>
                    </a:cubicBezTo>
                    <a:cubicBezTo>
                      <a:pt x="42" y="77"/>
                      <a:pt x="43" y="76"/>
                      <a:pt x="44" y="76"/>
                    </a:cubicBezTo>
                    <a:cubicBezTo>
                      <a:pt x="45" y="76"/>
                      <a:pt x="46" y="77"/>
                      <a:pt x="46" y="78"/>
                    </a:cubicBezTo>
                    <a:cubicBezTo>
                      <a:pt x="46" y="79"/>
                      <a:pt x="45" y="80"/>
                      <a:pt x="44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0" name="Freeform 97">
                <a:extLst>
                  <a:ext uri="{FF2B5EF4-FFF2-40B4-BE49-F238E27FC236}">
                    <a16:creationId xmlns:a16="http://schemas.microsoft.com/office/drawing/2014/main" id="{BFA73797-671E-304F-4575-F170974AAB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0950" y="3005138"/>
                <a:ext cx="161925" cy="241300"/>
              </a:xfrm>
              <a:custGeom>
                <a:avLst/>
                <a:gdLst>
                  <a:gd name="T0" fmla="*/ 42 w 43"/>
                  <a:gd name="T1" fmla="*/ 61 h 64"/>
                  <a:gd name="T2" fmla="*/ 31 w 43"/>
                  <a:gd name="T3" fmla="*/ 46 h 64"/>
                  <a:gd name="T4" fmla="*/ 31 w 43"/>
                  <a:gd name="T5" fmla="*/ 46 h 64"/>
                  <a:gd name="T6" fmla="*/ 31 w 43"/>
                  <a:gd name="T7" fmla="*/ 45 h 64"/>
                  <a:gd name="T8" fmla="*/ 31 w 43"/>
                  <a:gd name="T9" fmla="*/ 45 h 64"/>
                  <a:gd name="T10" fmla="*/ 31 w 43"/>
                  <a:gd name="T11" fmla="*/ 18 h 64"/>
                  <a:gd name="T12" fmla="*/ 22 w 43"/>
                  <a:gd name="T13" fmla="*/ 1 h 64"/>
                  <a:gd name="T14" fmla="*/ 22 w 43"/>
                  <a:gd name="T15" fmla="*/ 1 h 64"/>
                  <a:gd name="T16" fmla="*/ 20 w 43"/>
                  <a:gd name="T17" fmla="*/ 0 h 64"/>
                  <a:gd name="T18" fmla="*/ 19 w 43"/>
                  <a:gd name="T19" fmla="*/ 2 h 64"/>
                  <a:gd name="T20" fmla="*/ 19 w 43"/>
                  <a:gd name="T21" fmla="*/ 27 h 64"/>
                  <a:gd name="T22" fmla="*/ 19 w 43"/>
                  <a:gd name="T23" fmla="*/ 33 h 64"/>
                  <a:gd name="T24" fmla="*/ 15 w 43"/>
                  <a:gd name="T25" fmla="*/ 28 h 64"/>
                  <a:gd name="T26" fmla="*/ 15 w 43"/>
                  <a:gd name="T27" fmla="*/ 28 h 64"/>
                  <a:gd name="T28" fmla="*/ 11 w 43"/>
                  <a:gd name="T29" fmla="*/ 24 h 64"/>
                  <a:gd name="T30" fmla="*/ 3 w 43"/>
                  <a:gd name="T31" fmla="*/ 24 h 64"/>
                  <a:gd name="T32" fmla="*/ 2 w 43"/>
                  <a:gd name="T33" fmla="*/ 32 h 64"/>
                  <a:gd name="T34" fmla="*/ 7 w 43"/>
                  <a:gd name="T35" fmla="*/ 39 h 64"/>
                  <a:gd name="T36" fmla="*/ 7 w 43"/>
                  <a:gd name="T37" fmla="*/ 39 h 64"/>
                  <a:gd name="T38" fmla="*/ 11 w 43"/>
                  <a:gd name="T39" fmla="*/ 44 h 64"/>
                  <a:gd name="T40" fmla="*/ 11 w 43"/>
                  <a:gd name="T41" fmla="*/ 45 h 64"/>
                  <a:gd name="T42" fmla="*/ 11 w 43"/>
                  <a:gd name="T43" fmla="*/ 48 h 64"/>
                  <a:gd name="T44" fmla="*/ 14 w 43"/>
                  <a:gd name="T45" fmla="*/ 56 h 64"/>
                  <a:gd name="T46" fmla="*/ 14 w 43"/>
                  <a:gd name="T47" fmla="*/ 56 h 64"/>
                  <a:gd name="T48" fmla="*/ 19 w 43"/>
                  <a:gd name="T49" fmla="*/ 63 h 64"/>
                  <a:gd name="T50" fmla="*/ 21 w 43"/>
                  <a:gd name="T51" fmla="*/ 64 h 64"/>
                  <a:gd name="T52" fmla="*/ 41 w 43"/>
                  <a:gd name="T53" fmla="*/ 64 h 64"/>
                  <a:gd name="T54" fmla="*/ 41 w 43"/>
                  <a:gd name="T55" fmla="*/ 64 h 64"/>
                  <a:gd name="T56" fmla="*/ 43 w 43"/>
                  <a:gd name="T57" fmla="*/ 62 h 64"/>
                  <a:gd name="T58" fmla="*/ 42 w 43"/>
                  <a:gd name="T59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3" h="64">
                    <a:moveTo>
                      <a:pt x="42" y="61"/>
                    </a:moveTo>
                    <a:cubicBezTo>
                      <a:pt x="35" y="51"/>
                      <a:pt x="38" y="55"/>
                      <a:pt x="31" y="46"/>
                    </a:cubicBezTo>
                    <a:cubicBezTo>
                      <a:pt x="31" y="46"/>
                      <a:pt x="31" y="46"/>
                      <a:pt x="31" y="46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1" y="11"/>
                      <a:pt x="30" y="8"/>
                      <a:pt x="22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0"/>
                      <a:pt x="21" y="0"/>
                      <a:pt x="20" y="0"/>
                    </a:cubicBezTo>
                    <a:cubicBezTo>
                      <a:pt x="19" y="1"/>
                      <a:pt x="19" y="1"/>
                      <a:pt x="19" y="2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9" y="21"/>
                      <a:pt x="5" y="21"/>
                      <a:pt x="3" y="24"/>
                    </a:cubicBezTo>
                    <a:cubicBezTo>
                      <a:pt x="0" y="26"/>
                      <a:pt x="1" y="30"/>
                      <a:pt x="2" y="32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4"/>
                      <a:pt x="11" y="45"/>
                      <a:pt x="11" y="45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11" y="50"/>
                      <a:pt x="12" y="53"/>
                      <a:pt x="14" y="56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6" y="59"/>
                      <a:pt x="18" y="61"/>
                      <a:pt x="19" y="63"/>
                    </a:cubicBezTo>
                    <a:cubicBezTo>
                      <a:pt x="20" y="64"/>
                      <a:pt x="20" y="64"/>
                      <a:pt x="21" y="64"/>
                    </a:cubicBezTo>
                    <a:cubicBezTo>
                      <a:pt x="41" y="64"/>
                      <a:pt x="41" y="64"/>
                      <a:pt x="41" y="64"/>
                    </a:cubicBezTo>
                    <a:cubicBezTo>
                      <a:pt x="41" y="64"/>
                      <a:pt x="41" y="64"/>
                      <a:pt x="41" y="64"/>
                    </a:cubicBezTo>
                    <a:cubicBezTo>
                      <a:pt x="42" y="64"/>
                      <a:pt x="43" y="63"/>
                      <a:pt x="43" y="62"/>
                    </a:cubicBezTo>
                    <a:cubicBezTo>
                      <a:pt x="43" y="61"/>
                      <a:pt x="43" y="61"/>
                      <a:pt x="42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1" name="Rectangle 98">
                <a:extLst>
                  <a:ext uri="{FF2B5EF4-FFF2-40B4-BE49-F238E27FC236}">
                    <a16:creationId xmlns:a16="http://schemas.microsoft.com/office/drawing/2014/main" id="{D6836818-6971-EFEC-484E-4671C9065C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7125" y="3079750"/>
                <a:ext cx="104775" cy="158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2" name="Rectangle 99">
                <a:extLst>
                  <a:ext uri="{FF2B5EF4-FFF2-40B4-BE49-F238E27FC236}">
                    <a16:creationId xmlns:a16="http://schemas.microsoft.com/office/drawing/2014/main" id="{7D618F80-6937-8E4D-C7E6-9BE25C2406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7125" y="3049588"/>
                <a:ext cx="104775" cy="158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3" name="Rectangle 100">
                <a:extLst>
                  <a:ext uri="{FF2B5EF4-FFF2-40B4-BE49-F238E27FC236}">
                    <a16:creationId xmlns:a16="http://schemas.microsoft.com/office/drawing/2014/main" id="{F705C6FC-4C68-92B1-9835-F048836089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7125" y="3019425"/>
                <a:ext cx="104775" cy="158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4" name="Rectangle 101">
                <a:extLst>
                  <a:ext uri="{FF2B5EF4-FFF2-40B4-BE49-F238E27FC236}">
                    <a16:creationId xmlns:a16="http://schemas.microsoft.com/office/drawing/2014/main" id="{CFE82676-C0BF-B05B-AE00-624F4F9D50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7125" y="2989263"/>
                <a:ext cx="104775" cy="158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5" name="Rectangle 102">
                <a:extLst>
                  <a:ext uri="{FF2B5EF4-FFF2-40B4-BE49-F238E27FC236}">
                    <a16:creationId xmlns:a16="http://schemas.microsoft.com/office/drawing/2014/main" id="{66E218F4-EE92-F0D2-07F7-DF9F6F255E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7125" y="2959100"/>
                <a:ext cx="60325" cy="142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86" name="Group 142">
            <a:extLst>
              <a:ext uri="{FF2B5EF4-FFF2-40B4-BE49-F238E27FC236}">
                <a16:creationId xmlns:a16="http://schemas.microsoft.com/office/drawing/2014/main" id="{7A3E332A-C88E-6C11-C79D-830FBD5F26CB}"/>
              </a:ext>
            </a:extLst>
          </p:cNvPr>
          <p:cNvGrpSpPr/>
          <p:nvPr/>
        </p:nvGrpSpPr>
        <p:grpSpPr>
          <a:xfrm>
            <a:off x="5915025" y="3345000"/>
            <a:ext cx="361950" cy="363537"/>
            <a:chOff x="5554663" y="3611563"/>
            <a:chExt cx="361950" cy="363537"/>
          </a:xfrm>
        </p:grpSpPr>
        <p:sp>
          <p:nvSpPr>
            <p:cNvPr id="87" name="Freeform 48">
              <a:extLst>
                <a:ext uri="{FF2B5EF4-FFF2-40B4-BE49-F238E27FC236}">
                  <a16:creationId xmlns:a16="http://schemas.microsoft.com/office/drawing/2014/main" id="{CBC31D35-1EEA-5CF4-49B7-E5C18A9034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61025" y="3611563"/>
              <a:ext cx="255588" cy="257175"/>
            </a:xfrm>
            <a:custGeom>
              <a:avLst/>
              <a:gdLst>
                <a:gd name="T0" fmla="*/ 67 w 68"/>
                <a:gd name="T1" fmla="*/ 41 h 68"/>
                <a:gd name="T2" fmla="*/ 62 w 68"/>
                <a:gd name="T3" fmla="*/ 38 h 68"/>
                <a:gd name="T4" fmla="*/ 62 w 68"/>
                <a:gd name="T5" fmla="*/ 34 h 68"/>
                <a:gd name="T6" fmla="*/ 62 w 68"/>
                <a:gd name="T7" fmla="*/ 30 h 68"/>
                <a:gd name="T8" fmla="*/ 67 w 68"/>
                <a:gd name="T9" fmla="*/ 27 h 68"/>
                <a:gd name="T10" fmla="*/ 67 w 68"/>
                <a:gd name="T11" fmla="*/ 24 h 68"/>
                <a:gd name="T12" fmla="*/ 59 w 68"/>
                <a:gd name="T13" fmla="*/ 10 h 68"/>
                <a:gd name="T14" fmla="*/ 58 w 68"/>
                <a:gd name="T15" fmla="*/ 9 h 68"/>
                <a:gd name="T16" fmla="*/ 57 w 68"/>
                <a:gd name="T17" fmla="*/ 9 h 68"/>
                <a:gd name="T18" fmla="*/ 52 w 68"/>
                <a:gd name="T19" fmla="*/ 12 h 68"/>
                <a:gd name="T20" fmla="*/ 44 w 68"/>
                <a:gd name="T21" fmla="*/ 8 h 68"/>
                <a:gd name="T22" fmla="*/ 44 w 68"/>
                <a:gd name="T23" fmla="*/ 2 h 68"/>
                <a:gd name="T24" fmla="*/ 42 w 68"/>
                <a:gd name="T25" fmla="*/ 0 h 68"/>
                <a:gd name="T26" fmla="*/ 26 w 68"/>
                <a:gd name="T27" fmla="*/ 0 h 68"/>
                <a:gd name="T28" fmla="*/ 24 w 68"/>
                <a:gd name="T29" fmla="*/ 2 h 68"/>
                <a:gd name="T30" fmla="*/ 24 w 68"/>
                <a:gd name="T31" fmla="*/ 8 h 68"/>
                <a:gd name="T32" fmla="*/ 17 w 68"/>
                <a:gd name="T33" fmla="*/ 12 h 68"/>
                <a:gd name="T34" fmla="*/ 11 w 68"/>
                <a:gd name="T35" fmla="*/ 9 h 68"/>
                <a:gd name="T36" fmla="*/ 9 w 68"/>
                <a:gd name="T37" fmla="*/ 10 h 68"/>
                <a:gd name="T38" fmla="*/ 1 w 68"/>
                <a:gd name="T39" fmla="*/ 24 h 68"/>
                <a:gd name="T40" fmla="*/ 0 w 68"/>
                <a:gd name="T41" fmla="*/ 25 h 68"/>
                <a:gd name="T42" fmla="*/ 1 w 68"/>
                <a:gd name="T43" fmla="*/ 27 h 68"/>
                <a:gd name="T44" fmla="*/ 6 w 68"/>
                <a:gd name="T45" fmla="*/ 30 h 68"/>
                <a:gd name="T46" fmla="*/ 6 w 68"/>
                <a:gd name="T47" fmla="*/ 34 h 68"/>
                <a:gd name="T48" fmla="*/ 6 w 68"/>
                <a:gd name="T49" fmla="*/ 38 h 68"/>
                <a:gd name="T50" fmla="*/ 1 w 68"/>
                <a:gd name="T51" fmla="*/ 41 h 68"/>
                <a:gd name="T52" fmla="*/ 1 w 68"/>
                <a:gd name="T53" fmla="*/ 44 h 68"/>
                <a:gd name="T54" fmla="*/ 9 w 68"/>
                <a:gd name="T55" fmla="*/ 58 h 68"/>
                <a:gd name="T56" fmla="*/ 11 w 68"/>
                <a:gd name="T57" fmla="*/ 59 h 68"/>
                <a:gd name="T58" fmla="*/ 17 w 68"/>
                <a:gd name="T59" fmla="*/ 56 h 68"/>
                <a:gd name="T60" fmla="*/ 24 w 68"/>
                <a:gd name="T61" fmla="*/ 60 h 68"/>
                <a:gd name="T62" fmla="*/ 24 w 68"/>
                <a:gd name="T63" fmla="*/ 66 h 68"/>
                <a:gd name="T64" fmla="*/ 26 w 68"/>
                <a:gd name="T65" fmla="*/ 68 h 68"/>
                <a:gd name="T66" fmla="*/ 42 w 68"/>
                <a:gd name="T67" fmla="*/ 68 h 68"/>
                <a:gd name="T68" fmla="*/ 44 w 68"/>
                <a:gd name="T69" fmla="*/ 66 h 68"/>
                <a:gd name="T70" fmla="*/ 44 w 68"/>
                <a:gd name="T71" fmla="*/ 60 h 68"/>
                <a:gd name="T72" fmla="*/ 52 w 68"/>
                <a:gd name="T73" fmla="*/ 56 h 68"/>
                <a:gd name="T74" fmla="*/ 57 w 68"/>
                <a:gd name="T75" fmla="*/ 59 h 68"/>
                <a:gd name="T76" fmla="*/ 58 w 68"/>
                <a:gd name="T77" fmla="*/ 59 h 68"/>
                <a:gd name="T78" fmla="*/ 60 w 68"/>
                <a:gd name="T79" fmla="*/ 58 h 68"/>
                <a:gd name="T80" fmla="*/ 68 w 68"/>
                <a:gd name="T81" fmla="*/ 44 h 68"/>
                <a:gd name="T82" fmla="*/ 67 w 68"/>
                <a:gd name="T83" fmla="*/ 41 h 68"/>
                <a:gd name="T84" fmla="*/ 34 w 68"/>
                <a:gd name="T85" fmla="*/ 46 h 68"/>
                <a:gd name="T86" fmla="*/ 22 w 68"/>
                <a:gd name="T87" fmla="*/ 34 h 68"/>
                <a:gd name="T88" fmla="*/ 34 w 68"/>
                <a:gd name="T89" fmla="*/ 22 h 68"/>
                <a:gd name="T90" fmla="*/ 46 w 68"/>
                <a:gd name="T91" fmla="*/ 34 h 68"/>
                <a:gd name="T92" fmla="*/ 34 w 68"/>
                <a:gd name="T93" fmla="*/ 46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68">
                  <a:moveTo>
                    <a:pt x="67" y="41"/>
                  </a:move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5"/>
                    <a:pt x="62" y="34"/>
                  </a:cubicBezTo>
                  <a:cubicBezTo>
                    <a:pt x="62" y="33"/>
                    <a:pt x="62" y="31"/>
                    <a:pt x="62" y="30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6"/>
                    <a:pt x="68" y="25"/>
                    <a:pt x="67" y="24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9"/>
                    <a:pt x="58" y="9"/>
                  </a:cubicBezTo>
                  <a:cubicBezTo>
                    <a:pt x="58" y="9"/>
                    <a:pt x="57" y="9"/>
                    <a:pt x="57" y="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47" y="9"/>
                    <a:pt x="44" y="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1"/>
                    <a:pt x="24" y="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9"/>
                    <a:pt x="19" y="10"/>
                    <a:pt x="17" y="12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9"/>
                    <a:pt x="9" y="1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6"/>
                    <a:pt x="1" y="26"/>
                    <a:pt x="1" y="27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3"/>
                    <a:pt x="6" y="34"/>
                  </a:cubicBezTo>
                  <a:cubicBezTo>
                    <a:pt x="6" y="35"/>
                    <a:pt x="6" y="37"/>
                    <a:pt x="6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0" y="43"/>
                    <a:pt x="1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10" y="59"/>
                    <a:pt x="11" y="59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8"/>
                    <a:pt x="22" y="59"/>
                    <a:pt x="24" y="6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7"/>
                    <a:pt x="25" y="68"/>
                    <a:pt x="26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3" y="68"/>
                    <a:pt x="44" y="67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7" y="59"/>
                    <a:pt x="50" y="58"/>
                    <a:pt x="52" y="5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8" y="59"/>
                    <a:pt x="58" y="59"/>
                  </a:cubicBezTo>
                  <a:cubicBezTo>
                    <a:pt x="59" y="59"/>
                    <a:pt x="59" y="58"/>
                    <a:pt x="60" y="58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3"/>
                    <a:pt x="68" y="42"/>
                    <a:pt x="67" y="41"/>
                  </a:cubicBezTo>
                  <a:close/>
                  <a:moveTo>
                    <a:pt x="34" y="46"/>
                  </a:moveTo>
                  <a:cubicBezTo>
                    <a:pt x="27" y="46"/>
                    <a:pt x="22" y="41"/>
                    <a:pt x="22" y="34"/>
                  </a:cubicBezTo>
                  <a:cubicBezTo>
                    <a:pt x="22" y="27"/>
                    <a:pt x="27" y="22"/>
                    <a:pt x="34" y="22"/>
                  </a:cubicBezTo>
                  <a:cubicBezTo>
                    <a:pt x="41" y="22"/>
                    <a:pt x="46" y="27"/>
                    <a:pt x="46" y="34"/>
                  </a:cubicBezTo>
                  <a:cubicBezTo>
                    <a:pt x="46" y="41"/>
                    <a:pt x="41" y="46"/>
                    <a:pt x="34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8" name="Freeform 49">
              <a:extLst>
                <a:ext uri="{FF2B5EF4-FFF2-40B4-BE49-F238E27FC236}">
                  <a16:creationId xmlns:a16="http://schemas.microsoft.com/office/drawing/2014/main" id="{1CFE12F4-B978-D662-4E5E-651CD8ACD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213" y="3860800"/>
              <a:ext cx="249238" cy="100013"/>
            </a:xfrm>
            <a:custGeom>
              <a:avLst/>
              <a:gdLst>
                <a:gd name="T0" fmla="*/ 24 w 66"/>
                <a:gd name="T1" fmla="*/ 8 h 26"/>
                <a:gd name="T2" fmla="*/ 16 w 66"/>
                <a:gd name="T3" fmla="*/ 8 h 26"/>
                <a:gd name="T4" fmla="*/ 14 w 66"/>
                <a:gd name="T5" fmla="*/ 10 h 26"/>
                <a:gd name="T6" fmla="*/ 16 w 66"/>
                <a:gd name="T7" fmla="*/ 12 h 26"/>
                <a:gd name="T8" fmla="*/ 32 w 66"/>
                <a:gd name="T9" fmla="*/ 12 h 26"/>
                <a:gd name="T10" fmla="*/ 40 w 66"/>
                <a:gd name="T11" fmla="*/ 12 h 26"/>
                <a:gd name="T12" fmla="*/ 50 w 66"/>
                <a:gd name="T13" fmla="*/ 12 h 26"/>
                <a:gd name="T14" fmla="*/ 66 w 66"/>
                <a:gd name="T15" fmla="*/ 24 h 26"/>
                <a:gd name="T16" fmla="*/ 64 w 66"/>
                <a:gd name="T17" fmla="*/ 26 h 26"/>
                <a:gd name="T18" fmla="*/ 2 w 66"/>
                <a:gd name="T19" fmla="*/ 26 h 26"/>
                <a:gd name="T20" fmla="*/ 0 w 66"/>
                <a:gd name="T21" fmla="*/ 24 h 26"/>
                <a:gd name="T22" fmla="*/ 0 w 66"/>
                <a:gd name="T23" fmla="*/ 2 h 26"/>
                <a:gd name="T24" fmla="*/ 2 w 66"/>
                <a:gd name="T25" fmla="*/ 0 h 26"/>
                <a:gd name="T26" fmla="*/ 11 w 66"/>
                <a:gd name="T27" fmla="*/ 0 h 26"/>
                <a:gd name="T28" fmla="*/ 24 w 66"/>
                <a:gd name="T29" fmla="*/ 5 h 26"/>
                <a:gd name="T30" fmla="*/ 24 w 66"/>
                <a:gd name="T31" fmla="*/ 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6" h="26">
                  <a:moveTo>
                    <a:pt x="24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5" y="8"/>
                    <a:pt x="14" y="9"/>
                    <a:pt x="14" y="10"/>
                  </a:cubicBezTo>
                  <a:cubicBezTo>
                    <a:pt x="14" y="11"/>
                    <a:pt x="15" y="12"/>
                    <a:pt x="16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9" y="14"/>
                    <a:pt x="66" y="19"/>
                    <a:pt x="66" y="24"/>
                  </a:cubicBezTo>
                  <a:cubicBezTo>
                    <a:pt x="66" y="25"/>
                    <a:pt x="65" y="26"/>
                    <a:pt x="64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6"/>
                    <a:pt x="0" y="25"/>
                    <a:pt x="0" y="2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7" y="0"/>
                    <a:pt x="23" y="5"/>
                    <a:pt x="24" y="5"/>
                  </a:cubicBezTo>
                  <a:cubicBezTo>
                    <a:pt x="25" y="6"/>
                    <a:pt x="28" y="8"/>
                    <a:pt x="24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9" name="Freeform 50">
              <a:extLst>
                <a:ext uri="{FF2B5EF4-FFF2-40B4-BE49-F238E27FC236}">
                  <a16:creationId xmlns:a16="http://schemas.microsoft.com/office/drawing/2014/main" id="{988D6A75-357A-CFF5-E7D0-C348882D9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3854450"/>
              <a:ext cx="68263" cy="120650"/>
            </a:xfrm>
            <a:custGeom>
              <a:avLst/>
              <a:gdLst>
                <a:gd name="T0" fmla="*/ 16 w 18"/>
                <a:gd name="T1" fmla="*/ 0 h 32"/>
                <a:gd name="T2" fmla="*/ 2 w 18"/>
                <a:gd name="T3" fmla="*/ 0 h 32"/>
                <a:gd name="T4" fmla="*/ 0 w 18"/>
                <a:gd name="T5" fmla="*/ 2 h 32"/>
                <a:gd name="T6" fmla="*/ 0 w 18"/>
                <a:gd name="T7" fmla="*/ 30 h 32"/>
                <a:gd name="T8" fmla="*/ 2 w 18"/>
                <a:gd name="T9" fmla="*/ 32 h 32"/>
                <a:gd name="T10" fmla="*/ 16 w 18"/>
                <a:gd name="T11" fmla="*/ 32 h 32"/>
                <a:gd name="T12" fmla="*/ 18 w 18"/>
                <a:gd name="T13" fmla="*/ 30 h 32"/>
                <a:gd name="T14" fmla="*/ 18 w 18"/>
                <a:gd name="T15" fmla="*/ 2 h 32"/>
                <a:gd name="T16" fmla="*/ 16 w 18"/>
                <a:gd name="T1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32">
                  <a:moveTo>
                    <a:pt x="1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1" y="32"/>
                    <a:pt x="2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7" y="32"/>
                    <a:pt x="18" y="31"/>
                    <a:pt x="18" y="3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7" y="0"/>
                    <a:pt x="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91" name="CuadroTexto 90">
            <a:extLst>
              <a:ext uri="{FF2B5EF4-FFF2-40B4-BE49-F238E27FC236}">
                <a16:creationId xmlns:a16="http://schemas.microsoft.com/office/drawing/2014/main" id="{21A63B91-31D6-63E1-AD61-C3E62ADE2925}"/>
              </a:ext>
            </a:extLst>
          </p:cNvPr>
          <p:cNvSpPr txBox="1"/>
          <p:nvPr/>
        </p:nvSpPr>
        <p:spPr>
          <a:xfrm>
            <a:off x="5255422" y="2367154"/>
            <a:ext cx="840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2800" b="1" dirty="0">
                <a:solidFill>
                  <a:schemeClr val="bg1"/>
                </a:solidFill>
              </a:rPr>
              <a:t>3</a:t>
            </a:r>
            <a:endParaRPr lang="es-CR" sz="2400" b="1" dirty="0">
              <a:solidFill>
                <a:schemeClr val="bg1"/>
              </a:solidFill>
            </a:endParaRPr>
          </a:p>
        </p:txBody>
      </p:sp>
      <p:sp>
        <p:nvSpPr>
          <p:cNvPr id="94" name="CuadroTexto 93">
            <a:extLst>
              <a:ext uri="{FF2B5EF4-FFF2-40B4-BE49-F238E27FC236}">
                <a16:creationId xmlns:a16="http://schemas.microsoft.com/office/drawing/2014/main" id="{9C8DBE6F-753D-A8EB-EDAC-0792E34A132A}"/>
              </a:ext>
            </a:extLst>
          </p:cNvPr>
          <p:cNvSpPr txBox="1"/>
          <p:nvPr/>
        </p:nvSpPr>
        <p:spPr>
          <a:xfrm>
            <a:off x="5689662" y="4670907"/>
            <a:ext cx="983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800" b="1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98" name="CuadroTexto 97">
            <a:extLst>
              <a:ext uri="{FF2B5EF4-FFF2-40B4-BE49-F238E27FC236}">
                <a16:creationId xmlns:a16="http://schemas.microsoft.com/office/drawing/2014/main" id="{AA74498C-9E53-8322-9C93-503509061F1D}"/>
              </a:ext>
            </a:extLst>
          </p:cNvPr>
          <p:cNvSpPr txBox="1"/>
          <p:nvPr/>
        </p:nvSpPr>
        <p:spPr>
          <a:xfrm>
            <a:off x="4519186" y="3231361"/>
            <a:ext cx="983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28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00" name="CuadroTexto 99">
            <a:extLst>
              <a:ext uri="{FF2B5EF4-FFF2-40B4-BE49-F238E27FC236}">
                <a16:creationId xmlns:a16="http://schemas.microsoft.com/office/drawing/2014/main" id="{4B9497B4-7374-F932-E3A8-071FCC0E3C12}"/>
              </a:ext>
            </a:extLst>
          </p:cNvPr>
          <p:cNvSpPr txBox="1"/>
          <p:nvPr/>
        </p:nvSpPr>
        <p:spPr>
          <a:xfrm>
            <a:off x="6461915" y="2543445"/>
            <a:ext cx="840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2800" b="1" dirty="0">
                <a:solidFill>
                  <a:schemeClr val="bg1"/>
                </a:solidFill>
              </a:rPr>
              <a:t>1</a:t>
            </a:r>
            <a:endParaRPr lang="es-CR" b="1" dirty="0">
              <a:solidFill>
                <a:schemeClr val="bg1"/>
              </a:solidFill>
            </a:endParaRPr>
          </a:p>
        </p:txBody>
      </p:sp>
      <p:sp>
        <p:nvSpPr>
          <p:cNvPr id="102" name="CuadroTexto 101">
            <a:extLst>
              <a:ext uri="{FF2B5EF4-FFF2-40B4-BE49-F238E27FC236}">
                <a16:creationId xmlns:a16="http://schemas.microsoft.com/office/drawing/2014/main" id="{EC344EDD-354F-3014-BB08-ECAE46B97CD1}"/>
              </a:ext>
            </a:extLst>
          </p:cNvPr>
          <p:cNvSpPr txBox="1"/>
          <p:nvPr/>
        </p:nvSpPr>
        <p:spPr>
          <a:xfrm>
            <a:off x="6943261" y="3748390"/>
            <a:ext cx="840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2800" b="1" dirty="0">
                <a:solidFill>
                  <a:schemeClr val="bg1"/>
                </a:solidFill>
              </a:rPr>
              <a:t>1</a:t>
            </a:r>
          </a:p>
        </p:txBody>
      </p:sp>
      <p:grpSp>
        <p:nvGrpSpPr>
          <p:cNvPr id="112" name="Grupo 111">
            <a:extLst>
              <a:ext uri="{FF2B5EF4-FFF2-40B4-BE49-F238E27FC236}">
                <a16:creationId xmlns:a16="http://schemas.microsoft.com/office/drawing/2014/main" id="{2E27B489-3361-A4B8-6B07-FA4282C79E6C}"/>
              </a:ext>
            </a:extLst>
          </p:cNvPr>
          <p:cNvGrpSpPr/>
          <p:nvPr/>
        </p:nvGrpSpPr>
        <p:grpSpPr>
          <a:xfrm>
            <a:off x="207807" y="1881165"/>
            <a:ext cx="11823667" cy="4455841"/>
            <a:chOff x="207807" y="1881165"/>
            <a:chExt cx="11823667" cy="4455841"/>
          </a:xfrm>
        </p:grpSpPr>
        <p:grpSp>
          <p:nvGrpSpPr>
            <p:cNvPr id="107" name="Grupo 106">
              <a:extLst>
                <a:ext uri="{FF2B5EF4-FFF2-40B4-BE49-F238E27FC236}">
                  <a16:creationId xmlns:a16="http://schemas.microsoft.com/office/drawing/2014/main" id="{2BD63F1C-092D-D119-CCFD-2B6CFFB1D969}"/>
                </a:ext>
              </a:extLst>
            </p:cNvPr>
            <p:cNvGrpSpPr/>
            <p:nvPr/>
          </p:nvGrpSpPr>
          <p:grpSpPr>
            <a:xfrm>
              <a:off x="7885379" y="3232145"/>
              <a:ext cx="4146095" cy="723973"/>
              <a:chOff x="7885379" y="3232145"/>
              <a:chExt cx="4146095" cy="723973"/>
            </a:xfrm>
          </p:grpSpPr>
          <p:sp>
            <p:nvSpPr>
              <p:cNvPr id="26" name="Rectangle: Rounded Corners 22">
                <a:extLst>
                  <a:ext uri="{FF2B5EF4-FFF2-40B4-BE49-F238E27FC236}">
                    <a16:creationId xmlns:a16="http://schemas.microsoft.com/office/drawing/2014/main" id="{60A0E98A-B0A2-ABE0-41F6-DBAB0B04EBDE}"/>
                  </a:ext>
                </a:extLst>
              </p:cNvPr>
              <p:cNvSpPr/>
              <p:nvPr/>
            </p:nvSpPr>
            <p:spPr>
              <a:xfrm>
                <a:off x="9076227" y="3264033"/>
                <a:ext cx="98005" cy="692085"/>
              </a:xfrm>
              <a:prstGeom prst="roundRect">
                <a:avLst>
                  <a:gd name="adj" fmla="val 50000"/>
                </a:avLst>
              </a:prstGeom>
              <a:solidFill>
                <a:srgbClr val="74B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52" name="TextBox 107">
                <a:extLst>
                  <a:ext uri="{FF2B5EF4-FFF2-40B4-BE49-F238E27FC236}">
                    <a16:creationId xmlns:a16="http://schemas.microsoft.com/office/drawing/2014/main" id="{85A6D256-AA7C-3F7B-F17F-B66ECF9FBD57}"/>
                  </a:ext>
                </a:extLst>
              </p:cNvPr>
              <p:cNvSpPr txBox="1"/>
              <p:nvPr/>
            </p:nvSpPr>
            <p:spPr>
              <a:xfrm>
                <a:off x="9644565" y="3232145"/>
                <a:ext cx="2386909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ID" b="1" i="0">
                    <a:effectLst/>
                  </a:rPr>
                  <a:t>VALORACIÓN DE RESPONSABILIDADES</a:t>
                </a:r>
                <a:endParaRPr lang="en-ID" sz="1600" b="1"/>
              </a:p>
            </p:txBody>
          </p:sp>
          <p:cxnSp>
            <p:nvCxnSpPr>
              <p:cNvPr id="59" name="Straight Connector 66">
                <a:extLst>
                  <a:ext uri="{FF2B5EF4-FFF2-40B4-BE49-F238E27FC236}">
                    <a16:creationId xmlns:a16="http://schemas.microsoft.com/office/drawing/2014/main" id="{A0E2D0A0-322E-EAE2-6FF1-F757C0D040F4}"/>
                  </a:ext>
                </a:extLst>
              </p:cNvPr>
              <p:cNvCxnSpPr>
                <a:cxnSpLocks/>
                <a:endCxn id="26" idx="1"/>
              </p:cNvCxnSpPr>
              <p:nvPr/>
            </p:nvCxnSpPr>
            <p:spPr>
              <a:xfrm>
                <a:off x="7885379" y="3602175"/>
                <a:ext cx="1190848" cy="7901"/>
              </a:xfrm>
              <a:prstGeom prst="line">
                <a:avLst/>
              </a:prstGeom>
              <a:ln w="15875" cap="rnd">
                <a:solidFill>
                  <a:schemeClr val="bg1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Freeform 101">
                <a:extLst>
                  <a:ext uri="{FF2B5EF4-FFF2-40B4-BE49-F238E27FC236}">
                    <a16:creationId xmlns:a16="http://schemas.microsoft.com/office/drawing/2014/main" id="{5C864563-3217-5966-B72E-ED1918BD06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81843" y="3344368"/>
                <a:ext cx="502744" cy="404799"/>
              </a:xfrm>
              <a:custGeom>
                <a:avLst/>
                <a:gdLst>
                  <a:gd name="T0" fmla="*/ 96 w 96"/>
                  <a:gd name="T1" fmla="*/ 46 h 96"/>
                  <a:gd name="T2" fmla="*/ 80 w 96"/>
                  <a:gd name="T3" fmla="*/ 44 h 96"/>
                  <a:gd name="T4" fmla="*/ 94 w 96"/>
                  <a:gd name="T5" fmla="*/ 32 h 96"/>
                  <a:gd name="T6" fmla="*/ 94 w 96"/>
                  <a:gd name="T7" fmla="*/ 28 h 96"/>
                  <a:gd name="T8" fmla="*/ 80 w 96"/>
                  <a:gd name="T9" fmla="*/ 22 h 96"/>
                  <a:gd name="T10" fmla="*/ 68 w 96"/>
                  <a:gd name="T11" fmla="*/ 16 h 96"/>
                  <a:gd name="T12" fmla="*/ 66 w 96"/>
                  <a:gd name="T13" fmla="*/ 0 h 96"/>
                  <a:gd name="T14" fmla="*/ 64 w 96"/>
                  <a:gd name="T15" fmla="*/ 16 h 96"/>
                  <a:gd name="T16" fmla="*/ 48 w 96"/>
                  <a:gd name="T17" fmla="*/ 2 h 96"/>
                  <a:gd name="T18" fmla="*/ 44 w 96"/>
                  <a:gd name="T19" fmla="*/ 2 h 96"/>
                  <a:gd name="T20" fmla="*/ 32 w 96"/>
                  <a:gd name="T21" fmla="*/ 16 h 96"/>
                  <a:gd name="T22" fmla="*/ 30 w 96"/>
                  <a:gd name="T23" fmla="*/ 0 h 96"/>
                  <a:gd name="T24" fmla="*/ 28 w 96"/>
                  <a:gd name="T25" fmla="*/ 16 h 96"/>
                  <a:gd name="T26" fmla="*/ 16 w 96"/>
                  <a:gd name="T27" fmla="*/ 22 h 96"/>
                  <a:gd name="T28" fmla="*/ 2 w 96"/>
                  <a:gd name="T29" fmla="*/ 28 h 96"/>
                  <a:gd name="T30" fmla="*/ 2 w 96"/>
                  <a:gd name="T31" fmla="*/ 32 h 96"/>
                  <a:gd name="T32" fmla="*/ 16 w 96"/>
                  <a:gd name="T33" fmla="*/ 48 h 96"/>
                  <a:gd name="T34" fmla="*/ 0 w 96"/>
                  <a:gd name="T35" fmla="*/ 50 h 96"/>
                  <a:gd name="T36" fmla="*/ 16 w 96"/>
                  <a:gd name="T37" fmla="*/ 52 h 96"/>
                  <a:gd name="T38" fmla="*/ 2 w 96"/>
                  <a:gd name="T39" fmla="*/ 64 h 96"/>
                  <a:gd name="T40" fmla="*/ 2 w 96"/>
                  <a:gd name="T41" fmla="*/ 68 h 96"/>
                  <a:gd name="T42" fmla="*/ 16 w 96"/>
                  <a:gd name="T43" fmla="*/ 74 h 96"/>
                  <a:gd name="T44" fmla="*/ 28 w 96"/>
                  <a:gd name="T45" fmla="*/ 80 h 96"/>
                  <a:gd name="T46" fmla="*/ 30 w 96"/>
                  <a:gd name="T47" fmla="*/ 96 h 96"/>
                  <a:gd name="T48" fmla="*/ 32 w 96"/>
                  <a:gd name="T49" fmla="*/ 80 h 96"/>
                  <a:gd name="T50" fmla="*/ 48 w 96"/>
                  <a:gd name="T51" fmla="*/ 94 h 96"/>
                  <a:gd name="T52" fmla="*/ 52 w 96"/>
                  <a:gd name="T53" fmla="*/ 94 h 96"/>
                  <a:gd name="T54" fmla="*/ 64 w 96"/>
                  <a:gd name="T55" fmla="*/ 80 h 96"/>
                  <a:gd name="T56" fmla="*/ 66 w 96"/>
                  <a:gd name="T57" fmla="*/ 96 h 96"/>
                  <a:gd name="T58" fmla="*/ 68 w 96"/>
                  <a:gd name="T59" fmla="*/ 80 h 96"/>
                  <a:gd name="T60" fmla="*/ 80 w 96"/>
                  <a:gd name="T61" fmla="*/ 74 h 96"/>
                  <a:gd name="T62" fmla="*/ 94 w 96"/>
                  <a:gd name="T63" fmla="*/ 68 h 96"/>
                  <a:gd name="T64" fmla="*/ 94 w 96"/>
                  <a:gd name="T65" fmla="*/ 64 h 96"/>
                  <a:gd name="T66" fmla="*/ 80 w 96"/>
                  <a:gd name="T67" fmla="*/ 48 h 96"/>
                  <a:gd name="T68" fmla="*/ 72 w 96"/>
                  <a:gd name="T69" fmla="*/ 62 h 96"/>
                  <a:gd name="T70" fmla="*/ 34 w 96"/>
                  <a:gd name="T71" fmla="*/ 72 h 96"/>
                  <a:gd name="T72" fmla="*/ 24 w 96"/>
                  <a:gd name="T73" fmla="*/ 34 h 96"/>
                  <a:gd name="T74" fmla="*/ 62 w 96"/>
                  <a:gd name="T75" fmla="*/ 24 h 96"/>
                  <a:gd name="T76" fmla="*/ 72 w 96"/>
                  <a:gd name="T77" fmla="*/ 6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6" h="96">
                    <a:moveTo>
                      <a:pt x="94" y="48"/>
                    </a:moveTo>
                    <a:cubicBezTo>
                      <a:pt x="95" y="48"/>
                      <a:pt x="96" y="47"/>
                      <a:pt x="96" y="46"/>
                    </a:cubicBezTo>
                    <a:cubicBezTo>
                      <a:pt x="96" y="45"/>
                      <a:pt x="95" y="44"/>
                      <a:pt x="94" y="44"/>
                    </a:cubicBezTo>
                    <a:cubicBezTo>
                      <a:pt x="80" y="44"/>
                      <a:pt x="80" y="44"/>
                      <a:pt x="80" y="44"/>
                    </a:cubicBezTo>
                    <a:cubicBezTo>
                      <a:pt x="80" y="32"/>
                      <a:pt x="80" y="32"/>
                      <a:pt x="80" y="32"/>
                    </a:cubicBezTo>
                    <a:cubicBezTo>
                      <a:pt x="94" y="32"/>
                      <a:pt x="94" y="32"/>
                      <a:pt x="94" y="32"/>
                    </a:cubicBezTo>
                    <a:cubicBezTo>
                      <a:pt x="95" y="32"/>
                      <a:pt x="96" y="31"/>
                      <a:pt x="96" y="30"/>
                    </a:cubicBezTo>
                    <a:cubicBezTo>
                      <a:pt x="96" y="29"/>
                      <a:pt x="95" y="28"/>
                      <a:pt x="94" y="28"/>
                    </a:cubicBezTo>
                    <a:cubicBezTo>
                      <a:pt x="80" y="28"/>
                      <a:pt x="80" y="28"/>
                      <a:pt x="80" y="28"/>
                    </a:cubicBezTo>
                    <a:cubicBezTo>
                      <a:pt x="80" y="22"/>
                      <a:pt x="80" y="22"/>
                      <a:pt x="80" y="22"/>
                    </a:cubicBezTo>
                    <a:cubicBezTo>
                      <a:pt x="80" y="19"/>
                      <a:pt x="77" y="16"/>
                      <a:pt x="74" y="16"/>
                    </a:cubicBezTo>
                    <a:cubicBezTo>
                      <a:pt x="68" y="16"/>
                      <a:pt x="68" y="16"/>
                      <a:pt x="68" y="16"/>
                    </a:cubicBezTo>
                    <a:cubicBezTo>
                      <a:pt x="68" y="2"/>
                      <a:pt x="68" y="2"/>
                      <a:pt x="68" y="2"/>
                    </a:cubicBezTo>
                    <a:cubicBezTo>
                      <a:pt x="68" y="1"/>
                      <a:pt x="67" y="0"/>
                      <a:pt x="66" y="0"/>
                    </a:cubicBezTo>
                    <a:cubicBezTo>
                      <a:pt x="65" y="0"/>
                      <a:pt x="64" y="1"/>
                      <a:pt x="64" y="2"/>
                    </a:cubicBezTo>
                    <a:cubicBezTo>
                      <a:pt x="64" y="16"/>
                      <a:pt x="64" y="16"/>
                      <a:pt x="64" y="16"/>
                    </a:cubicBezTo>
                    <a:cubicBezTo>
                      <a:pt x="48" y="16"/>
                      <a:pt x="48" y="16"/>
                      <a:pt x="48" y="16"/>
                    </a:cubicBezTo>
                    <a:cubicBezTo>
                      <a:pt x="48" y="2"/>
                      <a:pt x="48" y="2"/>
                      <a:pt x="48" y="2"/>
                    </a:cubicBezTo>
                    <a:cubicBezTo>
                      <a:pt x="48" y="1"/>
                      <a:pt x="47" y="0"/>
                      <a:pt x="46" y="0"/>
                    </a:cubicBezTo>
                    <a:cubicBezTo>
                      <a:pt x="45" y="0"/>
                      <a:pt x="44" y="1"/>
                      <a:pt x="44" y="2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1"/>
                      <a:pt x="31" y="0"/>
                      <a:pt x="30" y="0"/>
                    </a:cubicBezTo>
                    <a:cubicBezTo>
                      <a:pt x="29" y="0"/>
                      <a:pt x="28" y="1"/>
                      <a:pt x="28" y="2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9" y="16"/>
                      <a:pt x="16" y="19"/>
                      <a:pt x="16" y="22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0" y="29"/>
                      <a:pt x="0" y="30"/>
                    </a:cubicBezTo>
                    <a:cubicBezTo>
                      <a:pt x="0" y="31"/>
                      <a:pt x="1" y="32"/>
                      <a:pt x="2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1" y="48"/>
                      <a:pt x="0" y="49"/>
                      <a:pt x="0" y="50"/>
                    </a:cubicBezTo>
                    <a:cubicBezTo>
                      <a:pt x="0" y="51"/>
                      <a:pt x="1" y="52"/>
                      <a:pt x="2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1" y="64"/>
                      <a:pt x="0" y="65"/>
                      <a:pt x="0" y="66"/>
                    </a:cubicBezTo>
                    <a:cubicBezTo>
                      <a:pt x="0" y="67"/>
                      <a:pt x="1" y="68"/>
                      <a:pt x="2" y="68"/>
                    </a:cubicBezTo>
                    <a:cubicBezTo>
                      <a:pt x="16" y="68"/>
                      <a:pt x="16" y="68"/>
                      <a:pt x="16" y="68"/>
                    </a:cubicBezTo>
                    <a:cubicBezTo>
                      <a:pt x="16" y="74"/>
                      <a:pt x="16" y="74"/>
                      <a:pt x="16" y="74"/>
                    </a:cubicBezTo>
                    <a:cubicBezTo>
                      <a:pt x="16" y="77"/>
                      <a:pt x="19" y="80"/>
                      <a:pt x="22" y="80"/>
                    </a:cubicBezTo>
                    <a:cubicBezTo>
                      <a:pt x="28" y="80"/>
                      <a:pt x="28" y="80"/>
                      <a:pt x="28" y="80"/>
                    </a:cubicBezTo>
                    <a:cubicBezTo>
                      <a:pt x="28" y="94"/>
                      <a:pt x="28" y="94"/>
                      <a:pt x="28" y="94"/>
                    </a:cubicBezTo>
                    <a:cubicBezTo>
                      <a:pt x="28" y="95"/>
                      <a:pt x="29" y="96"/>
                      <a:pt x="30" y="96"/>
                    </a:cubicBezTo>
                    <a:cubicBezTo>
                      <a:pt x="31" y="96"/>
                      <a:pt x="32" y="95"/>
                      <a:pt x="32" y="94"/>
                    </a:cubicBezTo>
                    <a:cubicBezTo>
                      <a:pt x="32" y="80"/>
                      <a:pt x="32" y="80"/>
                      <a:pt x="32" y="80"/>
                    </a:cubicBezTo>
                    <a:cubicBezTo>
                      <a:pt x="48" y="80"/>
                      <a:pt x="48" y="80"/>
                      <a:pt x="48" y="80"/>
                    </a:cubicBezTo>
                    <a:cubicBezTo>
                      <a:pt x="48" y="94"/>
                      <a:pt x="48" y="94"/>
                      <a:pt x="48" y="94"/>
                    </a:cubicBezTo>
                    <a:cubicBezTo>
                      <a:pt x="48" y="95"/>
                      <a:pt x="49" y="96"/>
                      <a:pt x="50" y="96"/>
                    </a:cubicBezTo>
                    <a:cubicBezTo>
                      <a:pt x="51" y="96"/>
                      <a:pt x="52" y="95"/>
                      <a:pt x="52" y="94"/>
                    </a:cubicBezTo>
                    <a:cubicBezTo>
                      <a:pt x="52" y="80"/>
                      <a:pt x="52" y="80"/>
                      <a:pt x="52" y="80"/>
                    </a:cubicBezTo>
                    <a:cubicBezTo>
                      <a:pt x="64" y="80"/>
                      <a:pt x="64" y="80"/>
                      <a:pt x="64" y="80"/>
                    </a:cubicBezTo>
                    <a:cubicBezTo>
                      <a:pt x="64" y="94"/>
                      <a:pt x="64" y="94"/>
                      <a:pt x="64" y="94"/>
                    </a:cubicBezTo>
                    <a:cubicBezTo>
                      <a:pt x="64" y="95"/>
                      <a:pt x="65" y="96"/>
                      <a:pt x="66" y="96"/>
                    </a:cubicBezTo>
                    <a:cubicBezTo>
                      <a:pt x="67" y="96"/>
                      <a:pt x="68" y="95"/>
                      <a:pt x="68" y="94"/>
                    </a:cubicBezTo>
                    <a:cubicBezTo>
                      <a:pt x="68" y="80"/>
                      <a:pt x="68" y="80"/>
                      <a:pt x="68" y="80"/>
                    </a:cubicBezTo>
                    <a:cubicBezTo>
                      <a:pt x="74" y="80"/>
                      <a:pt x="74" y="80"/>
                      <a:pt x="74" y="80"/>
                    </a:cubicBezTo>
                    <a:cubicBezTo>
                      <a:pt x="77" y="80"/>
                      <a:pt x="80" y="77"/>
                      <a:pt x="80" y="74"/>
                    </a:cubicBezTo>
                    <a:cubicBezTo>
                      <a:pt x="80" y="68"/>
                      <a:pt x="80" y="68"/>
                      <a:pt x="80" y="68"/>
                    </a:cubicBezTo>
                    <a:cubicBezTo>
                      <a:pt x="94" y="68"/>
                      <a:pt x="94" y="68"/>
                      <a:pt x="94" y="68"/>
                    </a:cubicBezTo>
                    <a:cubicBezTo>
                      <a:pt x="95" y="68"/>
                      <a:pt x="96" y="67"/>
                      <a:pt x="96" y="66"/>
                    </a:cubicBezTo>
                    <a:cubicBezTo>
                      <a:pt x="96" y="65"/>
                      <a:pt x="95" y="64"/>
                      <a:pt x="94" y="64"/>
                    </a:cubicBezTo>
                    <a:cubicBezTo>
                      <a:pt x="80" y="64"/>
                      <a:pt x="80" y="64"/>
                      <a:pt x="80" y="64"/>
                    </a:cubicBezTo>
                    <a:cubicBezTo>
                      <a:pt x="80" y="48"/>
                      <a:pt x="80" y="48"/>
                      <a:pt x="80" y="48"/>
                    </a:cubicBezTo>
                    <a:lnTo>
                      <a:pt x="94" y="48"/>
                    </a:lnTo>
                    <a:close/>
                    <a:moveTo>
                      <a:pt x="72" y="62"/>
                    </a:moveTo>
                    <a:cubicBezTo>
                      <a:pt x="72" y="68"/>
                      <a:pt x="68" y="72"/>
                      <a:pt x="62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28" y="72"/>
                      <a:pt x="24" y="68"/>
                      <a:pt x="24" y="62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28"/>
                      <a:pt x="28" y="24"/>
                      <a:pt x="34" y="24"/>
                    </a:cubicBezTo>
                    <a:cubicBezTo>
                      <a:pt x="62" y="24"/>
                      <a:pt x="62" y="24"/>
                      <a:pt x="62" y="24"/>
                    </a:cubicBezTo>
                    <a:cubicBezTo>
                      <a:pt x="68" y="24"/>
                      <a:pt x="72" y="28"/>
                      <a:pt x="72" y="34"/>
                    </a:cubicBezTo>
                    <a:lnTo>
                      <a:pt x="72" y="6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04" name="Grupo 103">
              <a:extLst>
                <a:ext uri="{FF2B5EF4-FFF2-40B4-BE49-F238E27FC236}">
                  <a16:creationId xmlns:a16="http://schemas.microsoft.com/office/drawing/2014/main" id="{17A9CD04-8574-1633-A68C-FF19CEB24389}"/>
                </a:ext>
              </a:extLst>
            </p:cNvPr>
            <p:cNvGrpSpPr/>
            <p:nvPr/>
          </p:nvGrpSpPr>
          <p:grpSpPr>
            <a:xfrm>
              <a:off x="207807" y="1881165"/>
              <a:ext cx="4603016" cy="747599"/>
              <a:chOff x="207807" y="1881165"/>
              <a:chExt cx="4603016" cy="747599"/>
            </a:xfrm>
          </p:grpSpPr>
          <p:sp>
            <p:nvSpPr>
              <p:cNvPr id="28" name="Rectangle: Rounded Corners 25">
                <a:extLst>
                  <a:ext uri="{FF2B5EF4-FFF2-40B4-BE49-F238E27FC236}">
                    <a16:creationId xmlns:a16="http://schemas.microsoft.com/office/drawing/2014/main" id="{E33DC2EB-36D8-1EF9-A426-49CCD08DA4B7}"/>
                  </a:ext>
                </a:extLst>
              </p:cNvPr>
              <p:cNvSpPr/>
              <p:nvPr/>
            </p:nvSpPr>
            <p:spPr>
              <a:xfrm>
                <a:off x="3024813" y="1881165"/>
                <a:ext cx="98005" cy="692085"/>
              </a:xfrm>
              <a:prstGeom prst="roundRect">
                <a:avLst>
                  <a:gd name="adj" fmla="val 50000"/>
                </a:avLst>
              </a:prstGeom>
              <a:solidFill>
                <a:srgbClr val="98DB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3" name="TextBox 30">
                <a:extLst>
                  <a:ext uri="{FF2B5EF4-FFF2-40B4-BE49-F238E27FC236}">
                    <a16:creationId xmlns:a16="http://schemas.microsoft.com/office/drawing/2014/main" id="{ECB9B4C7-82F8-81CC-5B72-3B19E60FD480}"/>
                  </a:ext>
                </a:extLst>
              </p:cNvPr>
              <p:cNvSpPr txBox="1"/>
              <p:nvPr/>
            </p:nvSpPr>
            <p:spPr>
              <a:xfrm>
                <a:off x="207807" y="1976166"/>
                <a:ext cx="238690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ID" b="1" dirty="0"/>
                  <a:t>RELACIÓN DE HECHOS</a:t>
                </a:r>
              </a:p>
            </p:txBody>
          </p:sp>
          <p:cxnSp>
            <p:nvCxnSpPr>
              <p:cNvPr id="56" name="Connector: Elbow 7">
                <a:extLst>
                  <a:ext uri="{FF2B5EF4-FFF2-40B4-BE49-F238E27FC236}">
                    <a16:creationId xmlns:a16="http://schemas.microsoft.com/office/drawing/2014/main" id="{E4DAE5D7-4DB8-5097-22FB-DAD88605B7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49853" y="2111485"/>
                <a:ext cx="1660970" cy="517279"/>
              </a:xfrm>
              <a:prstGeom prst="bentConnector3">
                <a:avLst>
                  <a:gd name="adj1" fmla="val 50000"/>
                </a:avLst>
              </a:prstGeom>
              <a:ln w="15875" cap="rnd">
                <a:solidFill>
                  <a:schemeClr val="bg1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4" name="Group 120">
                <a:extLst>
                  <a:ext uri="{FF2B5EF4-FFF2-40B4-BE49-F238E27FC236}">
                    <a16:creationId xmlns:a16="http://schemas.microsoft.com/office/drawing/2014/main" id="{010449AD-09F6-653D-FC27-9297E94399A0}"/>
                  </a:ext>
                </a:extLst>
              </p:cNvPr>
              <p:cNvGrpSpPr/>
              <p:nvPr/>
            </p:nvGrpSpPr>
            <p:grpSpPr>
              <a:xfrm>
                <a:off x="2658382" y="2009474"/>
                <a:ext cx="246663" cy="387010"/>
                <a:chOff x="2755901" y="2163763"/>
                <a:chExt cx="211138" cy="361950"/>
              </a:xfrm>
              <a:solidFill>
                <a:schemeClr val="tx1"/>
              </a:solidFill>
            </p:grpSpPr>
            <p:sp>
              <p:nvSpPr>
                <p:cNvPr id="65" name="Rectangle 87">
                  <a:extLst>
                    <a:ext uri="{FF2B5EF4-FFF2-40B4-BE49-F238E27FC236}">
                      <a16:creationId xmlns:a16="http://schemas.microsoft.com/office/drawing/2014/main" id="{02C8D5D0-943A-7CA1-8D72-DB5D7DDFEB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55901" y="2239963"/>
                  <a:ext cx="211138" cy="20955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66" name="Freeform 88">
                  <a:extLst>
                    <a:ext uri="{FF2B5EF4-FFF2-40B4-BE49-F238E27FC236}">
                      <a16:creationId xmlns:a16="http://schemas.microsoft.com/office/drawing/2014/main" id="{1DAE9826-2CE0-514E-8A5E-5B4BE945122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55901" y="2163763"/>
                  <a:ext cx="211138" cy="60325"/>
                </a:xfrm>
                <a:custGeom>
                  <a:avLst/>
                  <a:gdLst>
                    <a:gd name="T0" fmla="*/ 56 w 56"/>
                    <a:gd name="T1" fmla="*/ 16 h 16"/>
                    <a:gd name="T2" fmla="*/ 56 w 56"/>
                    <a:gd name="T3" fmla="*/ 10 h 16"/>
                    <a:gd name="T4" fmla="*/ 46 w 56"/>
                    <a:gd name="T5" fmla="*/ 0 h 16"/>
                    <a:gd name="T6" fmla="*/ 10 w 56"/>
                    <a:gd name="T7" fmla="*/ 0 h 16"/>
                    <a:gd name="T8" fmla="*/ 0 w 56"/>
                    <a:gd name="T9" fmla="*/ 10 h 16"/>
                    <a:gd name="T10" fmla="*/ 0 w 56"/>
                    <a:gd name="T11" fmla="*/ 16 h 16"/>
                    <a:gd name="T12" fmla="*/ 56 w 56"/>
                    <a:gd name="T13" fmla="*/ 16 h 16"/>
                    <a:gd name="T14" fmla="*/ 28 w 56"/>
                    <a:gd name="T15" fmla="*/ 6 h 16"/>
                    <a:gd name="T16" fmla="*/ 32 w 56"/>
                    <a:gd name="T17" fmla="*/ 10 h 16"/>
                    <a:gd name="T18" fmla="*/ 28 w 56"/>
                    <a:gd name="T19" fmla="*/ 14 h 16"/>
                    <a:gd name="T20" fmla="*/ 24 w 56"/>
                    <a:gd name="T21" fmla="*/ 10 h 16"/>
                    <a:gd name="T22" fmla="*/ 28 w 56"/>
                    <a:gd name="T23" fmla="*/ 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6" h="16">
                      <a:moveTo>
                        <a:pt x="56" y="16"/>
                      </a:moveTo>
                      <a:cubicBezTo>
                        <a:pt x="56" y="10"/>
                        <a:pt x="56" y="10"/>
                        <a:pt x="56" y="10"/>
                      </a:cubicBezTo>
                      <a:cubicBezTo>
                        <a:pt x="56" y="4"/>
                        <a:pt x="52" y="0"/>
                        <a:pt x="46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0" y="4"/>
                        <a:pt x="0" y="10"/>
                      </a:cubicBezTo>
                      <a:cubicBezTo>
                        <a:pt x="0" y="16"/>
                        <a:pt x="0" y="16"/>
                        <a:pt x="0" y="16"/>
                      </a:cubicBezTo>
                      <a:lnTo>
                        <a:pt x="56" y="16"/>
                      </a:lnTo>
                      <a:close/>
                      <a:moveTo>
                        <a:pt x="28" y="6"/>
                      </a:moveTo>
                      <a:cubicBezTo>
                        <a:pt x="30" y="6"/>
                        <a:pt x="32" y="8"/>
                        <a:pt x="32" y="10"/>
                      </a:cubicBezTo>
                      <a:cubicBezTo>
                        <a:pt x="32" y="12"/>
                        <a:pt x="30" y="14"/>
                        <a:pt x="28" y="14"/>
                      </a:cubicBezTo>
                      <a:cubicBezTo>
                        <a:pt x="26" y="14"/>
                        <a:pt x="24" y="12"/>
                        <a:pt x="24" y="10"/>
                      </a:cubicBezTo>
                      <a:cubicBezTo>
                        <a:pt x="24" y="8"/>
                        <a:pt x="26" y="6"/>
                        <a:pt x="2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67" name="Freeform 89">
                  <a:extLst>
                    <a:ext uri="{FF2B5EF4-FFF2-40B4-BE49-F238E27FC236}">
                      <a16:creationId xmlns:a16="http://schemas.microsoft.com/office/drawing/2014/main" id="{51EE4373-4D9E-2293-0655-6427C274012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55901" y="2465388"/>
                  <a:ext cx="211138" cy="60325"/>
                </a:xfrm>
                <a:custGeom>
                  <a:avLst/>
                  <a:gdLst>
                    <a:gd name="T0" fmla="*/ 0 w 56"/>
                    <a:gd name="T1" fmla="*/ 0 h 16"/>
                    <a:gd name="T2" fmla="*/ 0 w 56"/>
                    <a:gd name="T3" fmla="*/ 6 h 16"/>
                    <a:gd name="T4" fmla="*/ 10 w 56"/>
                    <a:gd name="T5" fmla="*/ 16 h 16"/>
                    <a:gd name="T6" fmla="*/ 46 w 56"/>
                    <a:gd name="T7" fmla="*/ 16 h 16"/>
                    <a:gd name="T8" fmla="*/ 56 w 56"/>
                    <a:gd name="T9" fmla="*/ 6 h 16"/>
                    <a:gd name="T10" fmla="*/ 56 w 56"/>
                    <a:gd name="T11" fmla="*/ 0 h 16"/>
                    <a:gd name="T12" fmla="*/ 0 w 56"/>
                    <a:gd name="T13" fmla="*/ 0 h 16"/>
                    <a:gd name="T14" fmla="*/ 38 w 56"/>
                    <a:gd name="T15" fmla="*/ 8 h 16"/>
                    <a:gd name="T16" fmla="*/ 18 w 56"/>
                    <a:gd name="T17" fmla="*/ 8 h 16"/>
                    <a:gd name="T18" fmla="*/ 16 w 56"/>
                    <a:gd name="T19" fmla="*/ 6 h 16"/>
                    <a:gd name="T20" fmla="*/ 18 w 56"/>
                    <a:gd name="T21" fmla="*/ 4 h 16"/>
                    <a:gd name="T22" fmla="*/ 38 w 56"/>
                    <a:gd name="T23" fmla="*/ 4 h 16"/>
                    <a:gd name="T24" fmla="*/ 40 w 56"/>
                    <a:gd name="T25" fmla="*/ 6 h 16"/>
                    <a:gd name="T26" fmla="*/ 38 w 56"/>
                    <a:gd name="T27" fmla="*/ 8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6" h="16">
                      <a:moveTo>
                        <a:pt x="0" y="0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12"/>
                        <a:pt x="4" y="16"/>
                        <a:pt x="10" y="16"/>
                      </a:cubicBezTo>
                      <a:cubicBezTo>
                        <a:pt x="46" y="16"/>
                        <a:pt x="46" y="16"/>
                        <a:pt x="46" y="16"/>
                      </a:cubicBezTo>
                      <a:cubicBezTo>
                        <a:pt x="52" y="16"/>
                        <a:pt x="56" y="12"/>
                        <a:pt x="56" y="6"/>
                      </a:cubicBezTo>
                      <a:cubicBezTo>
                        <a:pt x="56" y="0"/>
                        <a:pt x="56" y="0"/>
                        <a:pt x="56" y="0"/>
                      </a:cubicBezTo>
                      <a:lnTo>
                        <a:pt x="0" y="0"/>
                      </a:lnTo>
                      <a:close/>
                      <a:moveTo>
                        <a:pt x="38" y="8"/>
                      </a:move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17" y="8"/>
                        <a:pt x="16" y="7"/>
                        <a:pt x="16" y="6"/>
                      </a:cubicBezTo>
                      <a:cubicBezTo>
                        <a:pt x="16" y="5"/>
                        <a:pt x="17" y="4"/>
                        <a:pt x="18" y="4"/>
                      </a:cubicBezTo>
                      <a:cubicBezTo>
                        <a:pt x="38" y="4"/>
                        <a:pt x="38" y="4"/>
                        <a:pt x="38" y="4"/>
                      </a:cubicBezTo>
                      <a:cubicBezTo>
                        <a:pt x="39" y="4"/>
                        <a:pt x="40" y="5"/>
                        <a:pt x="40" y="6"/>
                      </a:cubicBezTo>
                      <a:cubicBezTo>
                        <a:pt x="40" y="7"/>
                        <a:pt x="39" y="8"/>
                        <a:pt x="38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</p:grpSp>
        <p:grpSp>
          <p:nvGrpSpPr>
            <p:cNvPr id="105" name="Grupo 104">
              <a:extLst>
                <a:ext uri="{FF2B5EF4-FFF2-40B4-BE49-F238E27FC236}">
                  <a16:creationId xmlns:a16="http://schemas.microsoft.com/office/drawing/2014/main" id="{C55B7627-008D-B738-D13B-02EA25A7EC0D}"/>
                </a:ext>
              </a:extLst>
            </p:cNvPr>
            <p:cNvGrpSpPr/>
            <p:nvPr/>
          </p:nvGrpSpPr>
          <p:grpSpPr>
            <a:xfrm>
              <a:off x="1248756" y="3363905"/>
              <a:ext cx="3161319" cy="745439"/>
              <a:chOff x="1248756" y="3363905"/>
              <a:chExt cx="3161319" cy="745439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6C286287-9C56-B1E4-440F-B1EE9DC62322}"/>
                  </a:ext>
                </a:extLst>
              </p:cNvPr>
              <p:cNvSpPr/>
              <p:nvPr/>
            </p:nvSpPr>
            <p:spPr>
              <a:xfrm>
                <a:off x="3024813" y="3417259"/>
                <a:ext cx="98005" cy="692085"/>
              </a:xfrm>
              <a:prstGeom prst="roundRect">
                <a:avLst>
                  <a:gd name="adj" fmla="val 50000"/>
                </a:avLst>
              </a:prstGeom>
              <a:solidFill>
                <a:srgbClr val="A9D1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3" name="TextBox 98">
                <a:extLst>
                  <a:ext uri="{FF2B5EF4-FFF2-40B4-BE49-F238E27FC236}">
                    <a16:creationId xmlns:a16="http://schemas.microsoft.com/office/drawing/2014/main" id="{3C97C247-38DF-7CE3-0AFD-E526EFD050B7}"/>
                  </a:ext>
                </a:extLst>
              </p:cNvPr>
              <p:cNvSpPr txBox="1"/>
              <p:nvPr/>
            </p:nvSpPr>
            <p:spPr>
              <a:xfrm>
                <a:off x="1248756" y="3453260"/>
                <a:ext cx="116387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ID" b="1"/>
                  <a:t>OTROS</a:t>
                </a:r>
              </a:p>
            </p:txBody>
          </p:sp>
          <p:cxnSp>
            <p:nvCxnSpPr>
              <p:cNvPr id="58" name="Straight Connector 64">
                <a:extLst>
                  <a:ext uri="{FF2B5EF4-FFF2-40B4-BE49-F238E27FC236}">
                    <a16:creationId xmlns:a16="http://schemas.microsoft.com/office/drawing/2014/main" id="{43E890A0-DC07-80C0-F9AB-0ACE7D806588}"/>
                  </a:ext>
                </a:extLst>
              </p:cNvPr>
              <p:cNvCxnSpPr>
                <a:cxnSpLocks/>
                <a:stCxn id="29" idx="3"/>
              </p:cNvCxnSpPr>
              <p:nvPr/>
            </p:nvCxnSpPr>
            <p:spPr>
              <a:xfrm flipV="1">
                <a:off x="3122818" y="3755401"/>
                <a:ext cx="1287257" cy="7901"/>
              </a:xfrm>
              <a:prstGeom prst="line">
                <a:avLst/>
              </a:prstGeom>
              <a:ln w="15875" cap="rnd">
                <a:solidFill>
                  <a:schemeClr val="bg1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6" name="Group 132">
                <a:extLst>
                  <a:ext uri="{FF2B5EF4-FFF2-40B4-BE49-F238E27FC236}">
                    <a16:creationId xmlns:a16="http://schemas.microsoft.com/office/drawing/2014/main" id="{782090AC-8277-211F-76BB-BB31D6ED619B}"/>
                  </a:ext>
                </a:extLst>
              </p:cNvPr>
              <p:cNvGrpSpPr/>
              <p:nvPr/>
            </p:nvGrpSpPr>
            <p:grpSpPr>
              <a:xfrm>
                <a:off x="2440899" y="3363905"/>
                <a:ext cx="476619" cy="460663"/>
                <a:chOff x="2706688" y="2909888"/>
                <a:chExt cx="349250" cy="284162"/>
              </a:xfrm>
              <a:solidFill>
                <a:schemeClr val="tx1"/>
              </a:solidFill>
            </p:grpSpPr>
            <p:sp>
              <p:nvSpPr>
                <p:cNvPr id="77" name="Freeform 159">
                  <a:extLst>
                    <a:ext uri="{FF2B5EF4-FFF2-40B4-BE49-F238E27FC236}">
                      <a16:creationId xmlns:a16="http://schemas.microsoft.com/office/drawing/2014/main" id="{F3BF54A2-EE82-563A-67A6-8A600E81C1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3363" y="3095625"/>
                  <a:ext cx="46038" cy="30163"/>
                </a:xfrm>
                <a:custGeom>
                  <a:avLst/>
                  <a:gdLst>
                    <a:gd name="T0" fmla="*/ 29 w 29"/>
                    <a:gd name="T1" fmla="*/ 0 h 19"/>
                    <a:gd name="T2" fmla="*/ 19 w 29"/>
                    <a:gd name="T3" fmla="*/ 0 h 19"/>
                    <a:gd name="T4" fmla="*/ 10 w 29"/>
                    <a:gd name="T5" fmla="*/ 0 h 19"/>
                    <a:gd name="T6" fmla="*/ 0 w 29"/>
                    <a:gd name="T7" fmla="*/ 0 h 19"/>
                    <a:gd name="T8" fmla="*/ 0 w 29"/>
                    <a:gd name="T9" fmla="*/ 19 h 19"/>
                    <a:gd name="T10" fmla="*/ 10 w 29"/>
                    <a:gd name="T11" fmla="*/ 19 h 19"/>
                    <a:gd name="T12" fmla="*/ 19 w 29"/>
                    <a:gd name="T13" fmla="*/ 19 h 19"/>
                    <a:gd name="T14" fmla="*/ 29 w 29"/>
                    <a:gd name="T15" fmla="*/ 19 h 19"/>
                    <a:gd name="T16" fmla="*/ 29 w 29"/>
                    <a:gd name="T17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19">
                      <a:moveTo>
                        <a:pt x="29" y="0"/>
                      </a:moveTo>
                      <a:lnTo>
                        <a:pt x="19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9"/>
                      </a:lnTo>
                      <a:lnTo>
                        <a:pt x="10" y="19"/>
                      </a:lnTo>
                      <a:lnTo>
                        <a:pt x="19" y="19"/>
                      </a:lnTo>
                      <a:lnTo>
                        <a:pt x="29" y="19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78" name="Rectangle 160">
                  <a:extLst>
                    <a:ext uri="{FF2B5EF4-FFF2-40B4-BE49-F238E27FC236}">
                      <a16:creationId xmlns:a16="http://schemas.microsoft.com/office/drawing/2014/main" id="{8DFD701E-562B-97CA-4968-2C71DF9CC1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89238" y="3141663"/>
                  <a:ext cx="14288" cy="2222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79" name="Freeform 161">
                  <a:extLst>
                    <a:ext uri="{FF2B5EF4-FFF2-40B4-BE49-F238E27FC236}">
                      <a16:creationId xmlns:a16="http://schemas.microsoft.com/office/drawing/2014/main" id="{C6DA0367-4078-DE6B-C950-CF1FD28560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9400" y="3041650"/>
                  <a:ext cx="236538" cy="152400"/>
                </a:xfrm>
                <a:custGeom>
                  <a:avLst/>
                  <a:gdLst>
                    <a:gd name="T0" fmla="*/ 59 w 63"/>
                    <a:gd name="T1" fmla="*/ 16 h 40"/>
                    <a:gd name="T2" fmla="*/ 55 w 63"/>
                    <a:gd name="T3" fmla="*/ 16 h 40"/>
                    <a:gd name="T4" fmla="*/ 55 w 63"/>
                    <a:gd name="T5" fmla="*/ 8 h 40"/>
                    <a:gd name="T6" fmla="*/ 47 w 63"/>
                    <a:gd name="T7" fmla="*/ 8 h 40"/>
                    <a:gd name="T8" fmla="*/ 47 w 63"/>
                    <a:gd name="T9" fmla="*/ 0 h 40"/>
                    <a:gd name="T10" fmla="*/ 36 w 63"/>
                    <a:gd name="T11" fmla="*/ 0 h 40"/>
                    <a:gd name="T12" fmla="*/ 28 w 63"/>
                    <a:gd name="T13" fmla="*/ 0 h 40"/>
                    <a:gd name="T14" fmla="*/ 23 w 63"/>
                    <a:gd name="T15" fmla="*/ 0 h 40"/>
                    <a:gd name="T16" fmla="*/ 6 w 63"/>
                    <a:gd name="T17" fmla="*/ 4 h 40"/>
                    <a:gd name="T18" fmla="*/ 0 w 63"/>
                    <a:gd name="T19" fmla="*/ 4 h 40"/>
                    <a:gd name="T20" fmla="*/ 0 w 63"/>
                    <a:gd name="T21" fmla="*/ 10 h 40"/>
                    <a:gd name="T22" fmla="*/ 2 w 63"/>
                    <a:gd name="T23" fmla="*/ 10 h 40"/>
                    <a:gd name="T24" fmla="*/ 4 w 63"/>
                    <a:gd name="T25" fmla="*/ 12 h 40"/>
                    <a:gd name="T26" fmla="*/ 4 w 63"/>
                    <a:gd name="T27" fmla="*/ 24 h 40"/>
                    <a:gd name="T28" fmla="*/ 2 w 63"/>
                    <a:gd name="T29" fmla="*/ 26 h 40"/>
                    <a:gd name="T30" fmla="*/ 0 w 63"/>
                    <a:gd name="T31" fmla="*/ 26 h 40"/>
                    <a:gd name="T32" fmla="*/ 0 w 63"/>
                    <a:gd name="T33" fmla="*/ 32 h 40"/>
                    <a:gd name="T34" fmla="*/ 6 w 63"/>
                    <a:gd name="T35" fmla="*/ 32 h 40"/>
                    <a:gd name="T36" fmla="*/ 23 w 63"/>
                    <a:gd name="T37" fmla="*/ 40 h 40"/>
                    <a:gd name="T38" fmla="*/ 35 w 63"/>
                    <a:gd name="T39" fmla="*/ 40 h 40"/>
                    <a:gd name="T40" fmla="*/ 42 w 63"/>
                    <a:gd name="T41" fmla="*/ 34 h 40"/>
                    <a:gd name="T42" fmla="*/ 42 w 63"/>
                    <a:gd name="T43" fmla="*/ 32 h 40"/>
                    <a:gd name="T44" fmla="*/ 55 w 63"/>
                    <a:gd name="T45" fmla="*/ 32 h 40"/>
                    <a:gd name="T46" fmla="*/ 55 w 63"/>
                    <a:gd name="T47" fmla="*/ 24 h 40"/>
                    <a:gd name="T48" fmla="*/ 59 w 63"/>
                    <a:gd name="T49" fmla="*/ 24 h 40"/>
                    <a:gd name="T50" fmla="*/ 59 w 63"/>
                    <a:gd name="T51" fmla="*/ 16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63" h="40">
                      <a:moveTo>
                        <a:pt x="59" y="16"/>
                      </a:moveTo>
                      <a:cubicBezTo>
                        <a:pt x="55" y="16"/>
                        <a:pt x="55" y="16"/>
                        <a:pt x="55" y="16"/>
                      </a:cubicBezTo>
                      <a:cubicBezTo>
                        <a:pt x="59" y="16"/>
                        <a:pt x="59" y="8"/>
                        <a:pt x="55" y="8"/>
                      </a:cubicBezTo>
                      <a:cubicBezTo>
                        <a:pt x="47" y="8"/>
                        <a:pt x="47" y="8"/>
                        <a:pt x="47" y="8"/>
                      </a:cubicBezTo>
                      <a:cubicBezTo>
                        <a:pt x="54" y="8"/>
                        <a:pt x="54" y="0"/>
                        <a:pt x="47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2" y="0"/>
                        <a:pt x="6" y="4"/>
                        <a:pt x="6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3" y="10"/>
                        <a:pt x="4" y="11"/>
                        <a:pt x="4" y="12"/>
                      </a:cubicBezTo>
                      <a:cubicBezTo>
                        <a:pt x="4" y="24"/>
                        <a:pt x="4" y="24"/>
                        <a:pt x="4" y="24"/>
                      </a:cubicBezTo>
                      <a:cubicBezTo>
                        <a:pt x="4" y="25"/>
                        <a:pt x="3" y="26"/>
                        <a:pt x="2" y="26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6" y="32"/>
                        <a:pt x="6" y="32"/>
                        <a:pt x="6" y="32"/>
                      </a:cubicBezTo>
                      <a:cubicBezTo>
                        <a:pt x="6" y="32"/>
                        <a:pt x="15" y="40"/>
                        <a:pt x="23" y="40"/>
                      </a:cubicBezTo>
                      <a:cubicBezTo>
                        <a:pt x="25" y="40"/>
                        <a:pt x="29" y="40"/>
                        <a:pt x="35" y="40"/>
                      </a:cubicBezTo>
                      <a:cubicBezTo>
                        <a:pt x="38" y="40"/>
                        <a:pt x="42" y="37"/>
                        <a:pt x="42" y="34"/>
                      </a:cubicBezTo>
                      <a:cubicBezTo>
                        <a:pt x="42" y="32"/>
                        <a:pt x="42" y="32"/>
                        <a:pt x="42" y="32"/>
                      </a:cubicBezTo>
                      <a:cubicBezTo>
                        <a:pt x="55" y="32"/>
                        <a:pt x="55" y="32"/>
                        <a:pt x="55" y="32"/>
                      </a:cubicBezTo>
                      <a:cubicBezTo>
                        <a:pt x="62" y="32"/>
                        <a:pt x="62" y="24"/>
                        <a:pt x="55" y="24"/>
                      </a:cubicBezTo>
                      <a:cubicBezTo>
                        <a:pt x="59" y="24"/>
                        <a:pt x="59" y="24"/>
                        <a:pt x="59" y="24"/>
                      </a:cubicBezTo>
                      <a:cubicBezTo>
                        <a:pt x="63" y="24"/>
                        <a:pt x="63" y="16"/>
                        <a:pt x="59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80" name="Freeform 162">
                  <a:extLst>
                    <a:ext uri="{FF2B5EF4-FFF2-40B4-BE49-F238E27FC236}">
                      <a16:creationId xmlns:a16="http://schemas.microsoft.com/office/drawing/2014/main" id="{DBF0A678-C428-131E-538E-D5341F839E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6688" y="3057525"/>
                  <a:ext cx="66675" cy="106363"/>
                </a:xfrm>
                <a:custGeom>
                  <a:avLst/>
                  <a:gdLst>
                    <a:gd name="T0" fmla="*/ 18 w 18"/>
                    <a:gd name="T1" fmla="*/ 22 h 28"/>
                    <a:gd name="T2" fmla="*/ 16 w 18"/>
                    <a:gd name="T3" fmla="*/ 22 h 28"/>
                    <a:gd name="T4" fmla="*/ 14 w 18"/>
                    <a:gd name="T5" fmla="*/ 20 h 28"/>
                    <a:gd name="T6" fmla="*/ 14 w 18"/>
                    <a:gd name="T7" fmla="*/ 8 h 28"/>
                    <a:gd name="T8" fmla="*/ 16 w 18"/>
                    <a:gd name="T9" fmla="*/ 6 h 28"/>
                    <a:gd name="T10" fmla="*/ 18 w 18"/>
                    <a:gd name="T11" fmla="*/ 6 h 28"/>
                    <a:gd name="T12" fmla="*/ 18 w 18"/>
                    <a:gd name="T13" fmla="*/ 0 h 28"/>
                    <a:gd name="T14" fmla="*/ 0 w 18"/>
                    <a:gd name="T15" fmla="*/ 0 h 28"/>
                    <a:gd name="T16" fmla="*/ 0 w 18"/>
                    <a:gd name="T17" fmla="*/ 28 h 28"/>
                    <a:gd name="T18" fmla="*/ 18 w 18"/>
                    <a:gd name="T19" fmla="*/ 28 h 28"/>
                    <a:gd name="T20" fmla="*/ 18 w 18"/>
                    <a:gd name="T21" fmla="*/ 2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28">
                      <a:moveTo>
                        <a:pt x="18" y="22"/>
                      </a:moveTo>
                      <a:cubicBezTo>
                        <a:pt x="16" y="22"/>
                        <a:pt x="16" y="22"/>
                        <a:pt x="16" y="22"/>
                      </a:cubicBezTo>
                      <a:cubicBezTo>
                        <a:pt x="15" y="22"/>
                        <a:pt x="14" y="21"/>
                        <a:pt x="14" y="20"/>
                      </a:cubicBezTo>
                      <a:cubicBezTo>
                        <a:pt x="14" y="8"/>
                        <a:pt x="14" y="8"/>
                        <a:pt x="14" y="8"/>
                      </a:cubicBezTo>
                      <a:cubicBezTo>
                        <a:pt x="14" y="7"/>
                        <a:pt x="15" y="6"/>
                        <a:pt x="16" y="6"/>
                      </a:cubicBezTo>
                      <a:cubicBezTo>
                        <a:pt x="18" y="6"/>
                        <a:pt x="18" y="6"/>
                        <a:pt x="18" y="6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18" y="28"/>
                        <a:pt x="18" y="28"/>
                        <a:pt x="18" y="28"/>
                      </a:cubicBezTo>
                      <a:lnTo>
                        <a:pt x="18" y="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81" name="Rectangle 163">
                  <a:extLst>
                    <a:ext uri="{FF2B5EF4-FFF2-40B4-BE49-F238E27FC236}">
                      <a16:creationId xmlns:a16="http://schemas.microsoft.com/office/drawing/2014/main" id="{01F9348C-DF39-E062-F3EE-C78806CE5A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89238" y="3057525"/>
                  <a:ext cx="14288" cy="2222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82" name="Freeform 164">
                  <a:extLst>
                    <a:ext uri="{FF2B5EF4-FFF2-40B4-BE49-F238E27FC236}">
                      <a16:creationId xmlns:a16="http://schemas.microsoft.com/office/drawing/2014/main" id="{F6D56D17-786C-7647-BCF4-DD12B37C0E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5738" y="2909888"/>
                  <a:ext cx="157163" cy="41275"/>
                </a:xfrm>
                <a:custGeom>
                  <a:avLst/>
                  <a:gdLst>
                    <a:gd name="T0" fmla="*/ 40 w 42"/>
                    <a:gd name="T1" fmla="*/ 11 h 11"/>
                    <a:gd name="T2" fmla="*/ 39 w 42"/>
                    <a:gd name="T3" fmla="*/ 11 h 11"/>
                    <a:gd name="T4" fmla="*/ 3 w 42"/>
                    <a:gd name="T5" fmla="*/ 11 h 11"/>
                    <a:gd name="T6" fmla="*/ 0 w 42"/>
                    <a:gd name="T7" fmla="*/ 10 h 11"/>
                    <a:gd name="T8" fmla="*/ 1 w 42"/>
                    <a:gd name="T9" fmla="*/ 8 h 11"/>
                    <a:gd name="T10" fmla="*/ 41 w 42"/>
                    <a:gd name="T11" fmla="*/ 8 h 11"/>
                    <a:gd name="T12" fmla="*/ 42 w 42"/>
                    <a:gd name="T13" fmla="*/ 10 h 11"/>
                    <a:gd name="T14" fmla="*/ 40 w 42"/>
                    <a:gd name="T15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2" h="11">
                      <a:moveTo>
                        <a:pt x="40" y="11"/>
                      </a:moveTo>
                      <a:cubicBezTo>
                        <a:pt x="39" y="11"/>
                        <a:pt x="39" y="11"/>
                        <a:pt x="39" y="11"/>
                      </a:cubicBezTo>
                      <a:cubicBezTo>
                        <a:pt x="28" y="4"/>
                        <a:pt x="14" y="4"/>
                        <a:pt x="3" y="11"/>
                      </a:cubicBezTo>
                      <a:cubicBezTo>
                        <a:pt x="2" y="11"/>
                        <a:pt x="1" y="11"/>
                        <a:pt x="0" y="10"/>
                      </a:cubicBezTo>
                      <a:cubicBezTo>
                        <a:pt x="0" y="9"/>
                        <a:pt x="0" y="8"/>
                        <a:pt x="1" y="8"/>
                      </a:cubicBezTo>
                      <a:cubicBezTo>
                        <a:pt x="13" y="0"/>
                        <a:pt x="29" y="0"/>
                        <a:pt x="41" y="8"/>
                      </a:cubicBezTo>
                      <a:cubicBezTo>
                        <a:pt x="42" y="8"/>
                        <a:pt x="42" y="9"/>
                        <a:pt x="42" y="10"/>
                      </a:cubicBezTo>
                      <a:cubicBezTo>
                        <a:pt x="41" y="11"/>
                        <a:pt x="41" y="11"/>
                        <a:pt x="40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83" name="Freeform 165">
                  <a:extLst>
                    <a:ext uri="{FF2B5EF4-FFF2-40B4-BE49-F238E27FC236}">
                      <a16:creationId xmlns:a16="http://schemas.microsoft.com/office/drawing/2014/main" id="{3BF37294-B319-A1CB-0B0B-3117CF9D55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0025" y="2940050"/>
                  <a:ext cx="128588" cy="38100"/>
                </a:xfrm>
                <a:custGeom>
                  <a:avLst/>
                  <a:gdLst>
                    <a:gd name="T0" fmla="*/ 31 w 34"/>
                    <a:gd name="T1" fmla="*/ 10 h 10"/>
                    <a:gd name="T2" fmla="*/ 30 w 34"/>
                    <a:gd name="T3" fmla="*/ 10 h 10"/>
                    <a:gd name="T4" fmla="*/ 4 w 34"/>
                    <a:gd name="T5" fmla="*/ 10 h 10"/>
                    <a:gd name="T6" fmla="*/ 1 w 34"/>
                    <a:gd name="T7" fmla="*/ 9 h 10"/>
                    <a:gd name="T8" fmla="*/ 1 w 34"/>
                    <a:gd name="T9" fmla="*/ 6 h 10"/>
                    <a:gd name="T10" fmla="*/ 33 w 34"/>
                    <a:gd name="T11" fmla="*/ 6 h 10"/>
                    <a:gd name="T12" fmla="*/ 33 w 34"/>
                    <a:gd name="T13" fmla="*/ 9 h 10"/>
                    <a:gd name="T14" fmla="*/ 31 w 34"/>
                    <a:gd name="T15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4" h="10">
                      <a:moveTo>
                        <a:pt x="31" y="10"/>
                      </a:moveTo>
                      <a:cubicBezTo>
                        <a:pt x="31" y="10"/>
                        <a:pt x="31" y="10"/>
                        <a:pt x="30" y="10"/>
                      </a:cubicBezTo>
                      <a:cubicBezTo>
                        <a:pt x="22" y="4"/>
                        <a:pt x="12" y="4"/>
                        <a:pt x="4" y="10"/>
                      </a:cubicBezTo>
                      <a:cubicBezTo>
                        <a:pt x="3" y="10"/>
                        <a:pt x="2" y="10"/>
                        <a:pt x="1" y="9"/>
                      </a:cubicBezTo>
                      <a:cubicBezTo>
                        <a:pt x="0" y="8"/>
                        <a:pt x="1" y="7"/>
                        <a:pt x="1" y="6"/>
                      </a:cubicBezTo>
                      <a:cubicBezTo>
                        <a:pt x="11" y="0"/>
                        <a:pt x="23" y="0"/>
                        <a:pt x="33" y="6"/>
                      </a:cubicBezTo>
                      <a:cubicBezTo>
                        <a:pt x="33" y="7"/>
                        <a:pt x="34" y="8"/>
                        <a:pt x="33" y="9"/>
                      </a:cubicBezTo>
                      <a:cubicBezTo>
                        <a:pt x="33" y="10"/>
                        <a:pt x="32" y="10"/>
                        <a:pt x="31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84" name="Freeform 166">
                  <a:extLst>
                    <a:ext uri="{FF2B5EF4-FFF2-40B4-BE49-F238E27FC236}">
                      <a16:creationId xmlns:a16="http://schemas.microsoft.com/office/drawing/2014/main" id="{D2D60BD8-91EE-27D4-26E6-74A756864F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9075" y="2970213"/>
                  <a:ext cx="90488" cy="34925"/>
                </a:xfrm>
                <a:custGeom>
                  <a:avLst/>
                  <a:gdLst>
                    <a:gd name="T0" fmla="*/ 22 w 24"/>
                    <a:gd name="T1" fmla="*/ 9 h 9"/>
                    <a:gd name="T2" fmla="*/ 21 w 24"/>
                    <a:gd name="T3" fmla="*/ 8 h 9"/>
                    <a:gd name="T4" fmla="*/ 3 w 24"/>
                    <a:gd name="T5" fmla="*/ 8 h 9"/>
                    <a:gd name="T6" fmla="*/ 0 w 24"/>
                    <a:gd name="T7" fmla="*/ 8 h 9"/>
                    <a:gd name="T8" fmla="*/ 1 w 24"/>
                    <a:gd name="T9" fmla="*/ 5 h 9"/>
                    <a:gd name="T10" fmla="*/ 23 w 24"/>
                    <a:gd name="T11" fmla="*/ 5 h 9"/>
                    <a:gd name="T12" fmla="*/ 24 w 24"/>
                    <a:gd name="T13" fmla="*/ 8 h 9"/>
                    <a:gd name="T14" fmla="*/ 22 w 24"/>
                    <a:gd name="T15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9">
                      <a:moveTo>
                        <a:pt x="22" y="9"/>
                      </a:moveTo>
                      <a:cubicBezTo>
                        <a:pt x="22" y="9"/>
                        <a:pt x="21" y="8"/>
                        <a:pt x="21" y="8"/>
                      </a:cubicBezTo>
                      <a:cubicBezTo>
                        <a:pt x="16" y="5"/>
                        <a:pt x="8" y="5"/>
                        <a:pt x="3" y="8"/>
                      </a:cubicBezTo>
                      <a:cubicBezTo>
                        <a:pt x="2" y="9"/>
                        <a:pt x="1" y="9"/>
                        <a:pt x="0" y="8"/>
                      </a:cubicBezTo>
                      <a:cubicBezTo>
                        <a:pt x="0" y="7"/>
                        <a:pt x="0" y="5"/>
                        <a:pt x="1" y="5"/>
                      </a:cubicBezTo>
                      <a:cubicBezTo>
                        <a:pt x="7" y="0"/>
                        <a:pt x="16" y="0"/>
                        <a:pt x="23" y="5"/>
                      </a:cubicBezTo>
                      <a:cubicBezTo>
                        <a:pt x="24" y="5"/>
                        <a:pt x="24" y="7"/>
                        <a:pt x="24" y="8"/>
                      </a:cubicBezTo>
                      <a:cubicBezTo>
                        <a:pt x="23" y="8"/>
                        <a:pt x="23" y="9"/>
                        <a:pt x="2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</p:grpSp>
        <p:grpSp>
          <p:nvGrpSpPr>
            <p:cNvPr id="106" name="Grupo 105">
              <a:extLst>
                <a:ext uri="{FF2B5EF4-FFF2-40B4-BE49-F238E27FC236}">
                  <a16:creationId xmlns:a16="http://schemas.microsoft.com/office/drawing/2014/main" id="{933DDDFA-CD01-C1F8-2464-D4BE9F3C5DC5}"/>
                </a:ext>
              </a:extLst>
            </p:cNvPr>
            <p:cNvGrpSpPr/>
            <p:nvPr/>
          </p:nvGrpSpPr>
          <p:grpSpPr>
            <a:xfrm>
              <a:off x="4509930" y="5197513"/>
              <a:ext cx="2757988" cy="1139493"/>
              <a:chOff x="4509930" y="5197513"/>
              <a:chExt cx="2757988" cy="1139493"/>
            </a:xfrm>
          </p:grpSpPr>
          <p:sp>
            <p:nvSpPr>
              <p:cNvPr id="27" name="Rectangle: Rounded Corners 23">
                <a:extLst>
                  <a:ext uri="{FF2B5EF4-FFF2-40B4-BE49-F238E27FC236}">
                    <a16:creationId xmlns:a16="http://schemas.microsoft.com/office/drawing/2014/main" id="{EDEDB289-D89C-F4BE-BBCE-501142D66725}"/>
                  </a:ext>
                </a:extLst>
              </p:cNvPr>
              <p:cNvSpPr/>
              <p:nvPr/>
            </p:nvSpPr>
            <p:spPr>
              <a:xfrm>
                <a:off x="5040944" y="5644921"/>
                <a:ext cx="98005" cy="692085"/>
              </a:xfrm>
              <a:prstGeom prst="roundRect">
                <a:avLst>
                  <a:gd name="adj" fmla="val 50000"/>
                </a:avLst>
              </a:prstGeom>
              <a:solidFill>
                <a:srgbClr val="BDD7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cxnSp>
            <p:nvCxnSpPr>
              <p:cNvPr id="57" name="Connector: Elbow 15">
                <a:extLst>
                  <a:ext uri="{FF2B5EF4-FFF2-40B4-BE49-F238E27FC236}">
                    <a16:creationId xmlns:a16="http://schemas.microsoft.com/office/drawing/2014/main" id="{BC344BB4-E3A8-FF37-B9AB-45A67BE2420E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4509930" y="5197513"/>
                <a:ext cx="745493" cy="744099"/>
              </a:xfrm>
              <a:prstGeom prst="bentConnector3">
                <a:avLst>
                  <a:gd name="adj1" fmla="val 130664"/>
                </a:avLst>
              </a:prstGeom>
              <a:ln w="15875" cap="rnd">
                <a:solidFill>
                  <a:schemeClr val="bg1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Box 110">
                <a:extLst>
                  <a:ext uri="{FF2B5EF4-FFF2-40B4-BE49-F238E27FC236}">
                    <a16:creationId xmlns:a16="http://schemas.microsoft.com/office/drawing/2014/main" id="{3BE861CD-CEC0-62C3-5CD6-00F5843954A3}"/>
                  </a:ext>
                </a:extLst>
              </p:cNvPr>
              <p:cNvSpPr txBox="1"/>
              <p:nvPr/>
            </p:nvSpPr>
            <p:spPr>
              <a:xfrm>
                <a:off x="5602493" y="5796902"/>
                <a:ext cx="166542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ID" b="1" i="0">
                    <a:effectLst/>
                  </a:rPr>
                  <a:t>POR RIESGO</a:t>
                </a:r>
                <a:endParaRPr lang="en-ID" b="1"/>
              </a:p>
            </p:txBody>
          </p:sp>
          <p:sp>
            <p:nvSpPr>
              <p:cNvPr id="101" name="Freeform 8">
                <a:extLst>
                  <a:ext uri="{FF2B5EF4-FFF2-40B4-BE49-F238E27FC236}">
                    <a16:creationId xmlns:a16="http://schemas.microsoft.com/office/drawing/2014/main" id="{884BC939-3FCF-F29B-5B7F-4D4A9CF05A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53137" y="5742556"/>
                <a:ext cx="308001" cy="369332"/>
              </a:xfrm>
              <a:custGeom>
                <a:avLst/>
                <a:gdLst>
                  <a:gd name="T0" fmla="*/ 0 w 72"/>
                  <a:gd name="T1" fmla="*/ 36 h 96"/>
                  <a:gd name="T2" fmla="*/ 0 w 72"/>
                  <a:gd name="T3" fmla="*/ 96 h 96"/>
                  <a:gd name="T4" fmla="*/ 72 w 72"/>
                  <a:gd name="T5" fmla="*/ 96 h 96"/>
                  <a:gd name="T6" fmla="*/ 72 w 72"/>
                  <a:gd name="T7" fmla="*/ 36 h 96"/>
                  <a:gd name="T8" fmla="*/ 60 w 72"/>
                  <a:gd name="T9" fmla="*/ 36 h 96"/>
                  <a:gd name="T10" fmla="*/ 60 w 72"/>
                  <a:gd name="T11" fmla="*/ 24 h 96"/>
                  <a:gd name="T12" fmla="*/ 36 w 72"/>
                  <a:gd name="T13" fmla="*/ 0 h 96"/>
                  <a:gd name="T14" fmla="*/ 12 w 72"/>
                  <a:gd name="T15" fmla="*/ 24 h 96"/>
                  <a:gd name="T16" fmla="*/ 16 w 72"/>
                  <a:gd name="T17" fmla="*/ 24 h 96"/>
                  <a:gd name="T18" fmla="*/ 36 w 72"/>
                  <a:gd name="T19" fmla="*/ 4 h 96"/>
                  <a:gd name="T20" fmla="*/ 56 w 72"/>
                  <a:gd name="T21" fmla="*/ 24 h 96"/>
                  <a:gd name="T22" fmla="*/ 56 w 72"/>
                  <a:gd name="T23" fmla="*/ 36 h 96"/>
                  <a:gd name="T24" fmla="*/ 0 w 72"/>
                  <a:gd name="T25" fmla="*/ 36 h 96"/>
                  <a:gd name="T26" fmla="*/ 32 w 72"/>
                  <a:gd name="T27" fmla="*/ 60 h 96"/>
                  <a:gd name="T28" fmla="*/ 36 w 72"/>
                  <a:gd name="T29" fmla="*/ 56 h 96"/>
                  <a:gd name="T30" fmla="*/ 40 w 72"/>
                  <a:gd name="T31" fmla="*/ 60 h 96"/>
                  <a:gd name="T32" fmla="*/ 38 w 72"/>
                  <a:gd name="T33" fmla="*/ 63 h 96"/>
                  <a:gd name="T34" fmla="*/ 38 w 72"/>
                  <a:gd name="T35" fmla="*/ 74 h 96"/>
                  <a:gd name="T36" fmla="*/ 36 w 72"/>
                  <a:gd name="T37" fmla="*/ 76 h 96"/>
                  <a:gd name="T38" fmla="*/ 34 w 72"/>
                  <a:gd name="T39" fmla="*/ 74 h 96"/>
                  <a:gd name="T40" fmla="*/ 34 w 72"/>
                  <a:gd name="T41" fmla="*/ 63 h 96"/>
                  <a:gd name="T42" fmla="*/ 32 w 72"/>
                  <a:gd name="T43" fmla="*/ 6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2" h="96">
                    <a:moveTo>
                      <a:pt x="0" y="36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72" y="96"/>
                      <a:pt x="72" y="96"/>
                      <a:pt x="72" y="96"/>
                    </a:cubicBezTo>
                    <a:cubicBezTo>
                      <a:pt x="72" y="36"/>
                      <a:pt x="72" y="36"/>
                      <a:pt x="72" y="36"/>
                    </a:cubicBezTo>
                    <a:cubicBezTo>
                      <a:pt x="60" y="36"/>
                      <a:pt x="60" y="36"/>
                      <a:pt x="60" y="36"/>
                    </a:cubicBezTo>
                    <a:cubicBezTo>
                      <a:pt x="60" y="24"/>
                      <a:pt x="60" y="24"/>
                      <a:pt x="60" y="24"/>
                    </a:cubicBezTo>
                    <a:cubicBezTo>
                      <a:pt x="60" y="11"/>
                      <a:pt x="49" y="0"/>
                      <a:pt x="36" y="0"/>
                    </a:cubicBezTo>
                    <a:cubicBezTo>
                      <a:pt x="23" y="0"/>
                      <a:pt x="12" y="11"/>
                      <a:pt x="12" y="2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6" y="13"/>
                      <a:pt x="25" y="4"/>
                      <a:pt x="36" y="4"/>
                    </a:cubicBezTo>
                    <a:cubicBezTo>
                      <a:pt x="47" y="4"/>
                      <a:pt x="56" y="13"/>
                      <a:pt x="56" y="24"/>
                    </a:cubicBezTo>
                    <a:cubicBezTo>
                      <a:pt x="56" y="36"/>
                      <a:pt x="56" y="36"/>
                      <a:pt x="56" y="36"/>
                    </a:cubicBezTo>
                    <a:lnTo>
                      <a:pt x="0" y="36"/>
                    </a:lnTo>
                    <a:close/>
                    <a:moveTo>
                      <a:pt x="32" y="60"/>
                    </a:moveTo>
                    <a:cubicBezTo>
                      <a:pt x="32" y="58"/>
                      <a:pt x="34" y="56"/>
                      <a:pt x="36" y="56"/>
                    </a:cubicBezTo>
                    <a:cubicBezTo>
                      <a:pt x="38" y="56"/>
                      <a:pt x="40" y="58"/>
                      <a:pt x="40" y="60"/>
                    </a:cubicBezTo>
                    <a:cubicBezTo>
                      <a:pt x="40" y="61"/>
                      <a:pt x="39" y="63"/>
                      <a:pt x="38" y="63"/>
                    </a:cubicBezTo>
                    <a:cubicBezTo>
                      <a:pt x="38" y="74"/>
                      <a:pt x="38" y="74"/>
                      <a:pt x="38" y="74"/>
                    </a:cubicBezTo>
                    <a:cubicBezTo>
                      <a:pt x="38" y="75"/>
                      <a:pt x="37" y="76"/>
                      <a:pt x="36" y="76"/>
                    </a:cubicBezTo>
                    <a:cubicBezTo>
                      <a:pt x="35" y="76"/>
                      <a:pt x="34" y="75"/>
                      <a:pt x="34" y="74"/>
                    </a:cubicBezTo>
                    <a:cubicBezTo>
                      <a:pt x="34" y="63"/>
                      <a:pt x="34" y="63"/>
                      <a:pt x="34" y="63"/>
                    </a:cubicBezTo>
                    <a:cubicBezTo>
                      <a:pt x="33" y="63"/>
                      <a:pt x="32" y="61"/>
                      <a:pt x="32" y="6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11" name="Grupo 110">
              <a:extLst>
                <a:ext uri="{FF2B5EF4-FFF2-40B4-BE49-F238E27FC236}">
                  <a16:creationId xmlns:a16="http://schemas.microsoft.com/office/drawing/2014/main" id="{73DEDC45-A879-7B52-FAAB-2C88CE1F7527}"/>
                </a:ext>
              </a:extLst>
            </p:cNvPr>
            <p:cNvGrpSpPr/>
            <p:nvPr/>
          </p:nvGrpSpPr>
          <p:grpSpPr>
            <a:xfrm>
              <a:off x="6793914" y="1881165"/>
              <a:ext cx="5143631" cy="692085"/>
              <a:chOff x="6793914" y="1881165"/>
              <a:chExt cx="5143631" cy="692085"/>
            </a:xfrm>
          </p:grpSpPr>
          <p:grpSp>
            <p:nvGrpSpPr>
              <p:cNvPr id="108" name="Grupo 107">
                <a:extLst>
                  <a:ext uri="{FF2B5EF4-FFF2-40B4-BE49-F238E27FC236}">
                    <a16:creationId xmlns:a16="http://schemas.microsoft.com/office/drawing/2014/main" id="{467BF1BD-BF1A-F5C2-0E18-45DF2A80DA11}"/>
                  </a:ext>
                </a:extLst>
              </p:cNvPr>
              <p:cNvGrpSpPr/>
              <p:nvPr/>
            </p:nvGrpSpPr>
            <p:grpSpPr>
              <a:xfrm>
                <a:off x="8982298" y="1881165"/>
                <a:ext cx="2955247" cy="692085"/>
                <a:chOff x="8982298" y="1881165"/>
                <a:chExt cx="2955247" cy="692085"/>
              </a:xfrm>
            </p:grpSpPr>
            <p:sp>
              <p:nvSpPr>
                <p:cNvPr id="25" name="Rectangle: Rounded Corners 21">
                  <a:extLst>
                    <a:ext uri="{FF2B5EF4-FFF2-40B4-BE49-F238E27FC236}">
                      <a16:creationId xmlns:a16="http://schemas.microsoft.com/office/drawing/2014/main" id="{6279C266-3501-E781-60CE-EEAD169C7257}"/>
                    </a:ext>
                  </a:extLst>
                </p:cNvPr>
                <p:cNvSpPr/>
                <p:nvPr/>
              </p:nvSpPr>
              <p:spPr>
                <a:xfrm>
                  <a:off x="8982298" y="1881165"/>
                  <a:ext cx="98005" cy="69208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78D2D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49" name="TextBox 104">
                  <a:extLst>
                    <a:ext uri="{FF2B5EF4-FFF2-40B4-BE49-F238E27FC236}">
                      <a16:creationId xmlns:a16="http://schemas.microsoft.com/office/drawing/2014/main" id="{E69A408C-D72A-433F-2BAF-B0A33E1DCD60}"/>
                    </a:ext>
                  </a:extLst>
                </p:cNvPr>
                <p:cNvSpPr txBox="1"/>
                <p:nvPr/>
              </p:nvSpPr>
              <p:spPr>
                <a:xfrm>
                  <a:off x="9550636" y="2014922"/>
                  <a:ext cx="238690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ID" b="1" i="0">
                      <a:effectLst/>
                    </a:rPr>
                    <a:t>ADVERTENCIA</a:t>
                  </a:r>
                  <a:endParaRPr lang="en-ID" sz="1600" b="1"/>
                </a:p>
              </p:txBody>
            </p:sp>
            <p:grpSp>
              <p:nvGrpSpPr>
                <p:cNvPr id="60" name="Group 116">
                  <a:extLst>
                    <a:ext uri="{FF2B5EF4-FFF2-40B4-BE49-F238E27FC236}">
                      <a16:creationId xmlns:a16="http://schemas.microsoft.com/office/drawing/2014/main" id="{3966BC16-1FFF-F335-71A3-4E9910295A2F}"/>
                    </a:ext>
                  </a:extLst>
                </p:cNvPr>
                <p:cNvGrpSpPr/>
                <p:nvPr/>
              </p:nvGrpSpPr>
              <p:grpSpPr>
                <a:xfrm>
                  <a:off x="9116623" y="2028382"/>
                  <a:ext cx="434013" cy="366877"/>
                  <a:chOff x="6276975" y="1465263"/>
                  <a:chExt cx="360363" cy="293688"/>
                </a:xfrm>
                <a:solidFill>
                  <a:schemeClr val="tx1"/>
                </a:solidFill>
              </p:grpSpPr>
              <p:sp>
                <p:nvSpPr>
                  <p:cNvPr id="61" name="Freeform 8">
                    <a:extLst>
                      <a:ext uri="{FF2B5EF4-FFF2-40B4-BE49-F238E27FC236}">
                        <a16:creationId xmlns:a16="http://schemas.microsoft.com/office/drawing/2014/main" id="{7666DEA5-8605-8E56-C0E1-D9022BDAF29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291263" y="1465263"/>
                    <a:ext cx="330200" cy="233363"/>
                  </a:xfrm>
                  <a:custGeom>
                    <a:avLst/>
                    <a:gdLst>
                      <a:gd name="T0" fmla="*/ 2 w 88"/>
                      <a:gd name="T1" fmla="*/ 62 h 62"/>
                      <a:gd name="T2" fmla="*/ 86 w 88"/>
                      <a:gd name="T3" fmla="*/ 62 h 62"/>
                      <a:gd name="T4" fmla="*/ 88 w 88"/>
                      <a:gd name="T5" fmla="*/ 60 h 62"/>
                      <a:gd name="T6" fmla="*/ 88 w 88"/>
                      <a:gd name="T7" fmla="*/ 8 h 62"/>
                      <a:gd name="T8" fmla="*/ 80 w 88"/>
                      <a:gd name="T9" fmla="*/ 0 h 62"/>
                      <a:gd name="T10" fmla="*/ 8 w 88"/>
                      <a:gd name="T11" fmla="*/ 0 h 62"/>
                      <a:gd name="T12" fmla="*/ 0 w 88"/>
                      <a:gd name="T13" fmla="*/ 8 h 62"/>
                      <a:gd name="T14" fmla="*/ 0 w 88"/>
                      <a:gd name="T15" fmla="*/ 60 h 62"/>
                      <a:gd name="T16" fmla="*/ 2 w 88"/>
                      <a:gd name="T17" fmla="*/ 62 h 62"/>
                      <a:gd name="T18" fmla="*/ 8 w 88"/>
                      <a:gd name="T19" fmla="*/ 8 h 62"/>
                      <a:gd name="T20" fmla="*/ 80 w 88"/>
                      <a:gd name="T21" fmla="*/ 8 h 62"/>
                      <a:gd name="T22" fmla="*/ 80 w 88"/>
                      <a:gd name="T23" fmla="*/ 52 h 62"/>
                      <a:gd name="T24" fmla="*/ 8 w 88"/>
                      <a:gd name="T25" fmla="*/ 52 h 62"/>
                      <a:gd name="T26" fmla="*/ 8 w 88"/>
                      <a:gd name="T27" fmla="*/ 8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88" h="62">
                        <a:moveTo>
                          <a:pt x="2" y="62"/>
                        </a:moveTo>
                        <a:cubicBezTo>
                          <a:pt x="86" y="62"/>
                          <a:pt x="86" y="62"/>
                          <a:pt x="86" y="62"/>
                        </a:cubicBezTo>
                        <a:cubicBezTo>
                          <a:pt x="87" y="62"/>
                          <a:pt x="88" y="61"/>
                          <a:pt x="88" y="60"/>
                        </a:cubicBezTo>
                        <a:cubicBezTo>
                          <a:pt x="88" y="8"/>
                          <a:pt x="88" y="8"/>
                          <a:pt x="88" y="8"/>
                        </a:cubicBezTo>
                        <a:cubicBezTo>
                          <a:pt x="88" y="4"/>
                          <a:pt x="84" y="0"/>
                          <a:pt x="80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4" y="0"/>
                          <a:pt x="0" y="4"/>
                          <a:pt x="0" y="8"/>
                        </a:cubicBezTo>
                        <a:cubicBezTo>
                          <a:pt x="0" y="60"/>
                          <a:pt x="0" y="60"/>
                          <a:pt x="0" y="60"/>
                        </a:cubicBezTo>
                        <a:cubicBezTo>
                          <a:pt x="0" y="61"/>
                          <a:pt x="1" y="62"/>
                          <a:pt x="2" y="62"/>
                        </a:cubicBezTo>
                        <a:close/>
                        <a:moveTo>
                          <a:pt x="8" y="8"/>
                        </a:moveTo>
                        <a:cubicBezTo>
                          <a:pt x="80" y="8"/>
                          <a:pt x="80" y="8"/>
                          <a:pt x="80" y="8"/>
                        </a:cubicBezTo>
                        <a:cubicBezTo>
                          <a:pt x="80" y="52"/>
                          <a:pt x="80" y="52"/>
                          <a:pt x="80" y="52"/>
                        </a:cubicBezTo>
                        <a:cubicBezTo>
                          <a:pt x="8" y="52"/>
                          <a:pt x="8" y="52"/>
                          <a:pt x="8" y="52"/>
                        </a:cubicBezTo>
                        <a:lnTo>
                          <a:pt x="8" y="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/>
                  </a:p>
                </p:txBody>
              </p:sp>
              <p:sp>
                <p:nvSpPr>
                  <p:cNvPr id="62" name="Freeform 9">
                    <a:extLst>
                      <a:ext uri="{FF2B5EF4-FFF2-40B4-BE49-F238E27FC236}">
                        <a16:creationId xmlns:a16="http://schemas.microsoft.com/office/drawing/2014/main" id="{B1E84C36-515B-326D-FE7C-D72FACA468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76975" y="1714501"/>
                    <a:ext cx="360363" cy="44450"/>
                  </a:xfrm>
                  <a:custGeom>
                    <a:avLst/>
                    <a:gdLst>
                      <a:gd name="T0" fmla="*/ 94 w 96"/>
                      <a:gd name="T1" fmla="*/ 0 h 12"/>
                      <a:gd name="T2" fmla="*/ 58 w 96"/>
                      <a:gd name="T3" fmla="*/ 0 h 12"/>
                      <a:gd name="T4" fmla="*/ 56 w 96"/>
                      <a:gd name="T5" fmla="*/ 2 h 12"/>
                      <a:gd name="T6" fmla="*/ 56 w 96"/>
                      <a:gd name="T7" fmla="*/ 4 h 12"/>
                      <a:gd name="T8" fmla="*/ 40 w 96"/>
                      <a:gd name="T9" fmla="*/ 4 h 12"/>
                      <a:gd name="T10" fmla="*/ 40 w 96"/>
                      <a:gd name="T11" fmla="*/ 2 h 12"/>
                      <a:gd name="T12" fmla="*/ 38 w 96"/>
                      <a:gd name="T13" fmla="*/ 0 h 12"/>
                      <a:gd name="T14" fmla="*/ 2 w 96"/>
                      <a:gd name="T15" fmla="*/ 0 h 12"/>
                      <a:gd name="T16" fmla="*/ 0 w 96"/>
                      <a:gd name="T17" fmla="*/ 2 h 12"/>
                      <a:gd name="T18" fmla="*/ 0 w 96"/>
                      <a:gd name="T19" fmla="*/ 6 h 12"/>
                      <a:gd name="T20" fmla="*/ 6 w 96"/>
                      <a:gd name="T21" fmla="*/ 12 h 12"/>
                      <a:gd name="T22" fmla="*/ 90 w 96"/>
                      <a:gd name="T23" fmla="*/ 12 h 12"/>
                      <a:gd name="T24" fmla="*/ 96 w 96"/>
                      <a:gd name="T25" fmla="*/ 6 h 12"/>
                      <a:gd name="T26" fmla="*/ 96 w 96"/>
                      <a:gd name="T27" fmla="*/ 2 h 12"/>
                      <a:gd name="T28" fmla="*/ 94 w 96"/>
                      <a:gd name="T2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96" h="12">
                        <a:moveTo>
                          <a:pt x="94" y="0"/>
                        </a:moveTo>
                        <a:cubicBezTo>
                          <a:pt x="58" y="0"/>
                          <a:pt x="58" y="0"/>
                          <a:pt x="58" y="0"/>
                        </a:cubicBezTo>
                        <a:cubicBezTo>
                          <a:pt x="57" y="0"/>
                          <a:pt x="56" y="1"/>
                          <a:pt x="56" y="2"/>
                        </a:cubicBezTo>
                        <a:cubicBezTo>
                          <a:pt x="56" y="4"/>
                          <a:pt x="56" y="4"/>
                          <a:pt x="56" y="4"/>
                        </a:cubicBezTo>
                        <a:cubicBezTo>
                          <a:pt x="40" y="4"/>
                          <a:pt x="40" y="4"/>
                          <a:pt x="40" y="4"/>
                        </a:cubicBezTo>
                        <a:cubicBezTo>
                          <a:pt x="40" y="2"/>
                          <a:pt x="40" y="2"/>
                          <a:pt x="40" y="2"/>
                        </a:cubicBezTo>
                        <a:cubicBezTo>
                          <a:pt x="40" y="1"/>
                          <a:pt x="39" y="0"/>
                          <a:pt x="38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9"/>
                          <a:pt x="3" y="12"/>
                          <a:pt x="6" y="12"/>
                        </a:cubicBezTo>
                        <a:cubicBezTo>
                          <a:pt x="90" y="12"/>
                          <a:pt x="90" y="12"/>
                          <a:pt x="90" y="12"/>
                        </a:cubicBezTo>
                        <a:cubicBezTo>
                          <a:pt x="93" y="12"/>
                          <a:pt x="96" y="9"/>
                          <a:pt x="96" y="6"/>
                        </a:cubicBezTo>
                        <a:cubicBezTo>
                          <a:pt x="96" y="2"/>
                          <a:pt x="96" y="2"/>
                          <a:pt x="96" y="2"/>
                        </a:cubicBezTo>
                        <a:cubicBezTo>
                          <a:pt x="96" y="1"/>
                          <a:pt x="95" y="0"/>
                          <a:pt x="9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/>
                  </a:p>
                </p:txBody>
              </p:sp>
            </p:grpSp>
          </p:grpSp>
          <p:cxnSp>
            <p:nvCxnSpPr>
              <p:cNvPr id="109" name="Straight Connector 66">
                <a:extLst>
                  <a:ext uri="{FF2B5EF4-FFF2-40B4-BE49-F238E27FC236}">
                    <a16:creationId xmlns:a16="http://schemas.microsoft.com/office/drawing/2014/main" id="{4B0FA426-4674-B794-158C-1BDB252CE55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93914" y="2131981"/>
                <a:ext cx="2188384" cy="0"/>
              </a:xfrm>
              <a:prstGeom prst="line">
                <a:avLst/>
              </a:prstGeom>
              <a:ln w="15875" cap="rnd">
                <a:solidFill>
                  <a:schemeClr val="bg1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6477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E7B45-418C-F26D-5511-130156FAF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n 48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C38944BE-EE03-60C1-B8F6-A05BD4458D1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05"/>
          <a:stretch/>
        </p:blipFill>
        <p:spPr>
          <a:xfrm>
            <a:off x="0" y="0"/>
            <a:ext cx="12192000" cy="2776457"/>
          </a:xfrm>
          <a:prstGeom prst="rect">
            <a:avLst/>
          </a:prstGeom>
        </p:spPr>
      </p:pic>
      <p:pic>
        <p:nvPicPr>
          <p:cNvPr id="3" name="Gráfico 2" descr="Cuadrado formado por puntos">
            <a:extLst>
              <a:ext uri="{FF2B5EF4-FFF2-40B4-BE49-F238E27FC236}">
                <a16:creationId xmlns:a16="http://schemas.microsoft.com/office/drawing/2014/main" id="{13BAE799-92D3-E3C6-96A0-860B3BB0B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92550" y="5407888"/>
            <a:ext cx="2381400" cy="2381400"/>
          </a:xfrm>
          <a:prstGeom prst="rect">
            <a:avLst/>
          </a:prstGeom>
        </p:spPr>
      </p:pic>
      <p:pic>
        <p:nvPicPr>
          <p:cNvPr id="4" name="Gráfico 3" descr="Cuadrado formado por puntos">
            <a:extLst>
              <a:ext uri="{FF2B5EF4-FFF2-40B4-BE49-F238E27FC236}">
                <a16:creationId xmlns:a16="http://schemas.microsoft.com/office/drawing/2014/main" id="{11B3473A-CC87-CE16-98D0-47222D2CB2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518194" y="6003168"/>
            <a:ext cx="2381248" cy="2381248"/>
          </a:xfrm>
          <a:prstGeom prst="rect">
            <a:avLst/>
          </a:prstGeom>
        </p:spPr>
      </p:pic>
      <p:sp>
        <p:nvSpPr>
          <p:cNvPr id="11" name="Título de diapositiva">
            <a:extLst>
              <a:ext uri="{FF2B5EF4-FFF2-40B4-BE49-F238E27FC236}">
                <a16:creationId xmlns:a16="http://schemas.microsoft.com/office/drawing/2014/main" id="{6BF384D9-AA98-0728-89FF-4F92F1B39C77}"/>
              </a:ext>
            </a:extLst>
          </p:cNvPr>
          <p:cNvSpPr txBox="1">
            <a:spLocks/>
          </p:cNvSpPr>
          <p:nvPr/>
        </p:nvSpPr>
        <p:spPr>
          <a:xfrm>
            <a:off x="406710" y="604868"/>
            <a:ext cx="10642600" cy="596612"/>
          </a:xfrm>
          <a:prstGeom prst="rect">
            <a:avLst/>
          </a:prstGeom>
        </p:spPr>
        <p:txBody>
          <a:bodyPr lIns="25400" tIns="25400" rIns="25400" bIns="25400" anchor="t"/>
          <a:lstStyle>
            <a:lvl1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defTabSz="1219169"/>
            <a:r>
              <a:rPr lang="es-CR" sz="3600" b="0" kern="0" spc="-85">
                <a:solidFill>
                  <a:schemeClr val="tx1"/>
                </a:solidFill>
                <a:latin typeface="Avenir" panose="02000503020000020003" pitchFamily="2" charset="0"/>
              </a:rPr>
              <a:t>Recomendaciones emitidas </a:t>
            </a:r>
            <a:r>
              <a:rPr lang="es-CR" sz="3600" b="0" kern="0" spc="-85">
                <a:solidFill>
                  <a:srgbClr val="FF692D"/>
                </a:solidFill>
                <a:latin typeface="Avenir" panose="02000503020000020003" pitchFamily="2" charset="0"/>
              </a:rPr>
              <a:t>I Trimestre 2025 y acumuladas</a:t>
            </a:r>
          </a:p>
        </p:txBody>
      </p:sp>
      <p:grpSp>
        <p:nvGrpSpPr>
          <p:cNvPr id="51" name="Grupo 50">
            <a:extLst>
              <a:ext uri="{FF2B5EF4-FFF2-40B4-BE49-F238E27FC236}">
                <a16:creationId xmlns:a16="http://schemas.microsoft.com/office/drawing/2014/main" id="{2956DC86-958C-C033-39EC-D391FE894B3D}"/>
              </a:ext>
            </a:extLst>
          </p:cNvPr>
          <p:cNvGrpSpPr/>
          <p:nvPr/>
        </p:nvGrpSpPr>
        <p:grpSpPr>
          <a:xfrm>
            <a:off x="157170" y="1704129"/>
            <a:ext cx="5691996" cy="3335475"/>
            <a:chOff x="157170" y="1704129"/>
            <a:chExt cx="5691996" cy="3335475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95135D1C-3361-D16B-878F-FFC0199B4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7170" y="2558669"/>
              <a:ext cx="5691996" cy="2480935"/>
            </a:xfrm>
            <a:prstGeom prst="rect">
              <a:avLst/>
            </a:prstGeom>
          </p:spPr>
        </p:pic>
        <p:sp>
          <p:nvSpPr>
            <p:cNvPr id="9" name="Título de diapositiva">
              <a:extLst>
                <a:ext uri="{FF2B5EF4-FFF2-40B4-BE49-F238E27FC236}">
                  <a16:creationId xmlns:a16="http://schemas.microsoft.com/office/drawing/2014/main" id="{7295BC17-7D5A-5C18-3CCC-32EF786B44A7}"/>
                </a:ext>
              </a:extLst>
            </p:cNvPr>
            <p:cNvSpPr txBox="1">
              <a:spLocks/>
            </p:cNvSpPr>
            <p:nvPr/>
          </p:nvSpPr>
          <p:spPr>
            <a:xfrm>
              <a:off x="1203046" y="1704129"/>
              <a:ext cx="3600243" cy="326989"/>
            </a:xfrm>
            <a:prstGeom prst="rect">
              <a:avLst/>
            </a:prstGeom>
          </p:spPr>
          <p:txBody>
            <a:bodyPr lIns="25400" tIns="25400" rIns="25400" bIns="25400" anchor="t"/>
            <a:lstStyle>
              <a:lvl1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1pPr>
              <a:lvl2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2pPr>
              <a:lvl3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3pPr>
              <a:lvl4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4pPr>
              <a:lvl5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5pPr>
              <a:lvl6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6pPr>
              <a:lvl7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7pPr>
              <a:lvl8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8pPr>
              <a:lvl9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9pPr>
            </a:lstStyle>
            <a:p>
              <a:pPr algn="ctr" defTabSz="1219169"/>
              <a:r>
                <a:rPr lang="es-CR" sz="2000" b="0" kern="0" spc="-85" dirty="0">
                  <a:solidFill>
                    <a:schemeClr val="tx1"/>
                  </a:solidFill>
                  <a:latin typeface="Avenir"/>
                </a:rPr>
                <a:t>Distribución por área</a:t>
              </a:r>
            </a:p>
            <a:p>
              <a:pPr algn="ctr" defTabSz="1219169"/>
              <a:r>
                <a:rPr lang="es-CR" sz="2000" b="0" kern="0" spc="-85" dirty="0">
                  <a:solidFill>
                    <a:schemeClr val="tx1"/>
                  </a:solidFill>
                  <a:latin typeface="Avenir"/>
                </a:rPr>
                <a:t>Cantidad 103 </a:t>
              </a:r>
              <a:endParaRPr lang="es-CR" sz="2000" b="0" kern="0" spc="-85" dirty="0">
                <a:solidFill>
                  <a:srgbClr val="FF692D"/>
                </a:solidFill>
                <a:latin typeface="Avenir"/>
              </a:endParaRPr>
            </a:p>
          </p:txBody>
        </p:sp>
      </p:grp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F6ADD2E0-2573-CEB2-7899-CC83BE9F1CFC}"/>
              </a:ext>
            </a:extLst>
          </p:cNvPr>
          <p:cNvCxnSpPr/>
          <p:nvPr/>
        </p:nvCxnSpPr>
        <p:spPr>
          <a:xfrm>
            <a:off x="5976096" y="1385188"/>
            <a:ext cx="0" cy="5044966"/>
          </a:xfrm>
          <a:prstGeom prst="line">
            <a:avLst/>
          </a:prstGeom>
          <a:ln w="28575">
            <a:solidFill>
              <a:srgbClr val="FF69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upo 52">
            <a:extLst>
              <a:ext uri="{FF2B5EF4-FFF2-40B4-BE49-F238E27FC236}">
                <a16:creationId xmlns:a16="http://schemas.microsoft.com/office/drawing/2014/main" id="{7C35A169-E76F-EBE8-4530-6B84F818F068}"/>
              </a:ext>
            </a:extLst>
          </p:cNvPr>
          <p:cNvGrpSpPr/>
          <p:nvPr/>
        </p:nvGrpSpPr>
        <p:grpSpPr>
          <a:xfrm>
            <a:off x="6083866" y="1678859"/>
            <a:ext cx="5893210" cy="3578897"/>
            <a:chOff x="6083866" y="1678859"/>
            <a:chExt cx="5893210" cy="3578897"/>
          </a:xfrm>
        </p:grpSpPr>
        <p:sp>
          <p:nvSpPr>
            <p:cNvPr id="10" name="Título de diapositiva">
              <a:extLst>
                <a:ext uri="{FF2B5EF4-FFF2-40B4-BE49-F238E27FC236}">
                  <a16:creationId xmlns:a16="http://schemas.microsoft.com/office/drawing/2014/main" id="{7A3EE0C1-E4CE-8C3B-951D-22F36D2BF565}"/>
                </a:ext>
              </a:extLst>
            </p:cNvPr>
            <p:cNvSpPr txBox="1">
              <a:spLocks/>
            </p:cNvSpPr>
            <p:nvPr/>
          </p:nvSpPr>
          <p:spPr>
            <a:xfrm>
              <a:off x="7215631" y="1678859"/>
              <a:ext cx="3726908" cy="326989"/>
            </a:xfrm>
            <a:prstGeom prst="rect">
              <a:avLst/>
            </a:prstGeom>
          </p:spPr>
          <p:txBody>
            <a:bodyPr lIns="25400" tIns="25400" rIns="25400" bIns="25400" anchor="t"/>
            <a:lstStyle>
              <a:lvl1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1pPr>
              <a:lvl2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2pPr>
              <a:lvl3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3pPr>
              <a:lvl4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4pPr>
              <a:lvl5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5pPr>
              <a:lvl6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6pPr>
              <a:lvl7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7pPr>
              <a:lvl8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8pPr>
              <a:lvl9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9pPr>
            </a:lstStyle>
            <a:p>
              <a:pPr algn="ctr" defTabSz="1219169"/>
              <a:r>
                <a:rPr lang="es-CR" sz="2000" b="0" kern="0" spc="-85">
                  <a:solidFill>
                    <a:schemeClr val="tx1"/>
                  </a:solidFill>
                  <a:latin typeface="Avenir"/>
                </a:rPr>
                <a:t>Distribución por estado desde el 2020</a:t>
              </a:r>
            </a:p>
            <a:p>
              <a:pPr algn="ctr" defTabSz="1219169"/>
              <a:r>
                <a:rPr lang="es-CR" sz="2000" b="0" kern="0" spc="-85">
                  <a:solidFill>
                    <a:schemeClr val="tx1"/>
                  </a:solidFill>
                  <a:latin typeface="Avenir"/>
                </a:rPr>
                <a:t>Cantidad 3072</a:t>
              </a:r>
              <a:endParaRPr lang="es-CR" sz="2000" b="0" kern="0" spc="-85">
                <a:solidFill>
                  <a:srgbClr val="FF692D"/>
                </a:solidFill>
                <a:latin typeface="Avenir"/>
              </a:endParaRPr>
            </a:p>
          </p:txBody>
        </p:sp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D3A22F98-9E7E-1351-7E09-7EA3D13AE953}"/>
                </a:ext>
              </a:extLst>
            </p:cNvPr>
            <p:cNvGrpSpPr/>
            <p:nvPr/>
          </p:nvGrpSpPr>
          <p:grpSpPr>
            <a:xfrm>
              <a:off x="6083866" y="2558669"/>
              <a:ext cx="5893210" cy="2699087"/>
              <a:chOff x="6083866" y="2558669"/>
              <a:chExt cx="5893210" cy="2699087"/>
            </a:xfrm>
          </p:grpSpPr>
          <p:grpSp>
            <p:nvGrpSpPr>
              <p:cNvPr id="40" name="Grupo 39">
                <a:extLst>
                  <a:ext uri="{FF2B5EF4-FFF2-40B4-BE49-F238E27FC236}">
                    <a16:creationId xmlns:a16="http://schemas.microsoft.com/office/drawing/2014/main" id="{361C66B5-7539-0C80-259B-67CD76DF4076}"/>
                  </a:ext>
                </a:extLst>
              </p:cNvPr>
              <p:cNvGrpSpPr/>
              <p:nvPr/>
            </p:nvGrpSpPr>
            <p:grpSpPr>
              <a:xfrm>
                <a:off x="6083866" y="2558669"/>
                <a:ext cx="5893210" cy="2699087"/>
                <a:chOff x="3744243" y="2812536"/>
                <a:chExt cx="8244967" cy="3417301"/>
              </a:xfrm>
            </p:grpSpPr>
            <p:cxnSp>
              <p:nvCxnSpPr>
                <p:cNvPr id="20" name="Google Shape;129;p17">
                  <a:extLst>
                    <a:ext uri="{FF2B5EF4-FFF2-40B4-BE49-F238E27FC236}">
                      <a16:creationId xmlns:a16="http://schemas.microsoft.com/office/drawing/2014/main" id="{2A197C24-2341-0C96-CDEE-6A7A324AE0DA}"/>
                    </a:ext>
                  </a:extLst>
                </p:cNvPr>
                <p:cNvCxnSpPr>
                  <a:cxnSpLocks/>
                  <a:endCxn id="36" idx="0"/>
                </p:cNvCxnSpPr>
                <p:nvPr/>
              </p:nvCxnSpPr>
              <p:spPr>
                <a:xfrm rot="5400000">
                  <a:off x="9173410" y="3938490"/>
                  <a:ext cx="2216100" cy="1535700"/>
                </a:xfrm>
                <a:prstGeom prst="bentConnector3">
                  <a:avLst>
                    <a:gd name="adj1" fmla="val 109053"/>
                  </a:avLst>
                </a:prstGeom>
                <a:noFill/>
                <a:ln w="19050" cap="flat" cmpd="sng">
                  <a:solidFill>
                    <a:schemeClr val="accent1"/>
                  </a:solidFill>
                  <a:prstDash val="solid"/>
                  <a:round/>
                  <a:headEnd type="oval" w="med" len="med"/>
                  <a:tailEnd type="none" w="med" len="med"/>
                </a:ln>
              </p:spPr>
            </p:cxnSp>
            <p:sp>
              <p:nvSpPr>
                <p:cNvPr id="21" name="Google Shape;133;p17">
                  <a:extLst>
                    <a:ext uri="{FF2B5EF4-FFF2-40B4-BE49-F238E27FC236}">
                      <a16:creationId xmlns:a16="http://schemas.microsoft.com/office/drawing/2014/main" id="{DC2D60D2-024D-6B40-AE19-B66C9EEDC6AD}"/>
                    </a:ext>
                  </a:extLst>
                </p:cNvPr>
                <p:cNvSpPr/>
                <p:nvPr/>
              </p:nvSpPr>
              <p:spPr>
                <a:xfrm>
                  <a:off x="5609301" y="4043732"/>
                  <a:ext cx="1365020" cy="21860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88" h="41620" extrusionOk="0">
                      <a:moveTo>
                        <a:pt x="1" y="41620"/>
                      </a:moveTo>
                      <a:lnTo>
                        <a:pt x="12365" y="41620"/>
                      </a:lnTo>
                      <a:lnTo>
                        <a:pt x="12378" y="40428"/>
                      </a:lnTo>
                      <a:lnTo>
                        <a:pt x="12499" y="38043"/>
                      </a:lnTo>
                      <a:lnTo>
                        <a:pt x="12740" y="35699"/>
                      </a:lnTo>
                      <a:lnTo>
                        <a:pt x="13088" y="33395"/>
                      </a:lnTo>
                      <a:lnTo>
                        <a:pt x="13557" y="31118"/>
                      </a:lnTo>
                      <a:lnTo>
                        <a:pt x="14133" y="28894"/>
                      </a:lnTo>
                      <a:lnTo>
                        <a:pt x="14803" y="26711"/>
                      </a:lnTo>
                      <a:lnTo>
                        <a:pt x="15593" y="24568"/>
                      </a:lnTo>
                      <a:lnTo>
                        <a:pt x="16477" y="22491"/>
                      </a:lnTo>
                      <a:lnTo>
                        <a:pt x="17455" y="20455"/>
                      </a:lnTo>
                      <a:lnTo>
                        <a:pt x="18527" y="18473"/>
                      </a:lnTo>
                      <a:lnTo>
                        <a:pt x="19692" y="16557"/>
                      </a:lnTo>
                      <a:lnTo>
                        <a:pt x="20938" y="14709"/>
                      </a:lnTo>
                      <a:lnTo>
                        <a:pt x="22277" y="12914"/>
                      </a:lnTo>
                      <a:lnTo>
                        <a:pt x="23697" y="11199"/>
                      </a:lnTo>
                      <a:lnTo>
                        <a:pt x="25198" y="9538"/>
                      </a:lnTo>
                      <a:lnTo>
                        <a:pt x="25988" y="8748"/>
                      </a:lnTo>
                      <a:lnTo>
                        <a:pt x="25988" y="8748"/>
                      </a:lnTo>
                      <a:lnTo>
                        <a:pt x="17241" y="1"/>
                      </a:lnTo>
                      <a:lnTo>
                        <a:pt x="16250" y="1005"/>
                      </a:lnTo>
                      <a:lnTo>
                        <a:pt x="14347" y="3095"/>
                      </a:lnTo>
                      <a:lnTo>
                        <a:pt x="12552" y="5278"/>
                      </a:lnTo>
                      <a:lnTo>
                        <a:pt x="10851" y="7542"/>
                      </a:lnTo>
                      <a:lnTo>
                        <a:pt x="9271" y="9900"/>
                      </a:lnTo>
                      <a:lnTo>
                        <a:pt x="7797" y="12324"/>
                      </a:lnTo>
                      <a:lnTo>
                        <a:pt x="6431" y="14829"/>
                      </a:lnTo>
                      <a:lnTo>
                        <a:pt x="5198" y="17401"/>
                      </a:lnTo>
                      <a:lnTo>
                        <a:pt x="4073" y="20040"/>
                      </a:lnTo>
                      <a:lnTo>
                        <a:pt x="3082" y="22746"/>
                      </a:lnTo>
                      <a:lnTo>
                        <a:pt x="2225" y="25505"/>
                      </a:lnTo>
                      <a:lnTo>
                        <a:pt x="1501" y="28332"/>
                      </a:lnTo>
                      <a:lnTo>
                        <a:pt x="912" y="31198"/>
                      </a:lnTo>
                      <a:lnTo>
                        <a:pt x="470" y="34119"/>
                      </a:lnTo>
                      <a:lnTo>
                        <a:pt x="162" y="37092"/>
                      </a:lnTo>
                      <a:lnTo>
                        <a:pt x="14" y="40106"/>
                      </a:lnTo>
                      <a:lnTo>
                        <a:pt x="1" y="4162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134;p17">
                  <a:extLst>
                    <a:ext uri="{FF2B5EF4-FFF2-40B4-BE49-F238E27FC236}">
                      <a16:creationId xmlns:a16="http://schemas.microsoft.com/office/drawing/2014/main" id="{F1437E50-4C8B-EAFB-6430-CF4B2F78C09E}"/>
                    </a:ext>
                  </a:extLst>
                </p:cNvPr>
                <p:cNvSpPr/>
                <p:nvPr/>
              </p:nvSpPr>
              <p:spPr>
                <a:xfrm>
                  <a:off x="5609301" y="4043732"/>
                  <a:ext cx="1365020" cy="21860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88" h="41620" fill="none" extrusionOk="0">
                      <a:moveTo>
                        <a:pt x="25988" y="8748"/>
                      </a:moveTo>
                      <a:lnTo>
                        <a:pt x="25198" y="9538"/>
                      </a:lnTo>
                      <a:lnTo>
                        <a:pt x="23697" y="11199"/>
                      </a:lnTo>
                      <a:lnTo>
                        <a:pt x="22277" y="12914"/>
                      </a:lnTo>
                      <a:lnTo>
                        <a:pt x="20938" y="14709"/>
                      </a:lnTo>
                      <a:lnTo>
                        <a:pt x="19692" y="16557"/>
                      </a:lnTo>
                      <a:lnTo>
                        <a:pt x="18527" y="18473"/>
                      </a:lnTo>
                      <a:lnTo>
                        <a:pt x="17455" y="20455"/>
                      </a:lnTo>
                      <a:lnTo>
                        <a:pt x="16477" y="22491"/>
                      </a:lnTo>
                      <a:lnTo>
                        <a:pt x="15593" y="24568"/>
                      </a:lnTo>
                      <a:lnTo>
                        <a:pt x="14803" y="26711"/>
                      </a:lnTo>
                      <a:lnTo>
                        <a:pt x="14133" y="28894"/>
                      </a:lnTo>
                      <a:lnTo>
                        <a:pt x="13557" y="31118"/>
                      </a:lnTo>
                      <a:lnTo>
                        <a:pt x="13088" y="33395"/>
                      </a:lnTo>
                      <a:lnTo>
                        <a:pt x="12740" y="35699"/>
                      </a:lnTo>
                      <a:lnTo>
                        <a:pt x="12499" y="38043"/>
                      </a:lnTo>
                      <a:lnTo>
                        <a:pt x="12378" y="40428"/>
                      </a:lnTo>
                      <a:lnTo>
                        <a:pt x="12365" y="41620"/>
                      </a:lnTo>
                      <a:lnTo>
                        <a:pt x="1" y="41620"/>
                      </a:lnTo>
                      <a:lnTo>
                        <a:pt x="14" y="40106"/>
                      </a:lnTo>
                      <a:lnTo>
                        <a:pt x="162" y="37092"/>
                      </a:lnTo>
                      <a:lnTo>
                        <a:pt x="470" y="34119"/>
                      </a:lnTo>
                      <a:lnTo>
                        <a:pt x="912" y="31198"/>
                      </a:lnTo>
                      <a:lnTo>
                        <a:pt x="1501" y="28332"/>
                      </a:lnTo>
                      <a:lnTo>
                        <a:pt x="2225" y="25505"/>
                      </a:lnTo>
                      <a:lnTo>
                        <a:pt x="3082" y="22746"/>
                      </a:lnTo>
                      <a:lnTo>
                        <a:pt x="4073" y="20040"/>
                      </a:lnTo>
                      <a:lnTo>
                        <a:pt x="5198" y="17401"/>
                      </a:lnTo>
                      <a:lnTo>
                        <a:pt x="6431" y="14829"/>
                      </a:lnTo>
                      <a:lnTo>
                        <a:pt x="7797" y="12324"/>
                      </a:lnTo>
                      <a:lnTo>
                        <a:pt x="9271" y="9900"/>
                      </a:lnTo>
                      <a:lnTo>
                        <a:pt x="10851" y="7542"/>
                      </a:lnTo>
                      <a:lnTo>
                        <a:pt x="12552" y="5278"/>
                      </a:lnTo>
                      <a:lnTo>
                        <a:pt x="14347" y="3095"/>
                      </a:lnTo>
                      <a:lnTo>
                        <a:pt x="16250" y="1005"/>
                      </a:lnTo>
                      <a:lnTo>
                        <a:pt x="17241" y="1"/>
                      </a:lnTo>
                      <a:lnTo>
                        <a:pt x="25988" y="8748"/>
                      </a:lnTo>
                      <a:close/>
                    </a:path>
                  </a:pathLst>
                </a:custGeom>
                <a:noFill/>
                <a:ln w="2675" cap="flat" cmpd="sng">
                  <a:solidFill>
                    <a:srgbClr val="FFFFFF"/>
                  </a:solidFill>
                  <a:prstDash val="solid"/>
                  <a:miter lim="13395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135;p17">
                  <a:extLst>
                    <a:ext uri="{FF2B5EF4-FFF2-40B4-BE49-F238E27FC236}">
                      <a16:creationId xmlns:a16="http://schemas.microsoft.com/office/drawing/2014/main" id="{F12F1425-1DE7-7C99-D561-5FDDF425E77A}"/>
                    </a:ext>
                  </a:extLst>
                </p:cNvPr>
                <p:cNvSpPr/>
                <p:nvPr/>
              </p:nvSpPr>
              <p:spPr>
                <a:xfrm>
                  <a:off x="6258727" y="3788352"/>
                  <a:ext cx="2442255" cy="2441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7" h="46482" extrusionOk="0">
                      <a:moveTo>
                        <a:pt x="13624" y="13610"/>
                      </a:moveTo>
                      <a:lnTo>
                        <a:pt x="12834" y="14400"/>
                      </a:lnTo>
                      <a:lnTo>
                        <a:pt x="11333" y="16061"/>
                      </a:lnTo>
                      <a:lnTo>
                        <a:pt x="9913" y="17776"/>
                      </a:lnTo>
                      <a:lnTo>
                        <a:pt x="8574" y="19571"/>
                      </a:lnTo>
                      <a:lnTo>
                        <a:pt x="7328" y="21419"/>
                      </a:lnTo>
                      <a:lnTo>
                        <a:pt x="6163" y="23335"/>
                      </a:lnTo>
                      <a:lnTo>
                        <a:pt x="5091" y="25317"/>
                      </a:lnTo>
                      <a:lnTo>
                        <a:pt x="4113" y="27353"/>
                      </a:lnTo>
                      <a:lnTo>
                        <a:pt x="3229" y="29430"/>
                      </a:lnTo>
                      <a:lnTo>
                        <a:pt x="2439" y="31573"/>
                      </a:lnTo>
                      <a:lnTo>
                        <a:pt x="1769" y="33756"/>
                      </a:lnTo>
                      <a:lnTo>
                        <a:pt x="1193" y="35980"/>
                      </a:lnTo>
                      <a:lnTo>
                        <a:pt x="724" y="38257"/>
                      </a:lnTo>
                      <a:lnTo>
                        <a:pt x="376" y="40561"/>
                      </a:lnTo>
                      <a:lnTo>
                        <a:pt x="135" y="42905"/>
                      </a:lnTo>
                      <a:lnTo>
                        <a:pt x="14" y="45290"/>
                      </a:lnTo>
                      <a:lnTo>
                        <a:pt x="1" y="46482"/>
                      </a:lnTo>
                      <a:lnTo>
                        <a:pt x="1" y="46482"/>
                      </a:lnTo>
                      <a:lnTo>
                        <a:pt x="11856" y="46482"/>
                      </a:lnTo>
                      <a:lnTo>
                        <a:pt x="11869" y="45584"/>
                      </a:lnTo>
                      <a:lnTo>
                        <a:pt x="11963" y="43816"/>
                      </a:lnTo>
                      <a:lnTo>
                        <a:pt x="12137" y="42075"/>
                      </a:lnTo>
                      <a:lnTo>
                        <a:pt x="12405" y="40347"/>
                      </a:lnTo>
                      <a:lnTo>
                        <a:pt x="12740" y="38659"/>
                      </a:lnTo>
                      <a:lnTo>
                        <a:pt x="13169" y="36998"/>
                      </a:lnTo>
                      <a:lnTo>
                        <a:pt x="13678" y="35377"/>
                      </a:lnTo>
                      <a:lnTo>
                        <a:pt x="14267" y="33783"/>
                      </a:lnTo>
                      <a:lnTo>
                        <a:pt x="14923" y="32229"/>
                      </a:lnTo>
                      <a:lnTo>
                        <a:pt x="15647" y="30716"/>
                      </a:lnTo>
                      <a:lnTo>
                        <a:pt x="16450" y="29242"/>
                      </a:lnTo>
                      <a:lnTo>
                        <a:pt x="17321" y="27822"/>
                      </a:lnTo>
                      <a:lnTo>
                        <a:pt x="18245" y="26429"/>
                      </a:lnTo>
                      <a:lnTo>
                        <a:pt x="19250" y="25103"/>
                      </a:lnTo>
                      <a:lnTo>
                        <a:pt x="20308" y="23817"/>
                      </a:lnTo>
                      <a:lnTo>
                        <a:pt x="21420" y="22585"/>
                      </a:lnTo>
                      <a:lnTo>
                        <a:pt x="22009" y="21995"/>
                      </a:lnTo>
                      <a:lnTo>
                        <a:pt x="22009" y="21995"/>
                      </a:lnTo>
                      <a:lnTo>
                        <a:pt x="22599" y="21406"/>
                      </a:lnTo>
                      <a:lnTo>
                        <a:pt x="23831" y="20294"/>
                      </a:lnTo>
                      <a:lnTo>
                        <a:pt x="25117" y="19236"/>
                      </a:lnTo>
                      <a:lnTo>
                        <a:pt x="26443" y="18231"/>
                      </a:lnTo>
                      <a:lnTo>
                        <a:pt x="27823" y="17307"/>
                      </a:lnTo>
                      <a:lnTo>
                        <a:pt x="29256" y="16436"/>
                      </a:lnTo>
                      <a:lnTo>
                        <a:pt x="30730" y="15632"/>
                      </a:lnTo>
                      <a:lnTo>
                        <a:pt x="32244" y="14909"/>
                      </a:lnTo>
                      <a:lnTo>
                        <a:pt x="33797" y="14253"/>
                      </a:lnTo>
                      <a:lnTo>
                        <a:pt x="35391" y="13663"/>
                      </a:lnTo>
                      <a:lnTo>
                        <a:pt x="37012" y="13154"/>
                      </a:lnTo>
                      <a:lnTo>
                        <a:pt x="38673" y="12739"/>
                      </a:lnTo>
                      <a:lnTo>
                        <a:pt x="40361" y="12391"/>
                      </a:lnTo>
                      <a:lnTo>
                        <a:pt x="42089" y="12123"/>
                      </a:lnTo>
                      <a:lnTo>
                        <a:pt x="43831" y="11949"/>
                      </a:lnTo>
                      <a:lnTo>
                        <a:pt x="45599" y="11855"/>
                      </a:lnTo>
                      <a:lnTo>
                        <a:pt x="46496" y="11855"/>
                      </a:lnTo>
                      <a:lnTo>
                        <a:pt x="46496" y="11855"/>
                      </a:lnTo>
                      <a:lnTo>
                        <a:pt x="46496" y="0"/>
                      </a:lnTo>
                      <a:lnTo>
                        <a:pt x="45291" y="0"/>
                      </a:lnTo>
                      <a:lnTo>
                        <a:pt x="42920" y="121"/>
                      </a:lnTo>
                      <a:lnTo>
                        <a:pt x="40575" y="362"/>
                      </a:lnTo>
                      <a:lnTo>
                        <a:pt x="38258" y="710"/>
                      </a:lnTo>
                      <a:lnTo>
                        <a:pt x="35994" y="1179"/>
                      </a:lnTo>
                      <a:lnTo>
                        <a:pt x="33771" y="1755"/>
                      </a:lnTo>
                      <a:lnTo>
                        <a:pt x="31587" y="2438"/>
                      </a:lnTo>
                      <a:lnTo>
                        <a:pt x="29444" y="3215"/>
                      </a:lnTo>
                      <a:lnTo>
                        <a:pt x="27368" y="4099"/>
                      </a:lnTo>
                      <a:lnTo>
                        <a:pt x="25332" y="5077"/>
                      </a:lnTo>
                      <a:lnTo>
                        <a:pt x="23349" y="6149"/>
                      </a:lnTo>
                      <a:lnTo>
                        <a:pt x="21433" y="7314"/>
                      </a:lnTo>
                      <a:lnTo>
                        <a:pt x="19585" y="8573"/>
                      </a:lnTo>
                      <a:lnTo>
                        <a:pt x="17790" y="9913"/>
                      </a:lnTo>
                      <a:lnTo>
                        <a:pt x="16062" y="11333"/>
                      </a:lnTo>
                      <a:lnTo>
                        <a:pt x="14414" y="12833"/>
                      </a:lnTo>
                      <a:lnTo>
                        <a:pt x="13624" y="1361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136;p17">
                  <a:extLst>
                    <a:ext uri="{FF2B5EF4-FFF2-40B4-BE49-F238E27FC236}">
                      <a16:creationId xmlns:a16="http://schemas.microsoft.com/office/drawing/2014/main" id="{F986FF9B-AB9B-B77D-9BCF-9A2ADA158220}"/>
                    </a:ext>
                  </a:extLst>
                </p:cNvPr>
                <p:cNvSpPr/>
                <p:nvPr/>
              </p:nvSpPr>
              <p:spPr>
                <a:xfrm>
                  <a:off x="6258727" y="3788352"/>
                  <a:ext cx="2442255" cy="2441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7" h="46482" fill="none" extrusionOk="0">
                      <a:moveTo>
                        <a:pt x="46496" y="0"/>
                      </a:moveTo>
                      <a:lnTo>
                        <a:pt x="46496" y="11855"/>
                      </a:lnTo>
                      <a:lnTo>
                        <a:pt x="45599" y="11855"/>
                      </a:lnTo>
                      <a:lnTo>
                        <a:pt x="43831" y="11949"/>
                      </a:lnTo>
                      <a:lnTo>
                        <a:pt x="42089" y="12123"/>
                      </a:lnTo>
                      <a:lnTo>
                        <a:pt x="40361" y="12391"/>
                      </a:lnTo>
                      <a:lnTo>
                        <a:pt x="38673" y="12739"/>
                      </a:lnTo>
                      <a:lnTo>
                        <a:pt x="37012" y="13154"/>
                      </a:lnTo>
                      <a:lnTo>
                        <a:pt x="35391" y="13663"/>
                      </a:lnTo>
                      <a:lnTo>
                        <a:pt x="33797" y="14253"/>
                      </a:lnTo>
                      <a:lnTo>
                        <a:pt x="32244" y="14909"/>
                      </a:lnTo>
                      <a:lnTo>
                        <a:pt x="30730" y="15632"/>
                      </a:lnTo>
                      <a:lnTo>
                        <a:pt x="29256" y="16436"/>
                      </a:lnTo>
                      <a:lnTo>
                        <a:pt x="27823" y="17307"/>
                      </a:lnTo>
                      <a:lnTo>
                        <a:pt x="26443" y="18231"/>
                      </a:lnTo>
                      <a:lnTo>
                        <a:pt x="25117" y="19236"/>
                      </a:lnTo>
                      <a:lnTo>
                        <a:pt x="23831" y="20294"/>
                      </a:lnTo>
                      <a:lnTo>
                        <a:pt x="22599" y="21406"/>
                      </a:lnTo>
                      <a:lnTo>
                        <a:pt x="22009" y="21995"/>
                      </a:lnTo>
                      <a:lnTo>
                        <a:pt x="21420" y="22585"/>
                      </a:lnTo>
                      <a:lnTo>
                        <a:pt x="20308" y="23817"/>
                      </a:lnTo>
                      <a:lnTo>
                        <a:pt x="19250" y="25103"/>
                      </a:lnTo>
                      <a:lnTo>
                        <a:pt x="18245" y="26429"/>
                      </a:lnTo>
                      <a:lnTo>
                        <a:pt x="17321" y="27822"/>
                      </a:lnTo>
                      <a:lnTo>
                        <a:pt x="16450" y="29242"/>
                      </a:lnTo>
                      <a:lnTo>
                        <a:pt x="15647" y="30716"/>
                      </a:lnTo>
                      <a:lnTo>
                        <a:pt x="14923" y="32229"/>
                      </a:lnTo>
                      <a:lnTo>
                        <a:pt x="14267" y="33783"/>
                      </a:lnTo>
                      <a:lnTo>
                        <a:pt x="13678" y="35377"/>
                      </a:lnTo>
                      <a:lnTo>
                        <a:pt x="13169" y="36998"/>
                      </a:lnTo>
                      <a:lnTo>
                        <a:pt x="12740" y="38659"/>
                      </a:lnTo>
                      <a:lnTo>
                        <a:pt x="12405" y="40347"/>
                      </a:lnTo>
                      <a:lnTo>
                        <a:pt x="12137" y="42075"/>
                      </a:lnTo>
                      <a:lnTo>
                        <a:pt x="11963" y="43816"/>
                      </a:lnTo>
                      <a:lnTo>
                        <a:pt x="11869" y="45584"/>
                      </a:lnTo>
                      <a:lnTo>
                        <a:pt x="11856" y="46482"/>
                      </a:lnTo>
                      <a:lnTo>
                        <a:pt x="1" y="46482"/>
                      </a:lnTo>
                      <a:lnTo>
                        <a:pt x="14" y="45290"/>
                      </a:lnTo>
                      <a:lnTo>
                        <a:pt x="135" y="42905"/>
                      </a:lnTo>
                      <a:lnTo>
                        <a:pt x="376" y="40561"/>
                      </a:lnTo>
                      <a:lnTo>
                        <a:pt x="724" y="38257"/>
                      </a:lnTo>
                      <a:lnTo>
                        <a:pt x="1193" y="35980"/>
                      </a:lnTo>
                      <a:lnTo>
                        <a:pt x="1769" y="33756"/>
                      </a:lnTo>
                      <a:lnTo>
                        <a:pt x="2439" y="31573"/>
                      </a:lnTo>
                      <a:lnTo>
                        <a:pt x="3229" y="29430"/>
                      </a:lnTo>
                      <a:lnTo>
                        <a:pt x="4113" y="27353"/>
                      </a:lnTo>
                      <a:lnTo>
                        <a:pt x="5091" y="25317"/>
                      </a:lnTo>
                      <a:lnTo>
                        <a:pt x="6163" y="23335"/>
                      </a:lnTo>
                      <a:lnTo>
                        <a:pt x="7328" y="21419"/>
                      </a:lnTo>
                      <a:lnTo>
                        <a:pt x="8574" y="19571"/>
                      </a:lnTo>
                      <a:lnTo>
                        <a:pt x="9913" y="17776"/>
                      </a:lnTo>
                      <a:lnTo>
                        <a:pt x="11333" y="16061"/>
                      </a:lnTo>
                      <a:lnTo>
                        <a:pt x="12834" y="14400"/>
                      </a:lnTo>
                      <a:lnTo>
                        <a:pt x="13624" y="13610"/>
                      </a:lnTo>
                      <a:lnTo>
                        <a:pt x="14414" y="12833"/>
                      </a:lnTo>
                      <a:lnTo>
                        <a:pt x="16062" y="11333"/>
                      </a:lnTo>
                      <a:lnTo>
                        <a:pt x="17790" y="9913"/>
                      </a:lnTo>
                      <a:lnTo>
                        <a:pt x="19585" y="8573"/>
                      </a:lnTo>
                      <a:lnTo>
                        <a:pt x="21433" y="7314"/>
                      </a:lnTo>
                      <a:lnTo>
                        <a:pt x="23349" y="6149"/>
                      </a:lnTo>
                      <a:lnTo>
                        <a:pt x="25332" y="5077"/>
                      </a:lnTo>
                      <a:lnTo>
                        <a:pt x="27368" y="4099"/>
                      </a:lnTo>
                      <a:lnTo>
                        <a:pt x="29444" y="3215"/>
                      </a:lnTo>
                      <a:lnTo>
                        <a:pt x="31587" y="2438"/>
                      </a:lnTo>
                      <a:lnTo>
                        <a:pt x="33771" y="1755"/>
                      </a:lnTo>
                      <a:lnTo>
                        <a:pt x="35994" y="1179"/>
                      </a:lnTo>
                      <a:lnTo>
                        <a:pt x="38258" y="710"/>
                      </a:lnTo>
                      <a:lnTo>
                        <a:pt x="40575" y="362"/>
                      </a:lnTo>
                      <a:lnTo>
                        <a:pt x="42920" y="121"/>
                      </a:lnTo>
                      <a:lnTo>
                        <a:pt x="45291" y="0"/>
                      </a:lnTo>
                      <a:lnTo>
                        <a:pt x="46496" y="0"/>
                      </a:lnTo>
                      <a:close/>
                    </a:path>
                  </a:pathLst>
                </a:custGeom>
                <a:noFill/>
                <a:ln w="2675" cap="flat" cmpd="sng">
                  <a:solidFill>
                    <a:srgbClr val="FFFFFF"/>
                  </a:solidFill>
                  <a:prstDash val="solid"/>
                  <a:miter lim="13395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37;p17">
                  <a:extLst>
                    <a:ext uri="{FF2B5EF4-FFF2-40B4-BE49-F238E27FC236}">
                      <a16:creationId xmlns:a16="http://schemas.microsoft.com/office/drawing/2014/main" id="{9BACE8AC-4644-A6B1-0D21-8823769F85CD}"/>
                    </a:ext>
                  </a:extLst>
                </p:cNvPr>
                <p:cNvSpPr/>
                <p:nvPr/>
              </p:nvSpPr>
              <p:spPr>
                <a:xfrm>
                  <a:off x="6881418" y="4410992"/>
                  <a:ext cx="3105698" cy="1818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28" h="34628" extrusionOk="0">
                      <a:moveTo>
                        <a:pt x="10154" y="10141"/>
                      </a:moveTo>
                      <a:lnTo>
                        <a:pt x="9565" y="10731"/>
                      </a:lnTo>
                      <a:lnTo>
                        <a:pt x="8453" y="11963"/>
                      </a:lnTo>
                      <a:lnTo>
                        <a:pt x="7395" y="13249"/>
                      </a:lnTo>
                      <a:lnTo>
                        <a:pt x="6390" y="14575"/>
                      </a:lnTo>
                      <a:lnTo>
                        <a:pt x="5466" y="15968"/>
                      </a:lnTo>
                      <a:lnTo>
                        <a:pt x="4595" y="17388"/>
                      </a:lnTo>
                      <a:lnTo>
                        <a:pt x="3792" y="18862"/>
                      </a:lnTo>
                      <a:lnTo>
                        <a:pt x="3068" y="20375"/>
                      </a:lnTo>
                      <a:lnTo>
                        <a:pt x="2412" y="21929"/>
                      </a:lnTo>
                      <a:lnTo>
                        <a:pt x="1823" y="23523"/>
                      </a:lnTo>
                      <a:lnTo>
                        <a:pt x="1314" y="25144"/>
                      </a:lnTo>
                      <a:lnTo>
                        <a:pt x="885" y="26805"/>
                      </a:lnTo>
                      <a:lnTo>
                        <a:pt x="550" y="28493"/>
                      </a:lnTo>
                      <a:lnTo>
                        <a:pt x="282" y="30221"/>
                      </a:lnTo>
                      <a:lnTo>
                        <a:pt x="108" y="31962"/>
                      </a:lnTo>
                      <a:lnTo>
                        <a:pt x="14" y="33730"/>
                      </a:lnTo>
                      <a:lnTo>
                        <a:pt x="1" y="34628"/>
                      </a:lnTo>
                      <a:lnTo>
                        <a:pt x="1" y="34628"/>
                      </a:lnTo>
                      <a:lnTo>
                        <a:pt x="12633" y="34628"/>
                      </a:lnTo>
                      <a:lnTo>
                        <a:pt x="12659" y="33489"/>
                      </a:lnTo>
                      <a:lnTo>
                        <a:pt x="12887" y="31279"/>
                      </a:lnTo>
                      <a:lnTo>
                        <a:pt x="13316" y="29122"/>
                      </a:lnTo>
                      <a:lnTo>
                        <a:pt x="13959" y="27060"/>
                      </a:lnTo>
                      <a:lnTo>
                        <a:pt x="14803" y="25090"/>
                      </a:lnTo>
                      <a:lnTo>
                        <a:pt x="15821" y="23215"/>
                      </a:lnTo>
                      <a:lnTo>
                        <a:pt x="16999" y="21460"/>
                      </a:lnTo>
                      <a:lnTo>
                        <a:pt x="18352" y="19826"/>
                      </a:lnTo>
                      <a:lnTo>
                        <a:pt x="19076" y="19076"/>
                      </a:lnTo>
                      <a:lnTo>
                        <a:pt x="19076" y="19076"/>
                      </a:lnTo>
                      <a:lnTo>
                        <a:pt x="19839" y="18339"/>
                      </a:lnTo>
                      <a:lnTo>
                        <a:pt x="21474" y="16986"/>
                      </a:lnTo>
                      <a:lnTo>
                        <a:pt x="23228" y="15807"/>
                      </a:lnTo>
                      <a:lnTo>
                        <a:pt x="25090" y="14789"/>
                      </a:lnTo>
                      <a:lnTo>
                        <a:pt x="27073" y="13959"/>
                      </a:lnTo>
                      <a:lnTo>
                        <a:pt x="29136" y="13316"/>
                      </a:lnTo>
                      <a:lnTo>
                        <a:pt x="31292" y="12874"/>
                      </a:lnTo>
                      <a:lnTo>
                        <a:pt x="33503" y="12646"/>
                      </a:lnTo>
                      <a:lnTo>
                        <a:pt x="34641" y="12633"/>
                      </a:lnTo>
                      <a:lnTo>
                        <a:pt x="34641" y="12633"/>
                      </a:lnTo>
                      <a:lnTo>
                        <a:pt x="35780" y="12646"/>
                      </a:lnTo>
                      <a:lnTo>
                        <a:pt x="37990" y="12874"/>
                      </a:lnTo>
                      <a:lnTo>
                        <a:pt x="40147" y="13316"/>
                      </a:lnTo>
                      <a:lnTo>
                        <a:pt x="42210" y="13959"/>
                      </a:lnTo>
                      <a:lnTo>
                        <a:pt x="44179" y="14789"/>
                      </a:lnTo>
                      <a:lnTo>
                        <a:pt x="46054" y="15807"/>
                      </a:lnTo>
                      <a:lnTo>
                        <a:pt x="47809" y="16986"/>
                      </a:lnTo>
                      <a:lnTo>
                        <a:pt x="49443" y="18339"/>
                      </a:lnTo>
                      <a:lnTo>
                        <a:pt x="50193" y="19076"/>
                      </a:lnTo>
                      <a:lnTo>
                        <a:pt x="50193" y="19076"/>
                      </a:lnTo>
                      <a:lnTo>
                        <a:pt x="59128" y="10141"/>
                      </a:lnTo>
                      <a:lnTo>
                        <a:pt x="58539" y="9552"/>
                      </a:lnTo>
                      <a:lnTo>
                        <a:pt x="57306" y="8440"/>
                      </a:lnTo>
                      <a:lnTo>
                        <a:pt x="56020" y="7382"/>
                      </a:lnTo>
                      <a:lnTo>
                        <a:pt x="54694" y="6377"/>
                      </a:lnTo>
                      <a:lnTo>
                        <a:pt x="53314" y="5453"/>
                      </a:lnTo>
                      <a:lnTo>
                        <a:pt x="51881" y="4582"/>
                      </a:lnTo>
                      <a:lnTo>
                        <a:pt x="50408" y="3778"/>
                      </a:lnTo>
                      <a:lnTo>
                        <a:pt x="48894" y="3055"/>
                      </a:lnTo>
                      <a:lnTo>
                        <a:pt x="47340" y="2399"/>
                      </a:lnTo>
                      <a:lnTo>
                        <a:pt x="45746" y="1809"/>
                      </a:lnTo>
                      <a:lnTo>
                        <a:pt x="44125" y="1300"/>
                      </a:lnTo>
                      <a:lnTo>
                        <a:pt x="42464" y="885"/>
                      </a:lnTo>
                      <a:lnTo>
                        <a:pt x="40776" y="537"/>
                      </a:lnTo>
                      <a:lnTo>
                        <a:pt x="39048" y="269"/>
                      </a:lnTo>
                      <a:lnTo>
                        <a:pt x="37307" y="95"/>
                      </a:lnTo>
                      <a:lnTo>
                        <a:pt x="35539" y="1"/>
                      </a:lnTo>
                      <a:lnTo>
                        <a:pt x="34641" y="1"/>
                      </a:lnTo>
                      <a:lnTo>
                        <a:pt x="34641" y="1"/>
                      </a:lnTo>
                      <a:lnTo>
                        <a:pt x="33744" y="1"/>
                      </a:lnTo>
                      <a:lnTo>
                        <a:pt x="31976" y="95"/>
                      </a:lnTo>
                      <a:lnTo>
                        <a:pt x="30234" y="269"/>
                      </a:lnTo>
                      <a:lnTo>
                        <a:pt x="28506" y="537"/>
                      </a:lnTo>
                      <a:lnTo>
                        <a:pt x="26818" y="885"/>
                      </a:lnTo>
                      <a:lnTo>
                        <a:pt x="25157" y="1300"/>
                      </a:lnTo>
                      <a:lnTo>
                        <a:pt x="23536" y="1809"/>
                      </a:lnTo>
                      <a:lnTo>
                        <a:pt x="21942" y="2399"/>
                      </a:lnTo>
                      <a:lnTo>
                        <a:pt x="20389" y="3055"/>
                      </a:lnTo>
                      <a:lnTo>
                        <a:pt x="18875" y="3778"/>
                      </a:lnTo>
                      <a:lnTo>
                        <a:pt x="17401" y="4582"/>
                      </a:lnTo>
                      <a:lnTo>
                        <a:pt x="15968" y="5453"/>
                      </a:lnTo>
                      <a:lnTo>
                        <a:pt x="14588" y="6377"/>
                      </a:lnTo>
                      <a:lnTo>
                        <a:pt x="13262" y="7382"/>
                      </a:lnTo>
                      <a:lnTo>
                        <a:pt x="11976" y="8440"/>
                      </a:lnTo>
                      <a:lnTo>
                        <a:pt x="10744" y="9552"/>
                      </a:lnTo>
                      <a:lnTo>
                        <a:pt x="10154" y="10141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138;p17">
                  <a:extLst>
                    <a:ext uri="{FF2B5EF4-FFF2-40B4-BE49-F238E27FC236}">
                      <a16:creationId xmlns:a16="http://schemas.microsoft.com/office/drawing/2014/main" id="{3A00A92A-2B4F-50FA-0778-358C1530660B}"/>
                    </a:ext>
                  </a:extLst>
                </p:cNvPr>
                <p:cNvSpPr/>
                <p:nvPr/>
              </p:nvSpPr>
              <p:spPr>
                <a:xfrm>
                  <a:off x="6881418" y="4410992"/>
                  <a:ext cx="3105698" cy="1818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28" h="34628" fill="none" extrusionOk="0">
                      <a:moveTo>
                        <a:pt x="59128" y="10141"/>
                      </a:moveTo>
                      <a:lnTo>
                        <a:pt x="50193" y="19076"/>
                      </a:lnTo>
                      <a:lnTo>
                        <a:pt x="49443" y="18339"/>
                      </a:lnTo>
                      <a:lnTo>
                        <a:pt x="47809" y="16986"/>
                      </a:lnTo>
                      <a:lnTo>
                        <a:pt x="46054" y="15807"/>
                      </a:lnTo>
                      <a:lnTo>
                        <a:pt x="44179" y="14789"/>
                      </a:lnTo>
                      <a:lnTo>
                        <a:pt x="42210" y="13959"/>
                      </a:lnTo>
                      <a:lnTo>
                        <a:pt x="40147" y="13316"/>
                      </a:lnTo>
                      <a:lnTo>
                        <a:pt x="37990" y="12874"/>
                      </a:lnTo>
                      <a:lnTo>
                        <a:pt x="35780" y="12646"/>
                      </a:lnTo>
                      <a:lnTo>
                        <a:pt x="34641" y="12633"/>
                      </a:lnTo>
                      <a:lnTo>
                        <a:pt x="33503" y="12646"/>
                      </a:lnTo>
                      <a:lnTo>
                        <a:pt x="31292" y="12874"/>
                      </a:lnTo>
                      <a:lnTo>
                        <a:pt x="29136" y="13316"/>
                      </a:lnTo>
                      <a:lnTo>
                        <a:pt x="27073" y="13959"/>
                      </a:lnTo>
                      <a:lnTo>
                        <a:pt x="25090" y="14789"/>
                      </a:lnTo>
                      <a:lnTo>
                        <a:pt x="23228" y="15807"/>
                      </a:lnTo>
                      <a:lnTo>
                        <a:pt x="21474" y="16986"/>
                      </a:lnTo>
                      <a:lnTo>
                        <a:pt x="19839" y="18339"/>
                      </a:lnTo>
                      <a:lnTo>
                        <a:pt x="19076" y="19076"/>
                      </a:lnTo>
                      <a:lnTo>
                        <a:pt x="18352" y="19826"/>
                      </a:lnTo>
                      <a:lnTo>
                        <a:pt x="16999" y="21460"/>
                      </a:lnTo>
                      <a:lnTo>
                        <a:pt x="15821" y="23215"/>
                      </a:lnTo>
                      <a:lnTo>
                        <a:pt x="14803" y="25090"/>
                      </a:lnTo>
                      <a:lnTo>
                        <a:pt x="13959" y="27060"/>
                      </a:lnTo>
                      <a:lnTo>
                        <a:pt x="13316" y="29122"/>
                      </a:lnTo>
                      <a:lnTo>
                        <a:pt x="12887" y="31279"/>
                      </a:lnTo>
                      <a:lnTo>
                        <a:pt x="12659" y="33489"/>
                      </a:lnTo>
                      <a:lnTo>
                        <a:pt x="12633" y="34628"/>
                      </a:lnTo>
                      <a:lnTo>
                        <a:pt x="1" y="34628"/>
                      </a:lnTo>
                      <a:lnTo>
                        <a:pt x="14" y="33730"/>
                      </a:lnTo>
                      <a:lnTo>
                        <a:pt x="108" y="31962"/>
                      </a:lnTo>
                      <a:lnTo>
                        <a:pt x="282" y="30221"/>
                      </a:lnTo>
                      <a:lnTo>
                        <a:pt x="550" y="28493"/>
                      </a:lnTo>
                      <a:lnTo>
                        <a:pt x="885" y="26805"/>
                      </a:lnTo>
                      <a:lnTo>
                        <a:pt x="1314" y="25144"/>
                      </a:lnTo>
                      <a:lnTo>
                        <a:pt x="1823" y="23523"/>
                      </a:lnTo>
                      <a:lnTo>
                        <a:pt x="2412" y="21929"/>
                      </a:lnTo>
                      <a:lnTo>
                        <a:pt x="3068" y="20375"/>
                      </a:lnTo>
                      <a:lnTo>
                        <a:pt x="3792" y="18862"/>
                      </a:lnTo>
                      <a:lnTo>
                        <a:pt x="4595" y="17388"/>
                      </a:lnTo>
                      <a:lnTo>
                        <a:pt x="5466" y="15968"/>
                      </a:lnTo>
                      <a:lnTo>
                        <a:pt x="6390" y="14575"/>
                      </a:lnTo>
                      <a:lnTo>
                        <a:pt x="7395" y="13249"/>
                      </a:lnTo>
                      <a:lnTo>
                        <a:pt x="8453" y="11963"/>
                      </a:lnTo>
                      <a:lnTo>
                        <a:pt x="9565" y="10731"/>
                      </a:lnTo>
                      <a:lnTo>
                        <a:pt x="10154" y="10141"/>
                      </a:lnTo>
                      <a:lnTo>
                        <a:pt x="10744" y="9552"/>
                      </a:lnTo>
                      <a:lnTo>
                        <a:pt x="11976" y="8440"/>
                      </a:lnTo>
                      <a:lnTo>
                        <a:pt x="13262" y="7382"/>
                      </a:lnTo>
                      <a:lnTo>
                        <a:pt x="14588" y="6377"/>
                      </a:lnTo>
                      <a:lnTo>
                        <a:pt x="15968" y="5453"/>
                      </a:lnTo>
                      <a:lnTo>
                        <a:pt x="17401" y="4582"/>
                      </a:lnTo>
                      <a:lnTo>
                        <a:pt x="18875" y="3778"/>
                      </a:lnTo>
                      <a:lnTo>
                        <a:pt x="20389" y="3055"/>
                      </a:lnTo>
                      <a:lnTo>
                        <a:pt x="21942" y="2399"/>
                      </a:lnTo>
                      <a:lnTo>
                        <a:pt x="23536" y="1809"/>
                      </a:lnTo>
                      <a:lnTo>
                        <a:pt x="25157" y="1300"/>
                      </a:lnTo>
                      <a:lnTo>
                        <a:pt x="26818" y="885"/>
                      </a:lnTo>
                      <a:lnTo>
                        <a:pt x="28506" y="537"/>
                      </a:lnTo>
                      <a:lnTo>
                        <a:pt x="30234" y="269"/>
                      </a:lnTo>
                      <a:lnTo>
                        <a:pt x="31976" y="95"/>
                      </a:lnTo>
                      <a:lnTo>
                        <a:pt x="33744" y="1"/>
                      </a:lnTo>
                      <a:lnTo>
                        <a:pt x="34641" y="1"/>
                      </a:lnTo>
                      <a:lnTo>
                        <a:pt x="35539" y="1"/>
                      </a:lnTo>
                      <a:lnTo>
                        <a:pt x="37307" y="95"/>
                      </a:lnTo>
                      <a:lnTo>
                        <a:pt x="39048" y="269"/>
                      </a:lnTo>
                      <a:lnTo>
                        <a:pt x="40776" y="537"/>
                      </a:lnTo>
                      <a:lnTo>
                        <a:pt x="42464" y="885"/>
                      </a:lnTo>
                      <a:lnTo>
                        <a:pt x="44125" y="1300"/>
                      </a:lnTo>
                      <a:lnTo>
                        <a:pt x="45746" y="1809"/>
                      </a:lnTo>
                      <a:lnTo>
                        <a:pt x="47340" y="2399"/>
                      </a:lnTo>
                      <a:lnTo>
                        <a:pt x="48894" y="3055"/>
                      </a:lnTo>
                      <a:lnTo>
                        <a:pt x="50408" y="3778"/>
                      </a:lnTo>
                      <a:lnTo>
                        <a:pt x="51881" y="4582"/>
                      </a:lnTo>
                      <a:lnTo>
                        <a:pt x="53314" y="5453"/>
                      </a:lnTo>
                      <a:lnTo>
                        <a:pt x="54694" y="6377"/>
                      </a:lnTo>
                      <a:lnTo>
                        <a:pt x="56020" y="7382"/>
                      </a:lnTo>
                      <a:lnTo>
                        <a:pt x="57306" y="8440"/>
                      </a:lnTo>
                      <a:lnTo>
                        <a:pt x="58539" y="9552"/>
                      </a:lnTo>
                      <a:lnTo>
                        <a:pt x="59128" y="10141"/>
                      </a:lnTo>
                      <a:close/>
                    </a:path>
                  </a:pathLst>
                </a:custGeom>
                <a:noFill/>
                <a:ln w="2675" cap="flat" cmpd="sng">
                  <a:solidFill>
                    <a:srgbClr val="FFFFFF"/>
                  </a:solidFill>
                  <a:prstDash val="solid"/>
                  <a:miter lim="13395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139;p17">
                  <a:extLst>
                    <a:ext uri="{FF2B5EF4-FFF2-40B4-BE49-F238E27FC236}">
                      <a16:creationId xmlns:a16="http://schemas.microsoft.com/office/drawing/2014/main" id="{A536F4A1-5B15-BFB8-9B72-185C4C744BF0}"/>
                    </a:ext>
                  </a:extLst>
                </p:cNvPr>
                <p:cNvSpPr/>
                <p:nvPr/>
              </p:nvSpPr>
              <p:spPr>
                <a:xfrm>
                  <a:off x="7544921" y="5074497"/>
                  <a:ext cx="2312045" cy="1155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18" h="21996" extrusionOk="0">
                      <a:moveTo>
                        <a:pt x="6444" y="6444"/>
                      </a:moveTo>
                      <a:lnTo>
                        <a:pt x="5720" y="7194"/>
                      </a:lnTo>
                      <a:lnTo>
                        <a:pt x="4367" y="8828"/>
                      </a:lnTo>
                      <a:lnTo>
                        <a:pt x="3189" y="10583"/>
                      </a:lnTo>
                      <a:lnTo>
                        <a:pt x="2171" y="12458"/>
                      </a:lnTo>
                      <a:lnTo>
                        <a:pt x="1327" y="14428"/>
                      </a:lnTo>
                      <a:lnTo>
                        <a:pt x="684" y="16490"/>
                      </a:lnTo>
                      <a:lnTo>
                        <a:pt x="255" y="18647"/>
                      </a:lnTo>
                      <a:lnTo>
                        <a:pt x="27" y="20857"/>
                      </a:lnTo>
                      <a:lnTo>
                        <a:pt x="1" y="21996"/>
                      </a:lnTo>
                      <a:lnTo>
                        <a:pt x="1" y="21996"/>
                      </a:lnTo>
                      <a:lnTo>
                        <a:pt x="12231" y="21996"/>
                      </a:lnTo>
                      <a:lnTo>
                        <a:pt x="12231" y="21500"/>
                      </a:lnTo>
                      <a:lnTo>
                        <a:pt x="12338" y="20509"/>
                      </a:lnTo>
                      <a:lnTo>
                        <a:pt x="12525" y="19558"/>
                      </a:lnTo>
                      <a:lnTo>
                        <a:pt x="12820" y="18634"/>
                      </a:lnTo>
                      <a:lnTo>
                        <a:pt x="13182" y="17750"/>
                      </a:lnTo>
                      <a:lnTo>
                        <a:pt x="13637" y="16919"/>
                      </a:lnTo>
                      <a:lnTo>
                        <a:pt x="14173" y="16142"/>
                      </a:lnTo>
                      <a:lnTo>
                        <a:pt x="14762" y="15419"/>
                      </a:lnTo>
                      <a:lnTo>
                        <a:pt x="15097" y="15084"/>
                      </a:lnTo>
                      <a:lnTo>
                        <a:pt x="15097" y="15084"/>
                      </a:lnTo>
                      <a:lnTo>
                        <a:pt x="15432" y="14749"/>
                      </a:lnTo>
                      <a:lnTo>
                        <a:pt x="16155" y="14160"/>
                      </a:lnTo>
                      <a:lnTo>
                        <a:pt x="16932" y="13624"/>
                      </a:lnTo>
                      <a:lnTo>
                        <a:pt x="17763" y="13182"/>
                      </a:lnTo>
                      <a:lnTo>
                        <a:pt x="18647" y="12807"/>
                      </a:lnTo>
                      <a:lnTo>
                        <a:pt x="19558" y="12525"/>
                      </a:lnTo>
                      <a:lnTo>
                        <a:pt x="20522" y="12325"/>
                      </a:lnTo>
                      <a:lnTo>
                        <a:pt x="21500" y="12231"/>
                      </a:lnTo>
                      <a:lnTo>
                        <a:pt x="22009" y="12217"/>
                      </a:lnTo>
                      <a:lnTo>
                        <a:pt x="22009" y="12217"/>
                      </a:lnTo>
                      <a:lnTo>
                        <a:pt x="22518" y="12231"/>
                      </a:lnTo>
                      <a:lnTo>
                        <a:pt x="23496" y="12325"/>
                      </a:lnTo>
                      <a:lnTo>
                        <a:pt x="24461" y="12525"/>
                      </a:lnTo>
                      <a:lnTo>
                        <a:pt x="25371" y="12807"/>
                      </a:lnTo>
                      <a:lnTo>
                        <a:pt x="26256" y="13182"/>
                      </a:lnTo>
                      <a:lnTo>
                        <a:pt x="27086" y="13624"/>
                      </a:lnTo>
                      <a:lnTo>
                        <a:pt x="27863" y="14160"/>
                      </a:lnTo>
                      <a:lnTo>
                        <a:pt x="28586" y="14749"/>
                      </a:lnTo>
                      <a:lnTo>
                        <a:pt x="28921" y="15084"/>
                      </a:lnTo>
                      <a:lnTo>
                        <a:pt x="28921" y="15084"/>
                      </a:lnTo>
                      <a:lnTo>
                        <a:pt x="29256" y="15419"/>
                      </a:lnTo>
                      <a:lnTo>
                        <a:pt x="29845" y="16142"/>
                      </a:lnTo>
                      <a:lnTo>
                        <a:pt x="30381" y="16919"/>
                      </a:lnTo>
                      <a:lnTo>
                        <a:pt x="30837" y="17750"/>
                      </a:lnTo>
                      <a:lnTo>
                        <a:pt x="31198" y="18634"/>
                      </a:lnTo>
                      <a:lnTo>
                        <a:pt x="31493" y="19558"/>
                      </a:lnTo>
                      <a:lnTo>
                        <a:pt x="31681" y="20509"/>
                      </a:lnTo>
                      <a:lnTo>
                        <a:pt x="31788" y="21500"/>
                      </a:lnTo>
                      <a:lnTo>
                        <a:pt x="31788" y="21996"/>
                      </a:lnTo>
                      <a:lnTo>
                        <a:pt x="31788" y="21996"/>
                      </a:lnTo>
                      <a:lnTo>
                        <a:pt x="44018" y="21996"/>
                      </a:lnTo>
                      <a:lnTo>
                        <a:pt x="43991" y="20857"/>
                      </a:lnTo>
                      <a:lnTo>
                        <a:pt x="43777" y="18647"/>
                      </a:lnTo>
                      <a:lnTo>
                        <a:pt x="43335" y="16490"/>
                      </a:lnTo>
                      <a:lnTo>
                        <a:pt x="42692" y="14428"/>
                      </a:lnTo>
                      <a:lnTo>
                        <a:pt x="41848" y="12458"/>
                      </a:lnTo>
                      <a:lnTo>
                        <a:pt x="40830" y="10583"/>
                      </a:lnTo>
                      <a:lnTo>
                        <a:pt x="39651" y="8828"/>
                      </a:lnTo>
                      <a:lnTo>
                        <a:pt x="38298" y="7194"/>
                      </a:lnTo>
                      <a:lnTo>
                        <a:pt x="37561" y="6444"/>
                      </a:lnTo>
                      <a:lnTo>
                        <a:pt x="37561" y="6444"/>
                      </a:lnTo>
                      <a:lnTo>
                        <a:pt x="36811" y="5707"/>
                      </a:lnTo>
                      <a:lnTo>
                        <a:pt x="35177" y="4354"/>
                      </a:lnTo>
                      <a:lnTo>
                        <a:pt x="33422" y="3175"/>
                      </a:lnTo>
                      <a:lnTo>
                        <a:pt x="31547" y="2157"/>
                      </a:lnTo>
                      <a:lnTo>
                        <a:pt x="29578" y="1327"/>
                      </a:lnTo>
                      <a:lnTo>
                        <a:pt x="27515" y="684"/>
                      </a:lnTo>
                      <a:lnTo>
                        <a:pt x="25358" y="242"/>
                      </a:lnTo>
                      <a:lnTo>
                        <a:pt x="23148" y="14"/>
                      </a:lnTo>
                      <a:lnTo>
                        <a:pt x="22009" y="1"/>
                      </a:lnTo>
                      <a:lnTo>
                        <a:pt x="22009" y="1"/>
                      </a:lnTo>
                      <a:lnTo>
                        <a:pt x="20871" y="14"/>
                      </a:lnTo>
                      <a:lnTo>
                        <a:pt x="18660" y="242"/>
                      </a:lnTo>
                      <a:lnTo>
                        <a:pt x="16504" y="684"/>
                      </a:lnTo>
                      <a:lnTo>
                        <a:pt x="14441" y="1327"/>
                      </a:lnTo>
                      <a:lnTo>
                        <a:pt x="12458" y="2157"/>
                      </a:lnTo>
                      <a:lnTo>
                        <a:pt x="10596" y="3175"/>
                      </a:lnTo>
                      <a:lnTo>
                        <a:pt x="8842" y="4354"/>
                      </a:lnTo>
                      <a:lnTo>
                        <a:pt x="7207" y="5707"/>
                      </a:lnTo>
                      <a:lnTo>
                        <a:pt x="6444" y="64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40;p17">
                  <a:extLst>
                    <a:ext uri="{FF2B5EF4-FFF2-40B4-BE49-F238E27FC236}">
                      <a16:creationId xmlns:a16="http://schemas.microsoft.com/office/drawing/2014/main" id="{57474D79-AEE2-2E94-5D8C-D8AB2DB9D7C7}"/>
                    </a:ext>
                  </a:extLst>
                </p:cNvPr>
                <p:cNvSpPr/>
                <p:nvPr/>
              </p:nvSpPr>
              <p:spPr>
                <a:xfrm>
                  <a:off x="7544921" y="5074497"/>
                  <a:ext cx="2312045" cy="1155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18" h="21996" fill="none" extrusionOk="0">
                      <a:moveTo>
                        <a:pt x="44018" y="21996"/>
                      </a:moveTo>
                      <a:lnTo>
                        <a:pt x="31788" y="21996"/>
                      </a:lnTo>
                      <a:lnTo>
                        <a:pt x="31788" y="21500"/>
                      </a:lnTo>
                      <a:lnTo>
                        <a:pt x="31681" y="20509"/>
                      </a:lnTo>
                      <a:lnTo>
                        <a:pt x="31493" y="19558"/>
                      </a:lnTo>
                      <a:lnTo>
                        <a:pt x="31198" y="18634"/>
                      </a:lnTo>
                      <a:lnTo>
                        <a:pt x="30837" y="17750"/>
                      </a:lnTo>
                      <a:lnTo>
                        <a:pt x="30381" y="16919"/>
                      </a:lnTo>
                      <a:lnTo>
                        <a:pt x="29845" y="16142"/>
                      </a:lnTo>
                      <a:lnTo>
                        <a:pt x="29256" y="15419"/>
                      </a:lnTo>
                      <a:lnTo>
                        <a:pt x="28921" y="15084"/>
                      </a:lnTo>
                      <a:lnTo>
                        <a:pt x="28586" y="14749"/>
                      </a:lnTo>
                      <a:lnTo>
                        <a:pt x="27863" y="14160"/>
                      </a:lnTo>
                      <a:lnTo>
                        <a:pt x="27086" y="13624"/>
                      </a:lnTo>
                      <a:lnTo>
                        <a:pt x="26256" y="13182"/>
                      </a:lnTo>
                      <a:lnTo>
                        <a:pt x="25371" y="12807"/>
                      </a:lnTo>
                      <a:lnTo>
                        <a:pt x="24461" y="12525"/>
                      </a:lnTo>
                      <a:lnTo>
                        <a:pt x="23496" y="12325"/>
                      </a:lnTo>
                      <a:lnTo>
                        <a:pt x="22518" y="12231"/>
                      </a:lnTo>
                      <a:lnTo>
                        <a:pt x="22009" y="12217"/>
                      </a:lnTo>
                      <a:lnTo>
                        <a:pt x="21500" y="12231"/>
                      </a:lnTo>
                      <a:lnTo>
                        <a:pt x="20522" y="12325"/>
                      </a:lnTo>
                      <a:lnTo>
                        <a:pt x="19558" y="12525"/>
                      </a:lnTo>
                      <a:lnTo>
                        <a:pt x="18647" y="12807"/>
                      </a:lnTo>
                      <a:lnTo>
                        <a:pt x="17763" y="13182"/>
                      </a:lnTo>
                      <a:lnTo>
                        <a:pt x="16932" y="13624"/>
                      </a:lnTo>
                      <a:lnTo>
                        <a:pt x="16155" y="14160"/>
                      </a:lnTo>
                      <a:lnTo>
                        <a:pt x="15432" y="14749"/>
                      </a:lnTo>
                      <a:lnTo>
                        <a:pt x="15097" y="15084"/>
                      </a:lnTo>
                      <a:lnTo>
                        <a:pt x="14762" y="15419"/>
                      </a:lnTo>
                      <a:lnTo>
                        <a:pt x="14173" y="16142"/>
                      </a:lnTo>
                      <a:lnTo>
                        <a:pt x="13637" y="16919"/>
                      </a:lnTo>
                      <a:lnTo>
                        <a:pt x="13182" y="17750"/>
                      </a:lnTo>
                      <a:lnTo>
                        <a:pt x="12820" y="18634"/>
                      </a:lnTo>
                      <a:lnTo>
                        <a:pt x="12525" y="19558"/>
                      </a:lnTo>
                      <a:lnTo>
                        <a:pt x="12338" y="20509"/>
                      </a:lnTo>
                      <a:lnTo>
                        <a:pt x="12231" y="21500"/>
                      </a:lnTo>
                      <a:lnTo>
                        <a:pt x="12231" y="21996"/>
                      </a:lnTo>
                      <a:lnTo>
                        <a:pt x="1" y="21996"/>
                      </a:lnTo>
                      <a:lnTo>
                        <a:pt x="27" y="20857"/>
                      </a:lnTo>
                      <a:lnTo>
                        <a:pt x="255" y="18647"/>
                      </a:lnTo>
                      <a:lnTo>
                        <a:pt x="684" y="16490"/>
                      </a:lnTo>
                      <a:lnTo>
                        <a:pt x="1327" y="14428"/>
                      </a:lnTo>
                      <a:lnTo>
                        <a:pt x="2171" y="12458"/>
                      </a:lnTo>
                      <a:lnTo>
                        <a:pt x="3189" y="10583"/>
                      </a:lnTo>
                      <a:lnTo>
                        <a:pt x="4367" y="8828"/>
                      </a:lnTo>
                      <a:lnTo>
                        <a:pt x="5720" y="7194"/>
                      </a:lnTo>
                      <a:lnTo>
                        <a:pt x="6444" y="6444"/>
                      </a:lnTo>
                      <a:lnTo>
                        <a:pt x="7207" y="5707"/>
                      </a:lnTo>
                      <a:lnTo>
                        <a:pt x="8842" y="4354"/>
                      </a:lnTo>
                      <a:lnTo>
                        <a:pt x="10596" y="3175"/>
                      </a:lnTo>
                      <a:lnTo>
                        <a:pt x="12458" y="2157"/>
                      </a:lnTo>
                      <a:lnTo>
                        <a:pt x="14441" y="1327"/>
                      </a:lnTo>
                      <a:lnTo>
                        <a:pt x="16504" y="684"/>
                      </a:lnTo>
                      <a:lnTo>
                        <a:pt x="18660" y="242"/>
                      </a:lnTo>
                      <a:lnTo>
                        <a:pt x="20871" y="14"/>
                      </a:lnTo>
                      <a:lnTo>
                        <a:pt x="22009" y="1"/>
                      </a:lnTo>
                      <a:lnTo>
                        <a:pt x="23148" y="14"/>
                      </a:lnTo>
                      <a:lnTo>
                        <a:pt x="25358" y="242"/>
                      </a:lnTo>
                      <a:lnTo>
                        <a:pt x="27515" y="684"/>
                      </a:lnTo>
                      <a:lnTo>
                        <a:pt x="29578" y="1327"/>
                      </a:lnTo>
                      <a:lnTo>
                        <a:pt x="31547" y="2157"/>
                      </a:lnTo>
                      <a:lnTo>
                        <a:pt x="33422" y="3175"/>
                      </a:lnTo>
                      <a:lnTo>
                        <a:pt x="35177" y="4354"/>
                      </a:lnTo>
                      <a:lnTo>
                        <a:pt x="36811" y="5707"/>
                      </a:lnTo>
                      <a:lnTo>
                        <a:pt x="37561" y="6444"/>
                      </a:lnTo>
                      <a:lnTo>
                        <a:pt x="38298" y="7194"/>
                      </a:lnTo>
                      <a:lnTo>
                        <a:pt x="39651" y="8828"/>
                      </a:lnTo>
                      <a:lnTo>
                        <a:pt x="40830" y="10583"/>
                      </a:lnTo>
                      <a:lnTo>
                        <a:pt x="41848" y="12458"/>
                      </a:lnTo>
                      <a:lnTo>
                        <a:pt x="42692" y="14428"/>
                      </a:lnTo>
                      <a:lnTo>
                        <a:pt x="43335" y="16490"/>
                      </a:lnTo>
                      <a:lnTo>
                        <a:pt x="43777" y="18647"/>
                      </a:lnTo>
                      <a:lnTo>
                        <a:pt x="43991" y="20857"/>
                      </a:lnTo>
                      <a:lnTo>
                        <a:pt x="44018" y="21996"/>
                      </a:lnTo>
                      <a:close/>
                    </a:path>
                  </a:pathLst>
                </a:custGeom>
                <a:noFill/>
                <a:ln w="2675" cap="flat" cmpd="sng">
                  <a:solidFill>
                    <a:srgbClr val="FFFFFF"/>
                  </a:solidFill>
                  <a:prstDash val="solid"/>
                  <a:miter lim="13395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42;p17">
                  <a:extLst>
                    <a:ext uri="{FF2B5EF4-FFF2-40B4-BE49-F238E27FC236}">
                      <a16:creationId xmlns:a16="http://schemas.microsoft.com/office/drawing/2014/main" id="{9494490C-7490-954F-DC35-3AC35C0ED298}"/>
                    </a:ext>
                  </a:extLst>
                </p:cNvPr>
                <p:cNvSpPr txBox="1"/>
                <p:nvPr/>
              </p:nvSpPr>
              <p:spPr>
                <a:xfrm>
                  <a:off x="10109410" y="2904691"/>
                  <a:ext cx="1879800" cy="477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1800" b="1">
                      <a:solidFill>
                        <a:schemeClr val="accent1"/>
                      </a:solidFill>
                      <a:latin typeface="Fira Sans Extra Condensed"/>
                      <a:ea typeface="Fira Sans Extra Condensed"/>
                      <a:cs typeface="Fira Sans Extra Condensed"/>
                      <a:sym typeface="Fira Sans Extra Condensed"/>
                    </a:rPr>
                    <a:t>Por validar</a:t>
                  </a:r>
                  <a:endParaRPr sz="1800" b="1">
                    <a:solidFill>
                      <a:schemeClr val="accent1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  <p:sp>
              <p:nvSpPr>
                <p:cNvPr id="30" name="Google Shape;144;p17">
                  <a:extLst>
                    <a:ext uri="{FF2B5EF4-FFF2-40B4-BE49-F238E27FC236}">
                      <a16:creationId xmlns:a16="http://schemas.microsoft.com/office/drawing/2014/main" id="{F6863F8F-4677-B886-9FB7-EC31BC3102D5}"/>
                    </a:ext>
                  </a:extLst>
                </p:cNvPr>
                <p:cNvSpPr txBox="1"/>
                <p:nvPr/>
              </p:nvSpPr>
              <p:spPr>
                <a:xfrm>
                  <a:off x="7992818" y="3086679"/>
                  <a:ext cx="1879799" cy="477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1800" b="1">
                      <a:solidFill>
                        <a:srgbClr val="FFC000"/>
                      </a:solidFill>
                      <a:latin typeface="Fira Sans Extra Condensed"/>
                      <a:ea typeface="Fira Sans Extra Condensed"/>
                      <a:cs typeface="Fira Sans Extra Condensed"/>
                      <a:sym typeface="Fira Sans Extra Condensed"/>
                    </a:rPr>
                    <a:t>En plazo</a:t>
                  </a:r>
                  <a:endParaRPr sz="1800" b="1">
                    <a:solidFill>
                      <a:srgbClr val="FFC000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  <p:sp>
              <p:nvSpPr>
                <p:cNvPr id="31" name="Google Shape;147;p17">
                  <a:extLst>
                    <a:ext uri="{FF2B5EF4-FFF2-40B4-BE49-F238E27FC236}">
                      <a16:creationId xmlns:a16="http://schemas.microsoft.com/office/drawing/2014/main" id="{A32E6CB1-DF2E-0D02-E900-F9A5B697610E}"/>
                    </a:ext>
                  </a:extLst>
                </p:cNvPr>
                <p:cNvSpPr txBox="1"/>
                <p:nvPr/>
              </p:nvSpPr>
              <p:spPr>
                <a:xfrm>
                  <a:off x="5842148" y="2812536"/>
                  <a:ext cx="1879799" cy="477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R" sz="1800" b="1">
                      <a:solidFill>
                        <a:schemeClr val="accent5"/>
                      </a:solidFill>
                      <a:latin typeface="Fira Sans Extra Condensed"/>
                      <a:ea typeface="Fira Sans Extra Condensed"/>
                      <a:cs typeface="Fira Sans Extra Condensed"/>
                      <a:sym typeface="Fira Sans Extra Condensed"/>
                    </a:rPr>
                    <a:t>Cumplidas </a:t>
                  </a:r>
                  <a:endParaRPr sz="1800" b="1">
                    <a:solidFill>
                      <a:schemeClr val="accent5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  <p:sp>
              <p:nvSpPr>
                <p:cNvPr id="32" name="Google Shape;150;p17">
                  <a:extLst>
                    <a:ext uri="{FF2B5EF4-FFF2-40B4-BE49-F238E27FC236}">
                      <a16:creationId xmlns:a16="http://schemas.microsoft.com/office/drawing/2014/main" id="{F1EA3C5A-2990-28DE-6B11-0CE29AFE6F5E}"/>
                    </a:ext>
                  </a:extLst>
                </p:cNvPr>
                <p:cNvSpPr txBox="1"/>
                <p:nvPr/>
              </p:nvSpPr>
              <p:spPr>
                <a:xfrm>
                  <a:off x="3744243" y="3132888"/>
                  <a:ext cx="1879800" cy="477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1600" b="1">
                      <a:solidFill>
                        <a:schemeClr val="accent3"/>
                      </a:solidFill>
                      <a:latin typeface="Fira Sans Extra Condensed"/>
                      <a:ea typeface="Fira Sans Extra Condensed"/>
                      <a:cs typeface="Fira Sans Extra Condensed"/>
                      <a:sym typeface="Fira Sans Extra Condensed"/>
                    </a:rPr>
                    <a:t>Vencidas</a:t>
                  </a:r>
                  <a:endParaRPr sz="1600" b="1">
                    <a:solidFill>
                      <a:schemeClr val="accent3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  <p:sp>
              <p:nvSpPr>
                <p:cNvPr id="33" name="Google Shape;152;p17">
                  <a:extLst>
                    <a:ext uri="{FF2B5EF4-FFF2-40B4-BE49-F238E27FC236}">
                      <a16:creationId xmlns:a16="http://schemas.microsoft.com/office/drawing/2014/main" id="{4F513A1C-E0B8-4F8A-E08F-46937B06227A}"/>
                    </a:ext>
                  </a:extLst>
                </p:cNvPr>
                <p:cNvSpPr txBox="1"/>
                <p:nvPr/>
              </p:nvSpPr>
              <p:spPr>
                <a:xfrm>
                  <a:off x="6140263" y="4325453"/>
                  <a:ext cx="795900" cy="359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1600">
                      <a:solidFill>
                        <a:srgbClr val="FFFFFF"/>
                      </a:solidFill>
                      <a:latin typeface="Fira Sans Extra Condensed Medium"/>
                      <a:ea typeface="Fira Sans Extra Condensed Medium"/>
                      <a:cs typeface="Fira Sans Extra Condensed Medium"/>
                      <a:sym typeface="Fira Sans Extra Condensed Medium"/>
                    </a:rPr>
                    <a:t>3</a:t>
                  </a:r>
                  <a:endParaRPr sz="1200">
                    <a:solidFill>
                      <a:srgbClr val="FFFFFF"/>
                    </a:solidFill>
                    <a:latin typeface="Fira Sans Extra Condensed Light"/>
                    <a:ea typeface="Fira Sans Extra Condensed Light"/>
                    <a:cs typeface="Fira Sans Extra Condensed Light"/>
                    <a:sym typeface="Fira Sans Extra Condensed Light"/>
                  </a:endParaRPr>
                </a:p>
              </p:txBody>
            </p:sp>
            <p:sp>
              <p:nvSpPr>
                <p:cNvPr id="34" name="Google Shape;153;p17">
                  <a:extLst>
                    <a:ext uri="{FF2B5EF4-FFF2-40B4-BE49-F238E27FC236}">
                      <a16:creationId xmlns:a16="http://schemas.microsoft.com/office/drawing/2014/main" id="{77687068-33A2-F205-043D-807529B88BC0}"/>
                    </a:ext>
                  </a:extLst>
                </p:cNvPr>
                <p:cNvSpPr txBox="1"/>
                <p:nvPr/>
              </p:nvSpPr>
              <p:spPr>
                <a:xfrm>
                  <a:off x="7555212" y="4010656"/>
                  <a:ext cx="1228342" cy="359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1600">
                      <a:solidFill>
                        <a:srgbClr val="FFFFFF"/>
                      </a:solidFill>
                      <a:latin typeface="Fira Sans Extra Condensed Medium"/>
                      <a:ea typeface="Fira Sans Extra Condensed Medium"/>
                      <a:cs typeface="Fira Sans Extra Condensed Medium"/>
                      <a:sym typeface="Fira Sans Extra Condensed Medium"/>
                    </a:rPr>
                    <a:t>2667</a:t>
                  </a:r>
                  <a:endParaRPr sz="1200">
                    <a:solidFill>
                      <a:srgbClr val="FFFFFF"/>
                    </a:solidFill>
                    <a:latin typeface="Fira Sans Extra Condensed Light"/>
                    <a:ea typeface="Fira Sans Extra Condensed Light"/>
                    <a:cs typeface="Fira Sans Extra Condensed Light"/>
                    <a:sym typeface="Fira Sans Extra Condensed Light"/>
                  </a:endParaRPr>
                </a:p>
              </p:txBody>
            </p:sp>
            <p:sp>
              <p:nvSpPr>
                <p:cNvPr id="35" name="Google Shape;154;p17">
                  <a:extLst>
                    <a:ext uri="{FF2B5EF4-FFF2-40B4-BE49-F238E27FC236}">
                      <a16:creationId xmlns:a16="http://schemas.microsoft.com/office/drawing/2014/main" id="{078F997E-D4E7-57B5-F7E8-F88EAFB348DE}"/>
                    </a:ext>
                  </a:extLst>
                </p:cNvPr>
                <p:cNvSpPr txBox="1"/>
                <p:nvPr/>
              </p:nvSpPr>
              <p:spPr>
                <a:xfrm>
                  <a:off x="8700983" y="4805503"/>
                  <a:ext cx="1210757" cy="359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1600">
                      <a:solidFill>
                        <a:srgbClr val="FFFFFF"/>
                      </a:solidFill>
                      <a:latin typeface="Fira Sans Extra Condensed Medium"/>
                      <a:ea typeface="Fira Sans Extra Condensed Medium"/>
                      <a:cs typeface="Fira Sans Extra Condensed Medium"/>
                      <a:sym typeface="Fira Sans Extra Condensed Medium"/>
                    </a:rPr>
                    <a:t>347</a:t>
                  </a:r>
                  <a:endParaRPr sz="1200">
                    <a:solidFill>
                      <a:srgbClr val="FFFFFF"/>
                    </a:solidFill>
                    <a:latin typeface="Fira Sans Extra Condensed Light"/>
                    <a:ea typeface="Fira Sans Extra Condensed Light"/>
                    <a:cs typeface="Fira Sans Extra Condensed Light"/>
                    <a:sym typeface="Fira Sans Extra Condensed Light"/>
                  </a:endParaRPr>
                </a:p>
              </p:txBody>
            </p:sp>
            <p:sp>
              <p:nvSpPr>
                <p:cNvPr id="36" name="Google Shape;131;p17">
                  <a:extLst>
                    <a:ext uri="{FF2B5EF4-FFF2-40B4-BE49-F238E27FC236}">
                      <a16:creationId xmlns:a16="http://schemas.microsoft.com/office/drawing/2014/main" id="{22625A56-5000-F3F8-1E7A-E8008B19566B}"/>
                    </a:ext>
                  </a:extLst>
                </p:cNvPr>
                <p:cNvSpPr txBox="1"/>
                <p:nvPr/>
              </p:nvSpPr>
              <p:spPr>
                <a:xfrm>
                  <a:off x="9115788" y="5814502"/>
                  <a:ext cx="795900" cy="359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1600">
                      <a:solidFill>
                        <a:srgbClr val="FFFFFF"/>
                      </a:solidFill>
                      <a:latin typeface="Fira Sans Extra Condensed Medium"/>
                      <a:ea typeface="Fira Sans Extra Condensed Medium"/>
                      <a:cs typeface="Fira Sans Extra Condensed Medium"/>
                      <a:sym typeface="Fira Sans Extra Condensed Medium"/>
                    </a:rPr>
                    <a:t>55</a:t>
                  </a:r>
                  <a:endParaRPr sz="1200">
                    <a:solidFill>
                      <a:srgbClr val="FFFFFF"/>
                    </a:solidFill>
                    <a:latin typeface="Fira Sans Extra Condensed Light"/>
                    <a:ea typeface="Fira Sans Extra Condensed Light"/>
                    <a:cs typeface="Fira Sans Extra Condensed Light"/>
                    <a:sym typeface="Fira Sans Extra Condensed Light"/>
                  </a:endParaRPr>
                </a:p>
              </p:txBody>
            </p:sp>
            <p:cxnSp>
              <p:nvCxnSpPr>
                <p:cNvPr id="37" name="Google Shape;155;p17">
                  <a:extLst>
                    <a:ext uri="{FF2B5EF4-FFF2-40B4-BE49-F238E27FC236}">
                      <a16:creationId xmlns:a16="http://schemas.microsoft.com/office/drawing/2014/main" id="{EC48B15B-8131-C35B-3B80-405A81C19738}"/>
                    </a:ext>
                  </a:extLst>
                </p:cNvPr>
                <p:cNvCxnSpPr>
                  <a:cxnSpLocks/>
                  <a:endCxn id="33" idx="1"/>
                </p:cNvCxnSpPr>
                <p:nvPr/>
              </p:nvCxnSpPr>
              <p:spPr>
                <a:xfrm rot="16200000" flipH="1">
                  <a:off x="4966535" y="3331302"/>
                  <a:ext cx="906600" cy="1440600"/>
                </a:xfrm>
                <a:prstGeom prst="bentConnector2">
                  <a:avLst/>
                </a:prstGeom>
                <a:noFill/>
                <a:ln w="19050" cap="flat" cmpd="sng">
                  <a:solidFill>
                    <a:schemeClr val="accent3"/>
                  </a:solidFill>
                  <a:prstDash val="solid"/>
                  <a:round/>
                  <a:headEnd type="oval" w="med" len="med"/>
                  <a:tailEnd type="none" w="med" len="med"/>
                </a:ln>
              </p:spPr>
            </p:cxnSp>
            <p:cxnSp>
              <p:nvCxnSpPr>
                <p:cNvPr id="38" name="Google Shape;156;p17">
                  <a:extLst>
                    <a:ext uri="{FF2B5EF4-FFF2-40B4-BE49-F238E27FC236}">
                      <a16:creationId xmlns:a16="http://schemas.microsoft.com/office/drawing/2014/main" id="{8BED6CF1-C009-4B0E-15A5-97D5A80381F0}"/>
                    </a:ext>
                  </a:extLst>
                </p:cNvPr>
                <p:cNvCxnSpPr>
                  <a:cxnSpLocks/>
                  <a:endCxn id="34" idx="1"/>
                </p:cNvCxnSpPr>
                <p:nvPr/>
              </p:nvCxnSpPr>
              <p:spPr>
                <a:xfrm rot="16200000" flipH="1">
                  <a:off x="6763197" y="3398190"/>
                  <a:ext cx="818381" cy="765649"/>
                </a:xfrm>
                <a:prstGeom prst="bentConnector2">
                  <a:avLst/>
                </a:prstGeom>
                <a:noFill/>
                <a:ln w="19050" cap="flat" cmpd="sng">
                  <a:solidFill>
                    <a:schemeClr val="accent5"/>
                  </a:solidFill>
                  <a:prstDash val="solid"/>
                  <a:round/>
                  <a:headEnd type="oval" w="med" len="med"/>
                  <a:tailEnd type="none" w="med" len="med"/>
                </a:ln>
              </p:spPr>
            </p:cxnSp>
            <p:cxnSp>
              <p:nvCxnSpPr>
                <p:cNvPr id="39" name="Google Shape;157;p17">
                  <a:extLst>
                    <a:ext uri="{FF2B5EF4-FFF2-40B4-BE49-F238E27FC236}">
                      <a16:creationId xmlns:a16="http://schemas.microsoft.com/office/drawing/2014/main" id="{4265061E-A629-E105-40B3-5789C5A8FD3D}"/>
                    </a:ext>
                  </a:extLst>
                </p:cNvPr>
                <p:cNvCxnSpPr>
                  <a:cxnSpLocks/>
                  <a:endCxn id="35" idx="3"/>
                </p:cNvCxnSpPr>
                <p:nvPr/>
              </p:nvCxnSpPr>
              <p:spPr>
                <a:xfrm rot="16200000" flipH="1">
                  <a:off x="8728847" y="3802160"/>
                  <a:ext cx="1386764" cy="979022"/>
                </a:xfrm>
                <a:prstGeom prst="bentConnector4">
                  <a:avLst>
                    <a:gd name="adj1" fmla="val 43526"/>
                    <a:gd name="adj2" fmla="val 132668"/>
                  </a:avLst>
                </a:prstGeom>
                <a:noFill/>
                <a:ln w="19050" cap="flat" cmpd="sng">
                  <a:solidFill>
                    <a:srgbClr val="FFC000"/>
                  </a:solidFill>
                  <a:prstDash val="solid"/>
                  <a:round/>
                  <a:headEnd type="oval" w="med" len="med"/>
                  <a:tailEnd type="none" w="med" len="med"/>
                </a:ln>
              </p:spPr>
            </p:cxnSp>
          </p:grpSp>
          <p:sp>
            <p:nvSpPr>
              <p:cNvPr id="45" name="Google Shape;152;p17">
                <a:extLst>
                  <a:ext uri="{FF2B5EF4-FFF2-40B4-BE49-F238E27FC236}">
                    <a16:creationId xmlns:a16="http://schemas.microsoft.com/office/drawing/2014/main" id="{EEA1A6E5-C087-56E9-4ABC-1380557898D4}"/>
                  </a:ext>
                </a:extLst>
              </p:cNvPr>
              <p:cNvSpPr txBox="1"/>
              <p:nvPr/>
            </p:nvSpPr>
            <p:spPr>
              <a:xfrm>
                <a:off x="7004650" y="3585120"/>
                <a:ext cx="744322" cy="2836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300">
                    <a:solidFill>
                      <a:schemeClr val="accent3"/>
                    </a:solidFill>
                    <a:latin typeface="Fira Sans Extra Condensed Medium"/>
                    <a:ea typeface="Fira Sans Extra Condensed Light"/>
                    <a:cs typeface="Fira Sans Extra Condensed Light"/>
                    <a:sym typeface="Fira Sans Extra Condensed Medium"/>
                  </a:rPr>
                  <a:t>0.1%</a:t>
                </a:r>
                <a:endParaRPr sz="1300">
                  <a:solidFill>
                    <a:schemeClr val="accent3"/>
                  </a:solidFill>
                  <a:latin typeface="Fira Sans Extra Condensed Light"/>
                  <a:ea typeface="Fira Sans Extra Condensed Light"/>
                  <a:cs typeface="Fira Sans Extra Condensed Light"/>
                  <a:sym typeface="Fira Sans Extra Condensed Light"/>
                </a:endParaRPr>
              </a:p>
            </p:txBody>
          </p:sp>
          <p:sp>
            <p:nvSpPr>
              <p:cNvPr id="46" name="Google Shape;152;p17">
                <a:extLst>
                  <a:ext uri="{FF2B5EF4-FFF2-40B4-BE49-F238E27FC236}">
                    <a16:creationId xmlns:a16="http://schemas.microsoft.com/office/drawing/2014/main" id="{8470F92C-4DD6-C3EC-53CD-AB27E466F1F3}"/>
                  </a:ext>
                </a:extLst>
              </p:cNvPr>
              <p:cNvSpPr txBox="1"/>
              <p:nvPr/>
            </p:nvSpPr>
            <p:spPr>
              <a:xfrm>
                <a:off x="8229126" y="3303166"/>
                <a:ext cx="744322" cy="2836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300">
                    <a:solidFill>
                      <a:schemeClr val="accent5"/>
                    </a:solidFill>
                    <a:latin typeface="Fira Sans Extra Condensed Medium"/>
                    <a:ea typeface="Fira Sans Extra Condensed Light"/>
                    <a:cs typeface="Fira Sans Extra Condensed Light"/>
                    <a:sym typeface="Fira Sans Extra Condensed Medium"/>
                  </a:rPr>
                  <a:t>86.8%</a:t>
                </a:r>
                <a:endParaRPr sz="1300">
                  <a:solidFill>
                    <a:schemeClr val="accent5"/>
                  </a:solidFill>
                  <a:latin typeface="Fira Sans Extra Condensed Light"/>
                  <a:ea typeface="Fira Sans Extra Condensed Light"/>
                  <a:cs typeface="Fira Sans Extra Condensed Light"/>
                  <a:sym typeface="Fira Sans Extra Condensed Light"/>
                </a:endParaRPr>
              </a:p>
            </p:txBody>
          </p:sp>
          <p:sp>
            <p:nvSpPr>
              <p:cNvPr id="47" name="Google Shape;152;p17">
                <a:extLst>
                  <a:ext uri="{FF2B5EF4-FFF2-40B4-BE49-F238E27FC236}">
                    <a16:creationId xmlns:a16="http://schemas.microsoft.com/office/drawing/2014/main" id="{FFD7CC28-3B29-0B3A-E61E-5B63B753B21F}"/>
                  </a:ext>
                </a:extLst>
              </p:cNvPr>
              <p:cNvSpPr txBox="1"/>
              <p:nvPr/>
            </p:nvSpPr>
            <p:spPr>
              <a:xfrm>
                <a:off x="10059471" y="3389168"/>
                <a:ext cx="744322" cy="2836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300">
                    <a:solidFill>
                      <a:srgbClr val="FFC000"/>
                    </a:solidFill>
                    <a:latin typeface="Fira Sans Extra Condensed Medium"/>
                    <a:ea typeface="Fira Sans Extra Condensed Light"/>
                    <a:cs typeface="Fira Sans Extra Condensed Light"/>
                    <a:sym typeface="Fira Sans Extra Condensed Medium"/>
                  </a:rPr>
                  <a:t>11.3%</a:t>
                </a:r>
                <a:endParaRPr sz="1300">
                  <a:solidFill>
                    <a:srgbClr val="FFC000"/>
                  </a:solidFill>
                  <a:latin typeface="Fira Sans Extra Condensed Light"/>
                  <a:ea typeface="Fira Sans Extra Condensed Light"/>
                  <a:cs typeface="Fira Sans Extra Condensed Light"/>
                  <a:sym typeface="Fira Sans Extra Condensed Light"/>
                </a:endParaRPr>
              </a:p>
            </p:txBody>
          </p:sp>
          <p:sp>
            <p:nvSpPr>
              <p:cNvPr id="48" name="Google Shape;152;p17">
                <a:extLst>
                  <a:ext uri="{FF2B5EF4-FFF2-40B4-BE49-F238E27FC236}">
                    <a16:creationId xmlns:a16="http://schemas.microsoft.com/office/drawing/2014/main" id="{7F8D2757-86B1-AEF1-B48D-EFF618C7DDBA}"/>
                  </a:ext>
                </a:extLst>
              </p:cNvPr>
              <p:cNvSpPr txBox="1"/>
              <p:nvPr/>
            </p:nvSpPr>
            <p:spPr>
              <a:xfrm>
                <a:off x="10536031" y="4832311"/>
                <a:ext cx="744322" cy="2836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300">
                    <a:solidFill>
                      <a:schemeClr val="accent1"/>
                    </a:solidFill>
                    <a:latin typeface="Fira Sans Extra Condensed Medium"/>
                    <a:ea typeface="Fira Sans Extra Condensed Light"/>
                    <a:cs typeface="Fira Sans Extra Condensed Light"/>
                    <a:sym typeface="Fira Sans Extra Condensed Medium"/>
                  </a:rPr>
                  <a:t>1.8%</a:t>
                </a:r>
                <a:endParaRPr sz="1300">
                  <a:solidFill>
                    <a:schemeClr val="accent1"/>
                  </a:solidFill>
                  <a:latin typeface="Fira Sans Extra Condensed Light"/>
                  <a:ea typeface="Fira Sans Extra Condensed Light"/>
                  <a:cs typeface="Fira Sans Extra Condensed Light"/>
                  <a:sym typeface="Fira Sans Extra Condensed Ligh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933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CAFAD-9C3F-FCB6-E35E-AD5429026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3489CFA8-C4A9-43FF-3611-A368A1CD42A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05"/>
          <a:stretch/>
        </p:blipFill>
        <p:spPr>
          <a:xfrm>
            <a:off x="0" y="0"/>
            <a:ext cx="12192000" cy="2776457"/>
          </a:xfrm>
          <a:prstGeom prst="rect">
            <a:avLst/>
          </a:prstGeom>
        </p:spPr>
      </p:pic>
      <p:pic>
        <p:nvPicPr>
          <p:cNvPr id="3" name="Gráfico 2" descr="Cuadrado formado por puntos">
            <a:extLst>
              <a:ext uri="{FF2B5EF4-FFF2-40B4-BE49-F238E27FC236}">
                <a16:creationId xmlns:a16="http://schemas.microsoft.com/office/drawing/2014/main" id="{0495E52F-206B-AC64-8039-A8B35D10B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92550" y="5407888"/>
            <a:ext cx="2381400" cy="2381400"/>
          </a:xfrm>
          <a:prstGeom prst="rect">
            <a:avLst/>
          </a:prstGeom>
        </p:spPr>
      </p:pic>
      <p:pic>
        <p:nvPicPr>
          <p:cNvPr id="4" name="Gráfico 3" descr="Cuadrado formado por puntos">
            <a:extLst>
              <a:ext uri="{FF2B5EF4-FFF2-40B4-BE49-F238E27FC236}">
                <a16:creationId xmlns:a16="http://schemas.microsoft.com/office/drawing/2014/main" id="{0F406235-3934-3EEA-BCD8-03F4D13C0E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518194" y="6003168"/>
            <a:ext cx="2381248" cy="2381248"/>
          </a:xfrm>
          <a:prstGeom prst="rect">
            <a:avLst/>
          </a:prstGeom>
        </p:spPr>
      </p:pic>
      <p:sp>
        <p:nvSpPr>
          <p:cNvPr id="18" name="Título de diapositiva">
            <a:extLst>
              <a:ext uri="{FF2B5EF4-FFF2-40B4-BE49-F238E27FC236}">
                <a16:creationId xmlns:a16="http://schemas.microsoft.com/office/drawing/2014/main" id="{239C2CDC-436C-26B1-E8B1-5883AC451AB6}"/>
              </a:ext>
            </a:extLst>
          </p:cNvPr>
          <p:cNvSpPr txBox="1">
            <a:spLocks/>
          </p:cNvSpPr>
          <p:nvPr/>
        </p:nvSpPr>
        <p:spPr>
          <a:xfrm>
            <a:off x="390517" y="304628"/>
            <a:ext cx="10642600" cy="596612"/>
          </a:xfrm>
          <a:prstGeom prst="rect">
            <a:avLst/>
          </a:prstGeom>
        </p:spPr>
        <p:txBody>
          <a:bodyPr lIns="25400" tIns="25400" rIns="25400" bIns="25400" anchor="t"/>
          <a:lstStyle>
            <a:lvl1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defTabSz="1219169"/>
            <a:r>
              <a:rPr lang="es-CR" sz="3600" b="0" kern="0" spc="-85">
                <a:solidFill>
                  <a:schemeClr val="tx1"/>
                </a:solidFill>
                <a:latin typeface="Avenir" panose="02000503020000020003" pitchFamily="2" charset="0"/>
              </a:rPr>
              <a:t>Recomendaciones emitidas </a:t>
            </a:r>
            <a:r>
              <a:rPr lang="es-CR" sz="3600" b="0" kern="0" spc="-85">
                <a:solidFill>
                  <a:srgbClr val="FF692D"/>
                </a:solidFill>
                <a:latin typeface="Avenir" panose="02000503020000020003" pitchFamily="2" charset="0"/>
              </a:rPr>
              <a:t>I Trimestre 2025</a:t>
            </a: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E9ABA8F1-D5DE-9FFE-71E7-6435DBD0FB12}"/>
              </a:ext>
            </a:extLst>
          </p:cNvPr>
          <p:cNvCxnSpPr/>
          <p:nvPr/>
        </p:nvCxnSpPr>
        <p:spPr>
          <a:xfrm>
            <a:off x="5667703" y="1355834"/>
            <a:ext cx="0" cy="5044966"/>
          </a:xfrm>
          <a:prstGeom prst="line">
            <a:avLst/>
          </a:prstGeom>
          <a:ln w="28575">
            <a:solidFill>
              <a:srgbClr val="FF69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upo 56">
            <a:extLst>
              <a:ext uri="{FF2B5EF4-FFF2-40B4-BE49-F238E27FC236}">
                <a16:creationId xmlns:a16="http://schemas.microsoft.com/office/drawing/2014/main" id="{96AEB0D9-F1C1-2D9B-29D6-9D1D33891BD2}"/>
              </a:ext>
            </a:extLst>
          </p:cNvPr>
          <p:cNvGrpSpPr/>
          <p:nvPr/>
        </p:nvGrpSpPr>
        <p:grpSpPr>
          <a:xfrm>
            <a:off x="6077135" y="1792830"/>
            <a:ext cx="6114865" cy="4289084"/>
            <a:chOff x="6077135" y="2037374"/>
            <a:chExt cx="6114865" cy="4289084"/>
          </a:xfrm>
        </p:grpSpPr>
        <p:sp>
          <p:nvSpPr>
            <p:cNvPr id="8" name="Título de diapositiva">
              <a:extLst>
                <a:ext uri="{FF2B5EF4-FFF2-40B4-BE49-F238E27FC236}">
                  <a16:creationId xmlns:a16="http://schemas.microsoft.com/office/drawing/2014/main" id="{02F523E5-85EB-E124-05EA-6959C299D32B}"/>
                </a:ext>
              </a:extLst>
            </p:cNvPr>
            <p:cNvSpPr txBox="1">
              <a:spLocks/>
            </p:cNvSpPr>
            <p:nvPr/>
          </p:nvSpPr>
          <p:spPr>
            <a:xfrm>
              <a:off x="6910100" y="2037374"/>
              <a:ext cx="3479490" cy="378103"/>
            </a:xfrm>
            <a:prstGeom prst="rect">
              <a:avLst/>
            </a:prstGeom>
          </p:spPr>
          <p:txBody>
            <a:bodyPr lIns="25400" tIns="25400" rIns="25400" bIns="25400" anchor="t"/>
            <a:lstStyle>
              <a:lvl1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1pPr>
              <a:lvl2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2pPr>
              <a:lvl3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3pPr>
              <a:lvl4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4pPr>
              <a:lvl5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5pPr>
              <a:lvl6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6pPr>
              <a:lvl7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7pPr>
              <a:lvl8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8pPr>
              <a:lvl9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9pPr>
            </a:lstStyle>
            <a:p>
              <a:pPr algn="ctr" defTabSz="1219169"/>
              <a:r>
                <a:rPr lang="es-CR" sz="2000" b="0" kern="0" spc="-85">
                  <a:solidFill>
                    <a:schemeClr val="tx1"/>
                  </a:solidFill>
                  <a:latin typeface="Avenir"/>
                </a:rPr>
                <a:t>Distribución por nivel de riesgo</a:t>
              </a:r>
              <a:endParaRPr lang="es-CR" sz="2000" b="0" kern="0" spc="-85">
                <a:solidFill>
                  <a:srgbClr val="FF692D"/>
                </a:solidFill>
                <a:latin typeface="Avenir"/>
              </a:endParaRPr>
            </a:p>
          </p:txBody>
        </p:sp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7FF41478-B240-D8B0-DBDD-6D57F8D5B292}"/>
                </a:ext>
              </a:extLst>
            </p:cNvPr>
            <p:cNvGrpSpPr/>
            <p:nvPr/>
          </p:nvGrpSpPr>
          <p:grpSpPr>
            <a:xfrm>
              <a:off x="6077135" y="2743639"/>
              <a:ext cx="6114865" cy="3582819"/>
              <a:chOff x="6170143" y="2258383"/>
              <a:chExt cx="6114865" cy="3582819"/>
            </a:xfrm>
          </p:grpSpPr>
          <p:grpSp>
            <p:nvGrpSpPr>
              <p:cNvPr id="9" name="Google Shape;2070;p78">
                <a:extLst>
                  <a:ext uri="{FF2B5EF4-FFF2-40B4-BE49-F238E27FC236}">
                    <a16:creationId xmlns:a16="http://schemas.microsoft.com/office/drawing/2014/main" id="{1BCDD4D9-6DD1-F995-7B9C-8104823E79FD}"/>
                  </a:ext>
                </a:extLst>
              </p:cNvPr>
              <p:cNvGrpSpPr/>
              <p:nvPr/>
            </p:nvGrpSpPr>
            <p:grpSpPr>
              <a:xfrm>
                <a:off x="7533947" y="2258383"/>
                <a:ext cx="3157949" cy="3480948"/>
                <a:chOff x="1894613" y="1645671"/>
                <a:chExt cx="474612" cy="543227"/>
              </a:xfrm>
            </p:grpSpPr>
            <p:sp>
              <p:nvSpPr>
                <p:cNvPr id="10" name="Google Shape;2071;p78">
                  <a:extLst>
                    <a:ext uri="{FF2B5EF4-FFF2-40B4-BE49-F238E27FC236}">
                      <a16:creationId xmlns:a16="http://schemas.microsoft.com/office/drawing/2014/main" id="{416CA33B-3E67-2D22-9217-30AEC79849FF}"/>
                    </a:ext>
                  </a:extLst>
                </p:cNvPr>
                <p:cNvSpPr/>
                <p:nvPr/>
              </p:nvSpPr>
              <p:spPr>
                <a:xfrm>
                  <a:off x="1977969" y="1768331"/>
                  <a:ext cx="310860" cy="328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35" h="14820" extrusionOk="0">
                      <a:moveTo>
                        <a:pt x="7417" y="0"/>
                      </a:moveTo>
                      <a:cubicBezTo>
                        <a:pt x="3338" y="0"/>
                        <a:pt x="23" y="3300"/>
                        <a:pt x="9" y="7382"/>
                      </a:cubicBezTo>
                      <a:cubicBezTo>
                        <a:pt x="1" y="9347"/>
                        <a:pt x="774" y="11235"/>
                        <a:pt x="2160" y="12630"/>
                      </a:cubicBezTo>
                      <a:cubicBezTo>
                        <a:pt x="3543" y="14025"/>
                        <a:pt x="5425" y="14811"/>
                        <a:pt x="7391" y="14819"/>
                      </a:cubicBezTo>
                      <a:cubicBezTo>
                        <a:pt x="7399" y="14819"/>
                        <a:pt x="7407" y="14819"/>
                        <a:pt x="7415" y="14819"/>
                      </a:cubicBezTo>
                      <a:cubicBezTo>
                        <a:pt x="9371" y="14819"/>
                        <a:pt x="11248" y="14046"/>
                        <a:pt x="12637" y="12668"/>
                      </a:cubicBezTo>
                      <a:cubicBezTo>
                        <a:pt x="14032" y="11283"/>
                        <a:pt x="14820" y="9402"/>
                        <a:pt x="14826" y="7437"/>
                      </a:cubicBezTo>
                      <a:cubicBezTo>
                        <a:pt x="14834" y="5472"/>
                        <a:pt x="14061" y="3584"/>
                        <a:pt x="12675" y="2189"/>
                      </a:cubicBezTo>
                      <a:cubicBezTo>
                        <a:pt x="11292" y="795"/>
                        <a:pt x="9410" y="8"/>
                        <a:pt x="7444" y="0"/>
                      </a:cubicBezTo>
                      <a:cubicBezTo>
                        <a:pt x="7435" y="0"/>
                        <a:pt x="7426" y="0"/>
                        <a:pt x="7417" y="0"/>
                      </a:cubicBezTo>
                      <a:close/>
                    </a:path>
                  </a:pathLst>
                </a:custGeom>
                <a:solidFill>
                  <a:srgbClr val="A5B7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2072;p78">
                  <a:extLst>
                    <a:ext uri="{FF2B5EF4-FFF2-40B4-BE49-F238E27FC236}">
                      <a16:creationId xmlns:a16="http://schemas.microsoft.com/office/drawing/2014/main" id="{710BB702-5788-270A-B024-6A309D7688C5}"/>
                    </a:ext>
                  </a:extLst>
                </p:cNvPr>
                <p:cNvSpPr/>
                <p:nvPr/>
              </p:nvSpPr>
              <p:spPr>
                <a:xfrm>
                  <a:off x="2096625" y="1645671"/>
                  <a:ext cx="272600" cy="2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4" h="11518" extrusionOk="0">
                      <a:moveTo>
                        <a:pt x="2" y="1"/>
                      </a:moveTo>
                      <a:lnTo>
                        <a:pt x="0" y="11518"/>
                      </a:lnTo>
                      <a:lnTo>
                        <a:pt x="10904" y="11518"/>
                      </a:lnTo>
                      <a:cubicBezTo>
                        <a:pt x="10391" y="5596"/>
                        <a:pt x="5836" y="826"/>
                        <a:pt x="2" y="1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es-CR" sz="2000">
                    <a:solidFill>
                      <a:schemeClr val="bg1"/>
                    </a:solidFill>
                  </a:endParaRPr>
                </a:p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R" sz="2000">
                      <a:solidFill>
                        <a:schemeClr val="bg1"/>
                      </a:solidFill>
                    </a:rPr>
                    <a:t>63.1%</a:t>
                  </a:r>
                  <a:endParaRPr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" name="Google Shape;2074;p78">
                  <a:extLst>
                    <a:ext uri="{FF2B5EF4-FFF2-40B4-BE49-F238E27FC236}">
                      <a16:creationId xmlns:a16="http://schemas.microsoft.com/office/drawing/2014/main" id="{7EDCF956-F6E2-3E18-4F43-A129A32DC5A9}"/>
                    </a:ext>
                  </a:extLst>
                </p:cNvPr>
                <p:cNvSpPr/>
                <p:nvPr/>
              </p:nvSpPr>
              <p:spPr>
                <a:xfrm>
                  <a:off x="2124875" y="1932648"/>
                  <a:ext cx="244350" cy="25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4" h="10250" extrusionOk="0">
                      <a:moveTo>
                        <a:pt x="0" y="1"/>
                      </a:moveTo>
                      <a:lnTo>
                        <a:pt x="0" y="10249"/>
                      </a:lnTo>
                      <a:cubicBezTo>
                        <a:pt x="5200" y="9514"/>
                        <a:pt x="9280" y="5280"/>
                        <a:pt x="9773" y="1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R" sz="2000">
                      <a:solidFill>
                        <a:schemeClr val="bg1"/>
                      </a:solidFill>
                      <a:latin typeface="Fira Sans Extra Condensed" panose="020B0503050000020004" pitchFamily="34" charset="0"/>
                    </a:rPr>
                    <a:t>31.1%</a:t>
                  </a:r>
                </a:p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chemeClr val="bg1"/>
                    </a:solidFill>
                    <a:latin typeface="Fira Sans Extra Condensed" panose="020B0503050000020004" pitchFamily="34" charset="0"/>
                  </a:endParaRPr>
                </a:p>
              </p:txBody>
            </p:sp>
            <p:sp>
              <p:nvSpPr>
                <p:cNvPr id="16" name="Google Shape;2075;p78">
                  <a:extLst>
                    <a:ext uri="{FF2B5EF4-FFF2-40B4-BE49-F238E27FC236}">
                      <a16:creationId xmlns:a16="http://schemas.microsoft.com/office/drawing/2014/main" id="{637A7128-7E62-B6E4-3EC7-E2FA1BA93511}"/>
                    </a:ext>
                  </a:extLst>
                </p:cNvPr>
                <p:cNvSpPr/>
                <p:nvPr/>
              </p:nvSpPr>
              <p:spPr>
                <a:xfrm>
                  <a:off x="1894613" y="1729597"/>
                  <a:ext cx="206325" cy="20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3" h="8371" extrusionOk="0">
                      <a:moveTo>
                        <a:pt x="8252" y="1"/>
                      </a:moveTo>
                      <a:cubicBezTo>
                        <a:pt x="3865" y="441"/>
                        <a:pt x="383" y="3959"/>
                        <a:pt x="1" y="8371"/>
                      </a:cubicBezTo>
                      <a:lnTo>
                        <a:pt x="8252" y="8371"/>
                      </a:lnTo>
                      <a:lnTo>
                        <a:pt x="825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es-CR" sz="2000">
                    <a:solidFill>
                      <a:schemeClr val="bg1"/>
                    </a:solidFill>
                  </a:endParaRPr>
                </a:p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R" sz="2000">
                      <a:solidFill>
                        <a:schemeClr val="bg1"/>
                      </a:solidFill>
                    </a:rPr>
                    <a:t>   5.8%</a:t>
                  </a:r>
                  <a:endParaRPr sz="200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2" name="Google Shape;604;p27">
                <a:extLst>
                  <a:ext uri="{FF2B5EF4-FFF2-40B4-BE49-F238E27FC236}">
                    <a16:creationId xmlns:a16="http://schemas.microsoft.com/office/drawing/2014/main" id="{F0D9F24E-038C-A8C6-C1B4-48572BA7F4BE}"/>
                  </a:ext>
                </a:extLst>
              </p:cNvPr>
              <p:cNvSpPr txBox="1"/>
              <p:nvPr/>
            </p:nvSpPr>
            <p:spPr>
              <a:xfrm>
                <a:off x="10400408" y="2800454"/>
                <a:ext cx="1884600" cy="26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Fira Sans Extra Condensed Medium" panose="020B0604020202020204" charset="0"/>
                    <a:ea typeface="Fira Sans Extra Condensed Medium"/>
                    <a:cs typeface="Fira Sans Extra Condensed Medium"/>
                    <a:sym typeface="Fira Sans Extra Condensed Medium"/>
                  </a:rPr>
                  <a:t>Medio</a:t>
                </a:r>
                <a:r>
                  <a:rPr lang="en" sz="170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 </a:t>
                </a:r>
                <a:endParaRPr sz="17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23" name="Diagrama de flujo: terminador 22">
                <a:extLst>
                  <a:ext uri="{FF2B5EF4-FFF2-40B4-BE49-F238E27FC236}">
                    <a16:creationId xmlns:a16="http://schemas.microsoft.com/office/drawing/2014/main" id="{7FD00C81-0050-90D6-4D00-2CED66A3521C}"/>
                  </a:ext>
                </a:extLst>
              </p:cNvPr>
              <p:cNvSpPr/>
              <p:nvPr/>
            </p:nvSpPr>
            <p:spPr>
              <a:xfrm>
                <a:off x="11123869" y="2815587"/>
                <a:ext cx="869950" cy="285782"/>
              </a:xfrm>
              <a:prstGeom prst="flowChartTermina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2000">
                    <a:solidFill>
                      <a:schemeClr val="bg1"/>
                    </a:solidFill>
                  </a:rPr>
                  <a:t>65</a:t>
                </a:r>
              </a:p>
            </p:txBody>
          </p:sp>
          <p:sp>
            <p:nvSpPr>
              <p:cNvPr id="24" name="Google Shape;604;p27">
                <a:extLst>
                  <a:ext uri="{FF2B5EF4-FFF2-40B4-BE49-F238E27FC236}">
                    <a16:creationId xmlns:a16="http://schemas.microsoft.com/office/drawing/2014/main" id="{69B72DCE-7B28-15DA-460E-CBDDBEF082A3}"/>
                  </a:ext>
                </a:extLst>
              </p:cNvPr>
              <p:cNvSpPr txBox="1"/>
              <p:nvPr/>
            </p:nvSpPr>
            <p:spPr>
              <a:xfrm>
                <a:off x="10267615" y="5540287"/>
                <a:ext cx="1884600" cy="26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Fira Sans Extra Condensed Medium" panose="020B0604020202020204" charset="0"/>
                    <a:ea typeface="Fira Sans Extra Condensed Medium"/>
                    <a:cs typeface="Fira Sans Extra Condensed Medium"/>
                    <a:sym typeface="Fira Sans Extra Condensed Medium"/>
                  </a:rPr>
                  <a:t>Alto</a:t>
                </a:r>
                <a:r>
                  <a:rPr lang="en" sz="170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 </a:t>
                </a:r>
                <a:endParaRPr sz="17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25" name="Diagrama de flujo: terminador 24">
                <a:extLst>
                  <a:ext uri="{FF2B5EF4-FFF2-40B4-BE49-F238E27FC236}">
                    <a16:creationId xmlns:a16="http://schemas.microsoft.com/office/drawing/2014/main" id="{0DA94776-0516-674E-3311-8D33771E01B9}"/>
                  </a:ext>
                </a:extLst>
              </p:cNvPr>
              <p:cNvSpPr/>
              <p:nvPr/>
            </p:nvSpPr>
            <p:spPr>
              <a:xfrm>
                <a:off x="10991076" y="5555420"/>
                <a:ext cx="869950" cy="285782"/>
              </a:xfrm>
              <a:prstGeom prst="flowChartTerminator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2000" dirty="0">
                    <a:solidFill>
                      <a:schemeClr val="bg1"/>
                    </a:solidFill>
                  </a:rPr>
                  <a:t>32</a:t>
                </a:r>
              </a:p>
            </p:txBody>
          </p:sp>
          <p:sp>
            <p:nvSpPr>
              <p:cNvPr id="26" name="Google Shape;604;p27">
                <a:extLst>
                  <a:ext uri="{FF2B5EF4-FFF2-40B4-BE49-F238E27FC236}">
                    <a16:creationId xmlns:a16="http://schemas.microsoft.com/office/drawing/2014/main" id="{FC8C394D-EE43-27B3-C1D8-35B6679D59A4}"/>
                  </a:ext>
                </a:extLst>
              </p:cNvPr>
              <p:cNvSpPr txBox="1"/>
              <p:nvPr/>
            </p:nvSpPr>
            <p:spPr>
              <a:xfrm>
                <a:off x="6170143" y="2720731"/>
                <a:ext cx="1884600" cy="26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 dirty="0">
                    <a:solidFill>
                      <a:schemeClr val="accent4"/>
                    </a:solidFill>
                    <a:latin typeface="Fira Sans Extra Condensed Medium" panose="020B0604020202020204" charset="0"/>
                    <a:ea typeface="Fira Sans Extra Condensed Medium"/>
                    <a:cs typeface="Fira Sans Extra Condensed Medium"/>
                    <a:sym typeface="Fira Sans Extra Condensed Medium"/>
                  </a:rPr>
                  <a:t>Bajo</a:t>
                </a:r>
                <a:r>
                  <a:rPr lang="en" sz="17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 </a:t>
                </a:r>
                <a:endParaRPr sz="17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27" name="Diagrama de flujo: terminador 26">
                <a:extLst>
                  <a:ext uri="{FF2B5EF4-FFF2-40B4-BE49-F238E27FC236}">
                    <a16:creationId xmlns:a16="http://schemas.microsoft.com/office/drawing/2014/main" id="{1C5866AC-CC01-1A56-219A-72B0568A9E94}"/>
                  </a:ext>
                </a:extLst>
              </p:cNvPr>
              <p:cNvSpPr/>
              <p:nvPr/>
            </p:nvSpPr>
            <p:spPr>
              <a:xfrm>
                <a:off x="6893604" y="2735864"/>
                <a:ext cx="869950" cy="285782"/>
              </a:xfrm>
              <a:prstGeom prst="flowChartTerminator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2000">
                    <a:solidFill>
                      <a:schemeClr val="bg1"/>
                    </a:solidFill>
                  </a:rPr>
                  <a:t>6</a:t>
                </a:r>
              </a:p>
            </p:txBody>
          </p:sp>
        </p:grpSp>
      </p:grpSp>
      <p:sp>
        <p:nvSpPr>
          <p:cNvPr id="28" name="Título de diapositiva">
            <a:extLst>
              <a:ext uri="{FF2B5EF4-FFF2-40B4-BE49-F238E27FC236}">
                <a16:creationId xmlns:a16="http://schemas.microsoft.com/office/drawing/2014/main" id="{D07C3EE1-3D21-567B-37CC-39EE2C7CC690}"/>
              </a:ext>
            </a:extLst>
          </p:cNvPr>
          <p:cNvSpPr txBox="1">
            <a:spLocks/>
          </p:cNvSpPr>
          <p:nvPr/>
        </p:nvSpPr>
        <p:spPr>
          <a:xfrm>
            <a:off x="9265778" y="876829"/>
            <a:ext cx="1765083" cy="326989"/>
          </a:xfrm>
          <a:prstGeom prst="rect">
            <a:avLst/>
          </a:prstGeom>
        </p:spPr>
        <p:txBody>
          <a:bodyPr lIns="25400" tIns="25400" rIns="25400" bIns="25400" anchor="t"/>
          <a:lstStyle>
            <a:lvl1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algn="ctr" defTabSz="1219169"/>
            <a:r>
              <a:rPr lang="es-CR" sz="2400" b="0" kern="0" spc="-85">
                <a:solidFill>
                  <a:schemeClr val="tx1"/>
                </a:solidFill>
                <a:latin typeface="Avenir"/>
              </a:rPr>
              <a:t>Cantidad 103</a:t>
            </a:r>
          </a:p>
        </p:txBody>
      </p:sp>
      <p:grpSp>
        <p:nvGrpSpPr>
          <p:cNvPr id="56" name="Grupo 55">
            <a:extLst>
              <a:ext uri="{FF2B5EF4-FFF2-40B4-BE49-F238E27FC236}">
                <a16:creationId xmlns:a16="http://schemas.microsoft.com/office/drawing/2014/main" id="{81375551-D4AA-BDB5-81BC-94F38B0B3116}"/>
              </a:ext>
            </a:extLst>
          </p:cNvPr>
          <p:cNvGrpSpPr/>
          <p:nvPr/>
        </p:nvGrpSpPr>
        <p:grpSpPr>
          <a:xfrm>
            <a:off x="379521" y="1792830"/>
            <a:ext cx="5202150" cy="4146556"/>
            <a:chOff x="379521" y="1792830"/>
            <a:chExt cx="5202150" cy="4146556"/>
          </a:xfrm>
        </p:grpSpPr>
        <p:sp>
          <p:nvSpPr>
            <p:cNvPr id="12" name="Título de diapositiva">
              <a:extLst>
                <a:ext uri="{FF2B5EF4-FFF2-40B4-BE49-F238E27FC236}">
                  <a16:creationId xmlns:a16="http://schemas.microsoft.com/office/drawing/2014/main" id="{D2E57981-F896-B5B7-0704-1C0D9EA0DC56}"/>
                </a:ext>
              </a:extLst>
            </p:cNvPr>
            <p:cNvSpPr txBox="1">
              <a:spLocks/>
            </p:cNvSpPr>
            <p:nvPr/>
          </p:nvSpPr>
          <p:spPr>
            <a:xfrm>
              <a:off x="1094107" y="1792830"/>
              <a:ext cx="3479490" cy="378103"/>
            </a:xfrm>
            <a:prstGeom prst="rect">
              <a:avLst/>
            </a:prstGeom>
          </p:spPr>
          <p:txBody>
            <a:bodyPr lIns="25400" tIns="25400" rIns="25400" bIns="25400" anchor="t"/>
            <a:lstStyle>
              <a:lvl1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1pPr>
              <a:lvl2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2pPr>
              <a:lvl3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3pPr>
              <a:lvl4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4pPr>
              <a:lvl5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5pPr>
              <a:lvl6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6pPr>
              <a:lvl7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7pPr>
              <a:lvl8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8pPr>
              <a:lvl9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9pPr>
            </a:lstStyle>
            <a:p>
              <a:pPr algn="ctr" defTabSz="1219169"/>
              <a:r>
                <a:rPr lang="es-CR" sz="2000" b="0" kern="0" spc="-85">
                  <a:solidFill>
                    <a:schemeClr val="tx1"/>
                  </a:solidFill>
                  <a:latin typeface="Avenir"/>
                </a:rPr>
                <a:t>Distribución por categorías</a:t>
              </a:r>
              <a:endParaRPr lang="es-CR" sz="2000" b="0" kern="0" spc="-85">
                <a:solidFill>
                  <a:srgbClr val="FF692D"/>
                </a:solidFill>
                <a:latin typeface="Avenir"/>
              </a:endParaRPr>
            </a:p>
          </p:txBody>
        </p:sp>
        <p:grpSp>
          <p:nvGrpSpPr>
            <p:cNvPr id="53" name="Grupo 52">
              <a:extLst>
                <a:ext uri="{FF2B5EF4-FFF2-40B4-BE49-F238E27FC236}">
                  <a16:creationId xmlns:a16="http://schemas.microsoft.com/office/drawing/2014/main" id="{BFCDED6C-3EBC-8B70-4896-66B19E10F757}"/>
                </a:ext>
              </a:extLst>
            </p:cNvPr>
            <p:cNvGrpSpPr/>
            <p:nvPr/>
          </p:nvGrpSpPr>
          <p:grpSpPr>
            <a:xfrm>
              <a:off x="379521" y="2396063"/>
              <a:ext cx="5202150" cy="3543323"/>
              <a:chOff x="379521" y="2396063"/>
              <a:chExt cx="5202150" cy="3543323"/>
            </a:xfrm>
          </p:grpSpPr>
          <p:sp>
            <p:nvSpPr>
              <p:cNvPr id="48" name="Diagrama de flujo: conector 47">
                <a:extLst>
                  <a:ext uri="{FF2B5EF4-FFF2-40B4-BE49-F238E27FC236}">
                    <a16:creationId xmlns:a16="http://schemas.microsoft.com/office/drawing/2014/main" id="{3FBD3AF0-78FD-0BA7-ED22-1D8294A7F679}"/>
                  </a:ext>
                </a:extLst>
              </p:cNvPr>
              <p:cNvSpPr/>
              <p:nvPr/>
            </p:nvSpPr>
            <p:spPr>
              <a:xfrm>
                <a:off x="3886067" y="5539276"/>
                <a:ext cx="446458" cy="400110"/>
              </a:xfrm>
              <a:prstGeom prst="flowChartConnector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R"/>
              </a:p>
            </p:txBody>
          </p:sp>
          <p:grpSp>
            <p:nvGrpSpPr>
              <p:cNvPr id="52" name="Grupo 51">
                <a:extLst>
                  <a:ext uri="{FF2B5EF4-FFF2-40B4-BE49-F238E27FC236}">
                    <a16:creationId xmlns:a16="http://schemas.microsoft.com/office/drawing/2014/main" id="{2196C1C2-396E-7FE3-BFF1-AE4E530BC854}"/>
                  </a:ext>
                </a:extLst>
              </p:cNvPr>
              <p:cNvGrpSpPr/>
              <p:nvPr/>
            </p:nvGrpSpPr>
            <p:grpSpPr>
              <a:xfrm>
                <a:off x="379521" y="2396063"/>
                <a:ext cx="5202150" cy="3528146"/>
                <a:chOff x="379521" y="2396063"/>
                <a:chExt cx="5202150" cy="3528146"/>
              </a:xfrm>
            </p:grpSpPr>
            <p:grpSp>
              <p:nvGrpSpPr>
                <p:cNvPr id="30" name="Google Shape;662;p34">
                  <a:extLst>
                    <a:ext uri="{FF2B5EF4-FFF2-40B4-BE49-F238E27FC236}">
                      <a16:creationId xmlns:a16="http://schemas.microsoft.com/office/drawing/2014/main" id="{E49D5B2D-D778-5275-80E2-CEF9AB6179F7}"/>
                    </a:ext>
                  </a:extLst>
                </p:cNvPr>
                <p:cNvGrpSpPr/>
                <p:nvPr/>
              </p:nvGrpSpPr>
              <p:grpSpPr>
                <a:xfrm rot="10800000">
                  <a:off x="1329056" y="2630945"/>
                  <a:ext cx="3048184" cy="2844849"/>
                  <a:chOff x="5404822" y="1625289"/>
                  <a:chExt cx="3048184" cy="2844849"/>
                </a:xfrm>
              </p:grpSpPr>
              <p:sp>
                <p:nvSpPr>
                  <p:cNvPr id="32" name="Google Shape;664;p34">
                    <a:extLst>
                      <a:ext uri="{FF2B5EF4-FFF2-40B4-BE49-F238E27FC236}">
                        <a16:creationId xmlns:a16="http://schemas.microsoft.com/office/drawing/2014/main" id="{55B338F6-5FF5-06F2-1D5F-58F434BECF03}"/>
                      </a:ext>
                    </a:extLst>
                  </p:cNvPr>
                  <p:cNvSpPr/>
                  <p:nvPr/>
                </p:nvSpPr>
                <p:spPr>
                  <a:xfrm rot="20699503">
                    <a:off x="5404822" y="1940956"/>
                    <a:ext cx="1721240" cy="17940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799" h="102448" extrusionOk="0">
                        <a:moveTo>
                          <a:pt x="84664" y="0"/>
                        </a:moveTo>
                        <a:cubicBezTo>
                          <a:pt x="34893" y="8375"/>
                          <a:pt x="1" y="53253"/>
                          <a:pt x="5133" y="102448"/>
                        </a:cubicBezTo>
                        <a:lnTo>
                          <a:pt x="96799" y="90074"/>
                        </a:lnTo>
                        <a:lnTo>
                          <a:pt x="84664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" name="Google Shape;665;p34">
                    <a:extLst>
                      <a:ext uri="{FF2B5EF4-FFF2-40B4-BE49-F238E27FC236}">
                        <a16:creationId xmlns:a16="http://schemas.microsoft.com/office/drawing/2014/main" id="{36A3507E-6BCB-F49B-5929-FD57CD8B09CB}"/>
                      </a:ext>
                    </a:extLst>
                  </p:cNvPr>
                  <p:cNvSpPr/>
                  <p:nvPr/>
                </p:nvSpPr>
                <p:spPr>
                  <a:xfrm rot="-899353">
                    <a:off x="5873625" y="1625289"/>
                    <a:ext cx="2579381" cy="28448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699" h="204811" extrusionOk="0">
                        <a:moveTo>
                          <a:pt x="73301" y="0"/>
                        </a:moveTo>
                        <a:cubicBezTo>
                          <a:pt x="47148" y="0"/>
                          <a:pt x="20997" y="9957"/>
                          <a:pt x="1015" y="29869"/>
                        </a:cubicBezTo>
                        <a:lnTo>
                          <a:pt x="72529" y="101384"/>
                        </a:lnTo>
                        <a:lnTo>
                          <a:pt x="0" y="173913"/>
                        </a:lnTo>
                        <a:cubicBezTo>
                          <a:pt x="299" y="174211"/>
                          <a:pt x="597" y="174509"/>
                          <a:pt x="895" y="174808"/>
                        </a:cubicBezTo>
                        <a:cubicBezTo>
                          <a:pt x="20888" y="194810"/>
                          <a:pt x="47091" y="204811"/>
                          <a:pt x="73297" y="204811"/>
                        </a:cubicBezTo>
                        <a:cubicBezTo>
                          <a:pt x="99503" y="204811"/>
                          <a:pt x="125712" y="194810"/>
                          <a:pt x="145714" y="174808"/>
                        </a:cubicBezTo>
                        <a:cubicBezTo>
                          <a:pt x="185698" y="134823"/>
                          <a:pt x="185698" y="69993"/>
                          <a:pt x="145714" y="29989"/>
                        </a:cubicBezTo>
                        <a:cubicBezTo>
                          <a:pt x="125712" y="9997"/>
                          <a:pt x="99506" y="0"/>
                          <a:pt x="733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4" name="Google Shape;666;p34">
                  <a:extLst>
                    <a:ext uri="{FF2B5EF4-FFF2-40B4-BE49-F238E27FC236}">
                      <a16:creationId xmlns:a16="http://schemas.microsoft.com/office/drawing/2014/main" id="{74825F2E-6024-018F-2766-D9FFE191E2A3}"/>
                    </a:ext>
                  </a:extLst>
                </p:cNvPr>
                <p:cNvGrpSpPr/>
                <p:nvPr/>
              </p:nvGrpSpPr>
              <p:grpSpPr>
                <a:xfrm rot="10800000">
                  <a:off x="4393883" y="3210208"/>
                  <a:ext cx="965190" cy="919578"/>
                  <a:chOff x="-5379626" y="125186"/>
                  <a:chExt cx="2011439" cy="1787767"/>
                </a:xfrm>
                <a:solidFill>
                  <a:schemeClr val="accent6"/>
                </a:solidFill>
              </p:grpSpPr>
              <p:sp>
                <p:nvSpPr>
                  <p:cNvPr id="35" name="Google Shape;667;p34">
                    <a:extLst>
                      <a:ext uri="{FF2B5EF4-FFF2-40B4-BE49-F238E27FC236}">
                        <a16:creationId xmlns:a16="http://schemas.microsoft.com/office/drawing/2014/main" id="{477008E4-D25D-068F-BE14-0B08A3105E64}"/>
                      </a:ext>
                    </a:extLst>
                  </p:cNvPr>
                  <p:cNvSpPr/>
                  <p:nvPr/>
                </p:nvSpPr>
                <p:spPr>
                  <a:xfrm rot="12412059">
                    <a:off x="-5084926" y="538657"/>
                    <a:ext cx="1716739" cy="13083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11" h="10297" extrusionOk="0">
                        <a:moveTo>
                          <a:pt x="7613" y="1"/>
                        </a:moveTo>
                        <a:cubicBezTo>
                          <a:pt x="7105" y="1"/>
                          <a:pt x="6605" y="107"/>
                          <a:pt x="6137" y="330"/>
                        </a:cubicBezTo>
                        <a:cubicBezTo>
                          <a:pt x="4045" y="1331"/>
                          <a:pt x="0" y="9198"/>
                          <a:pt x="0" y="9198"/>
                        </a:cubicBezTo>
                        <a:cubicBezTo>
                          <a:pt x="0" y="9198"/>
                          <a:pt x="5300" y="10296"/>
                          <a:pt x="8610" y="10296"/>
                        </a:cubicBezTo>
                        <a:cubicBezTo>
                          <a:pt x="9532" y="10296"/>
                          <a:pt x="10299" y="10211"/>
                          <a:pt x="10755" y="9993"/>
                        </a:cubicBezTo>
                        <a:cubicBezTo>
                          <a:pt x="12849" y="8993"/>
                          <a:pt x="13511" y="6019"/>
                          <a:pt x="12236" y="3351"/>
                        </a:cubicBezTo>
                        <a:cubicBezTo>
                          <a:pt x="11246" y="1279"/>
                          <a:pt x="9378" y="1"/>
                          <a:pt x="761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" name="Google Shape;668;p34">
                    <a:extLst>
                      <a:ext uri="{FF2B5EF4-FFF2-40B4-BE49-F238E27FC236}">
                        <a16:creationId xmlns:a16="http://schemas.microsoft.com/office/drawing/2014/main" id="{E71C1909-CEB7-3BB3-B168-CBD6C5981045}"/>
                      </a:ext>
                    </a:extLst>
                  </p:cNvPr>
                  <p:cNvSpPr/>
                  <p:nvPr/>
                </p:nvSpPr>
                <p:spPr>
                  <a:xfrm rot="1608241">
                    <a:off x="-5379626" y="125186"/>
                    <a:ext cx="1787767" cy="17877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070" h="14070" extrusionOk="0">
                        <a:moveTo>
                          <a:pt x="7035" y="0"/>
                        </a:moveTo>
                        <a:cubicBezTo>
                          <a:pt x="5169" y="0"/>
                          <a:pt x="3380" y="742"/>
                          <a:pt x="2061" y="2061"/>
                        </a:cubicBezTo>
                        <a:cubicBezTo>
                          <a:pt x="741" y="3380"/>
                          <a:pt x="0" y="5169"/>
                          <a:pt x="0" y="7034"/>
                        </a:cubicBezTo>
                        <a:cubicBezTo>
                          <a:pt x="0" y="8901"/>
                          <a:pt x="741" y="10689"/>
                          <a:pt x="2061" y="12009"/>
                        </a:cubicBezTo>
                        <a:cubicBezTo>
                          <a:pt x="3380" y="13328"/>
                          <a:pt x="5169" y="14070"/>
                          <a:pt x="7035" y="14070"/>
                        </a:cubicBezTo>
                        <a:cubicBezTo>
                          <a:pt x="8901" y="14070"/>
                          <a:pt x="10689" y="13328"/>
                          <a:pt x="12009" y="12009"/>
                        </a:cubicBezTo>
                        <a:cubicBezTo>
                          <a:pt x="13328" y="10689"/>
                          <a:pt x="14069" y="8901"/>
                          <a:pt x="14069" y="7034"/>
                        </a:cubicBezTo>
                        <a:cubicBezTo>
                          <a:pt x="14069" y="5169"/>
                          <a:pt x="13328" y="3380"/>
                          <a:pt x="12009" y="2061"/>
                        </a:cubicBezTo>
                        <a:cubicBezTo>
                          <a:pt x="10689" y="742"/>
                          <a:pt x="8901" y="0"/>
                          <a:pt x="7035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7" name="Google Shape;674;p34">
                  <a:extLst>
                    <a:ext uri="{FF2B5EF4-FFF2-40B4-BE49-F238E27FC236}">
                      <a16:creationId xmlns:a16="http://schemas.microsoft.com/office/drawing/2014/main" id="{EEE0898C-E4A1-5087-48FF-14B3151492DF}"/>
                    </a:ext>
                  </a:extLst>
                </p:cNvPr>
                <p:cNvGrpSpPr/>
                <p:nvPr/>
              </p:nvGrpSpPr>
              <p:grpSpPr>
                <a:xfrm rot="10800000">
                  <a:off x="379521" y="4439164"/>
                  <a:ext cx="1316110" cy="1189931"/>
                  <a:chOff x="2254922" y="1412918"/>
                  <a:chExt cx="2781762" cy="2401855"/>
                </a:xfrm>
                <a:solidFill>
                  <a:schemeClr val="accent5"/>
                </a:solidFill>
              </p:grpSpPr>
              <p:sp>
                <p:nvSpPr>
                  <p:cNvPr id="38" name="Google Shape;675;p34">
                    <a:extLst>
                      <a:ext uri="{FF2B5EF4-FFF2-40B4-BE49-F238E27FC236}">
                        <a16:creationId xmlns:a16="http://schemas.microsoft.com/office/drawing/2014/main" id="{274A484A-DBEB-A59B-B60E-30B897B13B98}"/>
                      </a:ext>
                    </a:extLst>
                  </p:cNvPr>
                  <p:cNvSpPr/>
                  <p:nvPr/>
                </p:nvSpPr>
                <p:spPr>
                  <a:xfrm rot="1608241">
                    <a:off x="2457690" y="1854050"/>
                    <a:ext cx="1716739" cy="13083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11" h="10297" extrusionOk="0">
                        <a:moveTo>
                          <a:pt x="7613" y="1"/>
                        </a:moveTo>
                        <a:cubicBezTo>
                          <a:pt x="7105" y="1"/>
                          <a:pt x="6605" y="107"/>
                          <a:pt x="6137" y="330"/>
                        </a:cubicBezTo>
                        <a:cubicBezTo>
                          <a:pt x="4045" y="1331"/>
                          <a:pt x="0" y="9198"/>
                          <a:pt x="0" y="9198"/>
                        </a:cubicBezTo>
                        <a:cubicBezTo>
                          <a:pt x="0" y="9198"/>
                          <a:pt x="5300" y="10296"/>
                          <a:pt x="8610" y="10296"/>
                        </a:cubicBezTo>
                        <a:cubicBezTo>
                          <a:pt x="9532" y="10296"/>
                          <a:pt x="10299" y="10211"/>
                          <a:pt x="10755" y="9993"/>
                        </a:cubicBezTo>
                        <a:cubicBezTo>
                          <a:pt x="12849" y="8993"/>
                          <a:pt x="13511" y="6019"/>
                          <a:pt x="12236" y="3351"/>
                        </a:cubicBezTo>
                        <a:cubicBezTo>
                          <a:pt x="11246" y="1279"/>
                          <a:pt x="9378" y="1"/>
                          <a:pt x="761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" name="Google Shape;676;p34">
                    <a:extLst>
                      <a:ext uri="{FF2B5EF4-FFF2-40B4-BE49-F238E27FC236}">
                        <a16:creationId xmlns:a16="http://schemas.microsoft.com/office/drawing/2014/main" id="{381A51F4-6AE3-9CFC-E1F9-A8FD2B59FBDB}"/>
                      </a:ext>
                    </a:extLst>
                  </p:cNvPr>
                  <p:cNvSpPr/>
                  <p:nvPr/>
                </p:nvSpPr>
                <p:spPr>
                  <a:xfrm rot="1608241">
                    <a:off x="2941874" y="1719962"/>
                    <a:ext cx="1787767" cy="17877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070" h="14070" extrusionOk="0">
                        <a:moveTo>
                          <a:pt x="7035" y="0"/>
                        </a:moveTo>
                        <a:cubicBezTo>
                          <a:pt x="5169" y="0"/>
                          <a:pt x="3380" y="742"/>
                          <a:pt x="2061" y="2061"/>
                        </a:cubicBezTo>
                        <a:cubicBezTo>
                          <a:pt x="741" y="3380"/>
                          <a:pt x="0" y="5169"/>
                          <a:pt x="0" y="7034"/>
                        </a:cubicBezTo>
                        <a:cubicBezTo>
                          <a:pt x="0" y="8901"/>
                          <a:pt x="741" y="10689"/>
                          <a:pt x="2061" y="12009"/>
                        </a:cubicBezTo>
                        <a:cubicBezTo>
                          <a:pt x="3380" y="13328"/>
                          <a:pt x="5169" y="14070"/>
                          <a:pt x="7035" y="14070"/>
                        </a:cubicBezTo>
                        <a:cubicBezTo>
                          <a:pt x="8901" y="14070"/>
                          <a:pt x="10689" y="13328"/>
                          <a:pt x="12009" y="12009"/>
                        </a:cubicBezTo>
                        <a:cubicBezTo>
                          <a:pt x="13328" y="10689"/>
                          <a:pt x="14069" y="8901"/>
                          <a:pt x="14069" y="7034"/>
                        </a:cubicBezTo>
                        <a:cubicBezTo>
                          <a:pt x="14069" y="5169"/>
                          <a:pt x="13328" y="3380"/>
                          <a:pt x="12009" y="2061"/>
                        </a:cubicBezTo>
                        <a:cubicBezTo>
                          <a:pt x="10689" y="742"/>
                          <a:pt x="8901" y="0"/>
                          <a:pt x="7035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41" name="Google Shape;657;p34">
                  <a:extLst>
                    <a:ext uri="{FF2B5EF4-FFF2-40B4-BE49-F238E27FC236}">
                      <a16:creationId xmlns:a16="http://schemas.microsoft.com/office/drawing/2014/main" id="{DF3E9D0B-8818-7A57-6D4E-1D759F3AC610}"/>
                    </a:ext>
                  </a:extLst>
                </p:cNvPr>
                <p:cNvSpPr txBox="1"/>
                <p:nvPr/>
              </p:nvSpPr>
              <p:spPr>
                <a:xfrm>
                  <a:off x="3388575" y="5206338"/>
                  <a:ext cx="1374300" cy="352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1600">
                      <a:solidFill>
                        <a:schemeClr val="accent5"/>
                      </a:solidFill>
                      <a:latin typeface="Fira Sans Extra Condensed"/>
                      <a:ea typeface="Fira Sans Extra Condensed"/>
                      <a:cs typeface="Fira Sans Extra Condensed"/>
                      <a:sym typeface="Fira Sans Extra Condensed"/>
                    </a:rPr>
                    <a:t>Control Interno</a:t>
                  </a:r>
                  <a:endParaRPr sz="1600">
                    <a:solidFill>
                      <a:schemeClr val="accent5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  <p:sp>
              <p:nvSpPr>
                <p:cNvPr id="45" name="Google Shape;657;p34">
                  <a:extLst>
                    <a:ext uri="{FF2B5EF4-FFF2-40B4-BE49-F238E27FC236}">
                      <a16:creationId xmlns:a16="http://schemas.microsoft.com/office/drawing/2014/main" id="{7E8A3A43-550F-4F33-66B0-36AA894F54BF}"/>
                    </a:ext>
                  </a:extLst>
                </p:cNvPr>
                <p:cNvSpPr txBox="1"/>
                <p:nvPr/>
              </p:nvSpPr>
              <p:spPr>
                <a:xfrm>
                  <a:off x="3629285" y="2804538"/>
                  <a:ext cx="1374300" cy="352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1600">
                      <a:solidFill>
                        <a:schemeClr val="accent6"/>
                      </a:solidFill>
                      <a:latin typeface="Fira Sans Extra Condensed"/>
                      <a:ea typeface="Fira Sans Extra Condensed"/>
                      <a:cs typeface="Fira Sans Extra Condensed"/>
                      <a:sym typeface="Fira Sans Extra Condensed"/>
                    </a:rPr>
                    <a:t>Dirección</a:t>
                  </a:r>
                  <a:endParaRPr sz="1600">
                    <a:solidFill>
                      <a:schemeClr val="accent6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  <p:sp>
              <p:nvSpPr>
                <p:cNvPr id="46" name="Diagrama de flujo: conector 45">
                  <a:extLst>
                    <a:ext uri="{FF2B5EF4-FFF2-40B4-BE49-F238E27FC236}">
                      <a16:creationId xmlns:a16="http://schemas.microsoft.com/office/drawing/2014/main" id="{4ACB2EF5-4A1B-9DDD-F653-13A5B588D044}"/>
                    </a:ext>
                  </a:extLst>
                </p:cNvPr>
                <p:cNvSpPr/>
                <p:nvPr/>
              </p:nvSpPr>
              <p:spPr>
                <a:xfrm>
                  <a:off x="3855388" y="2396063"/>
                  <a:ext cx="446458" cy="400110"/>
                </a:xfrm>
                <a:prstGeom prst="flowChartConnector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R"/>
                </a:p>
              </p:txBody>
            </p:sp>
            <p:sp>
              <p:nvSpPr>
                <p:cNvPr id="47" name="CuadroTexto 46">
                  <a:extLst>
                    <a:ext uri="{FF2B5EF4-FFF2-40B4-BE49-F238E27FC236}">
                      <a16:creationId xmlns:a16="http://schemas.microsoft.com/office/drawing/2014/main" id="{6E2F74D4-53F8-32D3-CBEB-034D3B6926B6}"/>
                    </a:ext>
                  </a:extLst>
                </p:cNvPr>
                <p:cNvSpPr txBox="1"/>
                <p:nvPr/>
              </p:nvSpPr>
              <p:spPr>
                <a:xfrm>
                  <a:off x="3924787" y="2415477"/>
                  <a:ext cx="44645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CR" sz="2000">
                      <a:solidFill>
                        <a:schemeClr val="bg1"/>
                      </a:solidFill>
                    </a:rPr>
                    <a:t>5</a:t>
                  </a:r>
                </a:p>
              </p:txBody>
            </p:sp>
            <p:sp>
              <p:nvSpPr>
                <p:cNvPr id="49" name="CuadroTexto 48">
                  <a:extLst>
                    <a:ext uri="{FF2B5EF4-FFF2-40B4-BE49-F238E27FC236}">
                      <a16:creationId xmlns:a16="http://schemas.microsoft.com/office/drawing/2014/main" id="{23FA5962-DE7A-B0F2-9EB1-27B375F65B01}"/>
                    </a:ext>
                  </a:extLst>
                </p:cNvPr>
                <p:cNvSpPr txBox="1"/>
                <p:nvPr/>
              </p:nvSpPr>
              <p:spPr>
                <a:xfrm>
                  <a:off x="3917438" y="5524099"/>
                  <a:ext cx="44645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CR" sz="2000">
                      <a:solidFill>
                        <a:schemeClr val="bg1"/>
                      </a:solidFill>
                    </a:rPr>
                    <a:t>98</a:t>
                  </a:r>
                </a:p>
              </p:txBody>
            </p:sp>
            <p:sp>
              <p:nvSpPr>
                <p:cNvPr id="50" name="Google Shape;669;p34">
                  <a:extLst>
                    <a:ext uri="{FF2B5EF4-FFF2-40B4-BE49-F238E27FC236}">
                      <a16:creationId xmlns:a16="http://schemas.microsoft.com/office/drawing/2014/main" id="{C6433C49-8869-8F9D-213D-6B3583CBE02E}"/>
                    </a:ext>
                  </a:extLst>
                </p:cNvPr>
                <p:cNvSpPr txBox="1"/>
                <p:nvPr/>
              </p:nvSpPr>
              <p:spPr>
                <a:xfrm>
                  <a:off x="4360817" y="3448597"/>
                  <a:ext cx="1220854" cy="352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2400">
                      <a:solidFill>
                        <a:schemeClr val="lt1"/>
                      </a:solidFill>
                      <a:latin typeface="Fira Sans Extra Condensed Medium"/>
                      <a:ea typeface="Fira Sans Extra Condensed Medium"/>
                      <a:cs typeface="Fira Sans Extra Condensed Medium"/>
                      <a:sym typeface="Fira Sans Extra Condensed Medium"/>
                    </a:rPr>
                    <a:t>4.9</a:t>
                  </a:r>
                  <a:r>
                    <a:rPr lang="en-GB" sz="1800">
                      <a:solidFill>
                        <a:schemeClr val="lt1"/>
                      </a:solidFill>
                      <a:latin typeface="Fira Sans Extra Condensed"/>
                      <a:ea typeface="Fira Sans Extra Condensed"/>
                      <a:cs typeface="Fira Sans Extra Condensed"/>
                      <a:sym typeface="Fira Sans Extra Condensed"/>
                    </a:rPr>
                    <a:t>%</a:t>
                  </a:r>
                  <a:endParaRPr sz="1800">
                    <a:solidFill>
                      <a:schemeClr val="lt1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  <p:sp>
              <p:nvSpPr>
                <p:cNvPr id="51" name="Google Shape;669;p34">
                  <a:extLst>
                    <a:ext uri="{FF2B5EF4-FFF2-40B4-BE49-F238E27FC236}">
                      <a16:creationId xmlns:a16="http://schemas.microsoft.com/office/drawing/2014/main" id="{0453685D-98F7-2DC4-0A26-733D5D7FFC71}"/>
                    </a:ext>
                  </a:extLst>
                </p:cNvPr>
                <p:cNvSpPr txBox="1"/>
                <p:nvPr/>
              </p:nvSpPr>
              <p:spPr>
                <a:xfrm>
                  <a:off x="385779" y="4822123"/>
                  <a:ext cx="1220854" cy="352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2400">
                      <a:solidFill>
                        <a:schemeClr val="lt1"/>
                      </a:solidFill>
                      <a:latin typeface="Fira Sans Extra Condensed Medium"/>
                      <a:ea typeface="Fira Sans Extra Condensed Medium"/>
                      <a:cs typeface="Fira Sans Extra Condensed Medium"/>
                      <a:sym typeface="Fira Sans Extra Condensed Medium"/>
                    </a:rPr>
                    <a:t>95.1</a:t>
                  </a:r>
                  <a:r>
                    <a:rPr lang="en-GB" sz="1800">
                      <a:solidFill>
                        <a:schemeClr val="lt1"/>
                      </a:solidFill>
                      <a:latin typeface="Fira Sans Extra Condensed"/>
                      <a:ea typeface="Fira Sans Extra Condensed"/>
                      <a:cs typeface="Fira Sans Extra Condensed"/>
                      <a:sym typeface="Fira Sans Extra Condensed"/>
                    </a:rPr>
                    <a:t>%</a:t>
                  </a:r>
                  <a:endParaRPr sz="1800">
                    <a:solidFill>
                      <a:schemeClr val="lt1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18459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BFED2-FE96-8F0A-8DDA-3BD079FAB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n 65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4DEB3E40-86EE-9978-5E3A-50804B44D2F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05"/>
          <a:stretch/>
        </p:blipFill>
        <p:spPr>
          <a:xfrm>
            <a:off x="0" y="0"/>
            <a:ext cx="12192000" cy="277645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8A9581C-6D53-9189-9942-1BD0A90E1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198" y="7090152"/>
            <a:ext cx="6896329" cy="853975"/>
          </a:xfrm>
          <a:prstGeom prst="rect">
            <a:avLst/>
          </a:prstGeom>
        </p:spPr>
      </p:pic>
      <p:pic>
        <p:nvPicPr>
          <p:cNvPr id="3" name="Gráfico 2" descr="Cuadrado formado por puntos">
            <a:extLst>
              <a:ext uri="{FF2B5EF4-FFF2-40B4-BE49-F238E27FC236}">
                <a16:creationId xmlns:a16="http://schemas.microsoft.com/office/drawing/2014/main" id="{C53DDADF-8494-2415-9BE6-918AF61F1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892550" y="5407888"/>
            <a:ext cx="2381400" cy="2381400"/>
          </a:xfrm>
          <a:prstGeom prst="rect">
            <a:avLst/>
          </a:prstGeom>
        </p:spPr>
      </p:pic>
      <p:pic>
        <p:nvPicPr>
          <p:cNvPr id="4" name="Gráfico 3" descr="Cuadrado formado por puntos">
            <a:extLst>
              <a:ext uri="{FF2B5EF4-FFF2-40B4-BE49-F238E27FC236}">
                <a16:creationId xmlns:a16="http://schemas.microsoft.com/office/drawing/2014/main" id="{8DC418AB-B4C0-7541-46D8-E7E29347B4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518194" y="6003168"/>
            <a:ext cx="2381248" cy="2381248"/>
          </a:xfrm>
          <a:prstGeom prst="rect">
            <a:avLst/>
          </a:prstGeom>
        </p:spPr>
      </p:pic>
      <p:sp>
        <p:nvSpPr>
          <p:cNvPr id="5" name="Título de diapositiva">
            <a:extLst>
              <a:ext uri="{FF2B5EF4-FFF2-40B4-BE49-F238E27FC236}">
                <a16:creationId xmlns:a16="http://schemas.microsoft.com/office/drawing/2014/main" id="{1D9FC10B-9FB7-F2FE-B46D-5C522A0C9CC5}"/>
              </a:ext>
            </a:extLst>
          </p:cNvPr>
          <p:cNvSpPr txBox="1">
            <a:spLocks/>
          </p:cNvSpPr>
          <p:nvPr/>
        </p:nvSpPr>
        <p:spPr>
          <a:xfrm>
            <a:off x="298149" y="390791"/>
            <a:ext cx="11518105" cy="936853"/>
          </a:xfrm>
          <a:prstGeom prst="rect">
            <a:avLst/>
          </a:prstGeom>
        </p:spPr>
        <p:txBody>
          <a:bodyPr lIns="25400" tIns="25400" rIns="25400" bIns="25400" anchor="t"/>
          <a:lstStyle>
            <a:lvl1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defTabSz="1219169"/>
            <a:r>
              <a:rPr lang="es-CR" sz="3600" b="0" kern="0" spc="-85">
                <a:solidFill>
                  <a:schemeClr val="tx1"/>
                </a:solidFill>
                <a:latin typeface="Avenir" panose="02000503020000020003" pitchFamily="2" charset="0"/>
              </a:rPr>
              <a:t>Recomendaciones emitidas por entes externos </a:t>
            </a:r>
            <a:r>
              <a:rPr lang="es-CR" sz="3600" b="0" kern="0" spc="-85">
                <a:solidFill>
                  <a:srgbClr val="FF692D"/>
                </a:solidFill>
                <a:latin typeface="Avenir" panose="02000503020000020003" pitchFamily="2" charset="0"/>
              </a:rPr>
              <a:t>2022 - 2025</a:t>
            </a:r>
          </a:p>
        </p:txBody>
      </p:sp>
      <p:grpSp>
        <p:nvGrpSpPr>
          <p:cNvPr id="79" name="Grupo 78">
            <a:extLst>
              <a:ext uri="{FF2B5EF4-FFF2-40B4-BE49-F238E27FC236}">
                <a16:creationId xmlns:a16="http://schemas.microsoft.com/office/drawing/2014/main" id="{9D6EA82B-52A2-6A45-E15B-2946704E7DCF}"/>
              </a:ext>
            </a:extLst>
          </p:cNvPr>
          <p:cNvGrpSpPr/>
          <p:nvPr/>
        </p:nvGrpSpPr>
        <p:grpSpPr>
          <a:xfrm>
            <a:off x="2381054" y="1463383"/>
            <a:ext cx="7622167" cy="4658027"/>
            <a:chOff x="2381054" y="1463383"/>
            <a:chExt cx="7622167" cy="4658027"/>
          </a:xfrm>
        </p:grpSpPr>
        <p:grpSp>
          <p:nvGrpSpPr>
            <p:cNvPr id="51" name="Grupo 50">
              <a:extLst>
                <a:ext uri="{FF2B5EF4-FFF2-40B4-BE49-F238E27FC236}">
                  <a16:creationId xmlns:a16="http://schemas.microsoft.com/office/drawing/2014/main" id="{F5E06EF0-E693-6026-D992-97491BC40D00}"/>
                </a:ext>
              </a:extLst>
            </p:cNvPr>
            <p:cNvGrpSpPr/>
            <p:nvPr/>
          </p:nvGrpSpPr>
          <p:grpSpPr>
            <a:xfrm>
              <a:off x="2397498" y="1463383"/>
              <a:ext cx="7605723" cy="4658027"/>
              <a:chOff x="2216194" y="1609814"/>
              <a:chExt cx="7605723" cy="4658027"/>
            </a:xfrm>
          </p:grpSpPr>
          <p:grpSp>
            <p:nvGrpSpPr>
              <p:cNvPr id="9" name="Grupo 8">
                <a:extLst>
                  <a:ext uri="{FF2B5EF4-FFF2-40B4-BE49-F238E27FC236}">
                    <a16:creationId xmlns:a16="http://schemas.microsoft.com/office/drawing/2014/main" id="{A3D7EBE6-2E27-36BA-6BC0-FA6B565E32AA}"/>
                  </a:ext>
                </a:extLst>
              </p:cNvPr>
              <p:cNvGrpSpPr/>
              <p:nvPr/>
            </p:nvGrpSpPr>
            <p:grpSpPr>
              <a:xfrm>
                <a:off x="2216194" y="1609814"/>
                <a:ext cx="7605723" cy="4658027"/>
                <a:chOff x="1944571" y="468570"/>
                <a:chExt cx="10140964" cy="6210702"/>
              </a:xfrm>
            </p:grpSpPr>
            <p:sp>
              <p:nvSpPr>
                <p:cNvPr id="10" name="Title 1">
                  <a:extLst>
                    <a:ext uri="{FF2B5EF4-FFF2-40B4-BE49-F238E27FC236}">
                      <a16:creationId xmlns:a16="http://schemas.microsoft.com/office/drawing/2014/main" id="{515A563C-5A31-5CBA-4A1A-5C943B13B35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998125" y="516805"/>
                  <a:ext cx="2386163" cy="440992"/>
                </a:xfrm>
                <a:prstGeom prst="rect">
                  <a:avLst/>
                </a:prstGeom>
              </p:spPr>
              <p:txBody>
                <a:bodyPr vert="horz" lIns="0" tIns="34290" rIns="0" bIns="34290" rtlCol="0" anchor="b">
                  <a:noAutofit/>
                </a:bodyPr>
                <a:lstStyle>
                  <a:lvl1pPr algn="ctr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6000" b="1" kern="1200">
                      <a:solidFill>
                        <a:schemeClr val="tx1"/>
                      </a:solidFill>
                      <a:latin typeface="Segoe UI" panose="020B0502040204020203" pitchFamily="34" charset="0"/>
                      <a:ea typeface="+mj-ea"/>
                      <a:cs typeface="Segoe UI" panose="020B0502040204020203" pitchFamily="34" charset="0"/>
                    </a:defRPr>
                  </a:lvl1pPr>
                </a:lstStyle>
                <a:p>
                  <a:r>
                    <a:rPr lang="en-US" sz="1800">
                      <a:solidFill>
                        <a:schemeClr val="bg1">
                          <a:lumMod val="50000"/>
                        </a:schemeClr>
                      </a:solidFill>
                    </a:rPr>
                    <a:t>Estado/Ente</a:t>
                  </a:r>
                  <a:endParaRPr lang="en-ID" sz="180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1" name="Rectangle: Rounded Corners 71">
                  <a:extLst>
                    <a:ext uri="{FF2B5EF4-FFF2-40B4-BE49-F238E27FC236}">
                      <a16:creationId xmlns:a16="http://schemas.microsoft.com/office/drawing/2014/main" id="{78F2EEC1-7811-5D20-C563-8591E91E512C}"/>
                    </a:ext>
                  </a:extLst>
                </p:cNvPr>
                <p:cNvSpPr/>
                <p:nvPr/>
              </p:nvSpPr>
              <p:spPr>
                <a:xfrm>
                  <a:off x="1995526" y="1203972"/>
                  <a:ext cx="2279696" cy="674915"/>
                </a:xfrm>
                <a:prstGeom prst="round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2" name="Rectangle 82">
                  <a:extLst>
                    <a:ext uri="{FF2B5EF4-FFF2-40B4-BE49-F238E27FC236}">
                      <a16:creationId xmlns:a16="http://schemas.microsoft.com/office/drawing/2014/main" id="{4313C124-DF4B-A2C6-267C-AE033C18452C}"/>
                    </a:ext>
                  </a:extLst>
                </p:cNvPr>
                <p:cNvSpPr/>
                <p:nvPr/>
              </p:nvSpPr>
              <p:spPr>
                <a:xfrm>
                  <a:off x="2226495" y="1313805"/>
                  <a:ext cx="1875237" cy="41115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000" rIns="0" rtlCol="0" anchor="ctr"/>
                <a:lstStyle/>
                <a:p>
                  <a:pPr algn="ctr"/>
                  <a:r>
                    <a:rPr lang="en-US" sz="1600">
                      <a:solidFill>
                        <a:schemeClr val="bg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Cumplidas</a:t>
                  </a:r>
                </a:p>
              </p:txBody>
            </p:sp>
            <p:sp>
              <p:nvSpPr>
                <p:cNvPr id="13" name="Rectangle: Top Corners Rounded 10">
                  <a:extLst>
                    <a:ext uri="{FF2B5EF4-FFF2-40B4-BE49-F238E27FC236}">
                      <a16:creationId xmlns:a16="http://schemas.microsoft.com/office/drawing/2014/main" id="{809D0C82-00FF-DFCF-8DCF-B1DCD15A784D}"/>
                    </a:ext>
                  </a:extLst>
                </p:cNvPr>
                <p:cNvSpPr/>
                <p:nvPr/>
              </p:nvSpPr>
              <p:spPr>
                <a:xfrm>
                  <a:off x="4732422" y="468570"/>
                  <a:ext cx="1618845" cy="650271"/>
                </a:xfrm>
                <a:prstGeom prst="round2Same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500">
                      <a:solidFill>
                        <a:schemeClr val="bg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Auditoría</a:t>
                  </a:r>
                </a:p>
                <a:p>
                  <a:pPr algn="ctr"/>
                  <a:r>
                    <a:rPr lang="en-US" sz="1500">
                      <a:solidFill>
                        <a:schemeClr val="bg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Externa</a:t>
                  </a:r>
                </a:p>
              </p:txBody>
            </p:sp>
            <p:sp>
              <p:nvSpPr>
                <p:cNvPr id="14" name="Rectangle: Top Corners Rounded 123">
                  <a:extLst>
                    <a:ext uri="{FF2B5EF4-FFF2-40B4-BE49-F238E27FC236}">
                      <a16:creationId xmlns:a16="http://schemas.microsoft.com/office/drawing/2014/main" id="{45A0FF31-405B-7708-6CA1-BA69A4DC1DFA}"/>
                    </a:ext>
                  </a:extLst>
                </p:cNvPr>
                <p:cNvSpPr/>
                <p:nvPr/>
              </p:nvSpPr>
              <p:spPr>
                <a:xfrm>
                  <a:off x="6532284" y="468570"/>
                  <a:ext cx="1474063" cy="636140"/>
                </a:xfrm>
                <a:prstGeom prst="round2Same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500">
                      <a:solidFill>
                        <a:schemeClr val="bg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SUGEF</a:t>
                  </a:r>
                </a:p>
              </p:txBody>
            </p:sp>
            <p:cxnSp>
              <p:nvCxnSpPr>
                <p:cNvPr id="15" name="Straight Connector 13">
                  <a:extLst>
                    <a:ext uri="{FF2B5EF4-FFF2-40B4-BE49-F238E27FC236}">
                      <a16:creationId xmlns:a16="http://schemas.microsoft.com/office/drawing/2014/main" id="{DB65CC74-F22F-5FB3-1B14-02E53AD7F3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44571" y="2022593"/>
                  <a:ext cx="10140964" cy="0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25">
                  <a:extLst>
                    <a:ext uri="{FF2B5EF4-FFF2-40B4-BE49-F238E27FC236}">
                      <a16:creationId xmlns:a16="http://schemas.microsoft.com/office/drawing/2014/main" id="{5D99FABA-D01D-057B-0B4B-B31F14EAF8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44571" y="3097221"/>
                  <a:ext cx="10140964" cy="0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26">
                  <a:extLst>
                    <a:ext uri="{FF2B5EF4-FFF2-40B4-BE49-F238E27FC236}">
                      <a16:creationId xmlns:a16="http://schemas.microsoft.com/office/drawing/2014/main" id="{9100820E-A0FC-FEA6-7FBB-C828AE49A3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44571" y="4171845"/>
                  <a:ext cx="10140964" cy="0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27">
                  <a:extLst>
                    <a:ext uri="{FF2B5EF4-FFF2-40B4-BE49-F238E27FC236}">
                      <a16:creationId xmlns:a16="http://schemas.microsoft.com/office/drawing/2014/main" id="{912CA83A-6525-6F8A-8D32-EE42110339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006347" y="741947"/>
                  <a:ext cx="66208" cy="59373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: Rounded Corners 71">
                  <a:extLst>
                    <a:ext uri="{FF2B5EF4-FFF2-40B4-BE49-F238E27FC236}">
                      <a16:creationId xmlns:a16="http://schemas.microsoft.com/office/drawing/2014/main" id="{18FA56CF-009E-62B6-AEAF-AE963639BDCA}"/>
                    </a:ext>
                  </a:extLst>
                </p:cNvPr>
                <p:cNvSpPr/>
                <p:nvPr/>
              </p:nvSpPr>
              <p:spPr>
                <a:xfrm>
                  <a:off x="1998126" y="2284145"/>
                  <a:ext cx="2268868" cy="674915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1" name="Rectangle: Rounded Corners 71">
                  <a:extLst>
                    <a:ext uri="{FF2B5EF4-FFF2-40B4-BE49-F238E27FC236}">
                      <a16:creationId xmlns:a16="http://schemas.microsoft.com/office/drawing/2014/main" id="{C584D723-C4A5-7876-C1A3-D54CBB45CE7E}"/>
                    </a:ext>
                  </a:extLst>
                </p:cNvPr>
                <p:cNvSpPr/>
                <p:nvPr/>
              </p:nvSpPr>
              <p:spPr>
                <a:xfrm>
                  <a:off x="1976303" y="3370831"/>
                  <a:ext cx="2279696" cy="674915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2" name="Rectangle 82">
                  <a:extLst>
                    <a:ext uri="{FF2B5EF4-FFF2-40B4-BE49-F238E27FC236}">
                      <a16:creationId xmlns:a16="http://schemas.microsoft.com/office/drawing/2014/main" id="{D5648DE3-F0D8-5E0A-4EF6-8C0C0E8EE133}"/>
                    </a:ext>
                  </a:extLst>
                </p:cNvPr>
                <p:cNvSpPr/>
                <p:nvPr/>
              </p:nvSpPr>
              <p:spPr>
                <a:xfrm>
                  <a:off x="2324908" y="2381023"/>
                  <a:ext cx="1728092" cy="41115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000" rIns="0" rtlCol="0" anchor="ctr"/>
                <a:lstStyle/>
                <a:p>
                  <a:pPr algn="ctr"/>
                  <a:r>
                    <a:rPr lang="en-US" sz="1600">
                      <a:solidFill>
                        <a:schemeClr val="bg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En plazo</a:t>
                  </a:r>
                </a:p>
              </p:txBody>
            </p:sp>
            <p:sp>
              <p:nvSpPr>
                <p:cNvPr id="23" name="Rectangle 82">
                  <a:extLst>
                    <a:ext uri="{FF2B5EF4-FFF2-40B4-BE49-F238E27FC236}">
                      <a16:creationId xmlns:a16="http://schemas.microsoft.com/office/drawing/2014/main" id="{BF322AD5-1358-8865-0C44-5D802385DA07}"/>
                    </a:ext>
                  </a:extLst>
                </p:cNvPr>
                <p:cNvSpPr/>
                <p:nvPr/>
              </p:nvSpPr>
              <p:spPr>
                <a:xfrm>
                  <a:off x="2343851" y="3490542"/>
                  <a:ext cx="1904184" cy="41115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000" rIns="0" rtlCol="0" anchor="ctr"/>
                <a:lstStyle/>
                <a:p>
                  <a:pPr algn="ctr"/>
                  <a:r>
                    <a:rPr lang="en-US">
                      <a:solidFill>
                        <a:schemeClr val="bg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Por validar</a:t>
                  </a:r>
                </a:p>
              </p:txBody>
            </p:sp>
            <p:sp>
              <p:nvSpPr>
                <p:cNvPr id="33" name="Rectangle: Rounded Corners 71">
                  <a:extLst>
                    <a:ext uri="{FF2B5EF4-FFF2-40B4-BE49-F238E27FC236}">
                      <a16:creationId xmlns:a16="http://schemas.microsoft.com/office/drawing/2014/main" id="{98E7FB32-1842-1E9E-AF55-7D232F91A108}"/>
                    </a:ext>
                  </a:extLst>
                </p:cNvPr>
                <p:cNvSpPr/>
                <p:nvPr/>
              </p:nvSpPr>
              <p:spPr>
                <a:xfrm>
                  <a:off x="4743436" y="1214167"/>
                  <a:ext cx="6711477" cy="674915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/>
                  <a:r>
                    <a:rPr lang="en-US" sz="1600"/>
                    <a:t>      </a:t>
                  </a:r>
                  <a:r>
                    <a:rPr lang="en-US" sz="1600">
                      <a:solidFill>
                        <a:schemeClr val="bg1">
                          <a:lumMod val="50000"/>
                        </a:schemeClr>
                      </a:solidFill>
                    </a:rPr>
                    <a:t> 439                       10                     449                  89.10%</a:t>
                  </a:r>
                </a:p>
              </p:txBody>
            </p:sp>
            <p:sp>
              <p:nvSpPr>
                <p:cNvPr id="32" name="Rectangle 82">
                  <a:extLst>
                    <a:ext uri="{FF2B5EF4-FFF2-40B4-BE49-F238E27FC236}">
                      <a16:creationId xmlns:a16="http://schemas.microsoft.com/office/drawing/2014/main" id="{95D7CC28-C2C6-02A3-0BE6-45164C7ECA46}"/>
                    </a:ext>
                  </a:extLst>
                </p:cNvPr>
                <p:cNvSpPr/>
                <p:nvPr/>
              </p:nvSpPr>
              <p:spPr>
                <a:xfrm>
                  <a:off x="6780899" y="2402453"/>
                  <a:ext cx="965117" cy="41115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000" rIns="0" rtlCol="0" anchor="ctr"/>
                <a:lstStyle/>
                <a:p>
                  <a:pPr algn="ctr"/>
                  <a:endParaRPr lang="en-US" sz="1200">
                    <a:solidFill>
                      <a:srgbClr val="232F3E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9" name="Rectangle 82">
                  <a:extLst>
                    <a:ext uri="{FF2B5EF4-FFF2-40B4-BE49-F238E27FC236}">
                      <a16:creationId xmlns:a16="http://schemas.microsoft.com/office/drawing/2014/main" id="{6A71A828-4AAC-A1AC-60C2-232B84E9CCF0}"/>
                    </a:ext>
                  </a:extLst>
                </p:cNvPr>
                <p:cNvSpPr/>
                <p:nvPr/>
              </p:nvSpPr>
              <p:spPr>
                <a:xfrm>
                  <a:off x="6860787" y="3513646"/>
                  <a:ext cx="885231" cy="411157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000" rIns="0" rtlCol="0" anchor="ctr"/>
                <a:lstStyle/>
                <a:p>
                  <a:pPr algn="ctr"/>
                  <a:endParaRPr lang="en-US" sz="1200">
                    <a:solidFill>
                      <a:srgbClr val="232F3E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37" name="Rectangle: Top Corners Rounded 10">
                <a:extLst>
                  <a:ext uri="{FF2B5EF4-FFF2-40B4-BE49-F238E27FC236}">
                    <a16:creationId xmlns:a16="http://schemas.microsoft.com/office/drawing/2014/main" id="{05DB20B5-BA11-1CD3-490E-C7E95DA57126}"/>
                  </a:ext>
                </a:extLst>
              </p:cNvPr>
              <p:cNvSpPr/>
              <p:nvPr/>
            </p:nvSpPr>
            <p:spPr>
              <a:xfrm>
                <a:off x="6863421" y="1609815"/>
                <a:ext cx="1105547" cy="477104"/>
              </a:xfrm>
              <a:prstGeom prst="round2Same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500">
                    <a:solidFill>
                      <a:schemeClr val="bg1"/>
                    </a:solidFill>
                  </a:rPr>
                  <a:t>Total</a:t>
                </a:r>
              </a:p>
            </p:txBody>
          </p:sp>
          <p:sp>
            <p:nvSpPr>
              <p:cNvPr id="39" name="Rectangle 82">
                <a:extLst>
                  <a:ext uri="{FF2B5EF4-FFF2-40B4-BE49-F238E27FC236}">
                    <a16:creationId xmlns:a16="http://schemas.microsoft.com/office/drawing/2014/main" id="{36765430-54A1-D0FF-2396-3C0FC65BE11F}"/>
                  </a:ext>
                </a:extLst>
              </p:cNvPr>
              <p:cNvSpPr/>
              <p:nvPr/>
            </p:nvSpPr>
            <p:spPr>
              <a:xfrm>
                <a:off x="7158089" y="3893620"/>
                <a:ext cx="485975" cy="30836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rIns="0" rtlCol="0" anchor="ctr"/>
              <a:lstStyle/>
              <a:p>
                <a:pPr algn="ctr"/>
                <a:endParaRPr lang="en-US">
                  <a:solidFill>
                    <a:srgbClr val="232F3E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" name="Rectangle: Rounded Corners 71">
                <a:extLst>
                  <a:ext uri="{FF2B5EF4-FFF2-40B4-BE49-F238E27FC236}">
                    <a16:creationId xmlns:a16="http://schemas.microsoft.com/office/drawing/2014/main" id="{ADBB9FF7-C703-065A-F2C2-21E425B1E5E1}"/>
                  </a:ext>
                </a:extLst>
              </p:cNvPr>
              <p:cNvSpPr/>
              <p:nvPr/>
            </p:nvSpPr>
            <p:spPr>
              <a:xfrm>
                <a:off x="2227072" y="5493123"/>
                <a:ext cx="1709772" cy="506186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Rectangle 82">
                <a:extLst>
                  <a:ext uri="{FF2B5EF4-FFF2-40B4-BE49-F238E27FC236}">
                    <a16:creationId xmlns:a16="http://schemas.microsoft.com/office/drawing/2014/main" id="{3FEA29F2-D083-B20C-6504-03852F1F6C0F}"/>
                  </a:ext>
                </a:extLst>
              </p:cNvPr>
              <p:cNvSpPr/>
              <p:nvPr/>
            </p:nvSpPr>
            <p:spPr>
              <a:xfrm>
                <a:off x="2321096" y="5607768"/>
                <a:ext cx="1428138" cy="30836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rIns="0" rtlCol="0" anchor="ctr"/>
              <a:lstStyle/>
              <a:p>
                <a:pPr algn="ctr"/>
                <a:r>
                  <a:rPr lang="en-US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Total</a:t>
                </a:r>
              </a:p>
            </p:txBody>
          </p:sp>
          <p:pic>
            <p:nvPicPr>
              <p:cNvPr id="47" name="Gráfico 46" descr="Lista de comprobación con relleno sólido">
                <a:extLst>
                  <a:ext uri="{FF2B5EF4-FFF2-40B4-BE49-F238E27FC236}">
                    <a16:creationId xmlns:a16="http://schemas.microsoft.com/office/drawing/2014/main" id="{65E3C21F-AE51-49BA-6C2B-2B4F89E668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253763" y="2187597"/>
                <a:ext cx="403985" cy="403985"/>
              </a:xfrm>
              <a:prstGeom prst="rect">
                <a:avLst/>
              </a:prstGeom>
            </p:spPr>
          </p:pic>
          <p:pic>
            <p:nvPicPr>
              <p:cNvPr id="48" name="Gráfico 47" descr="Portapapeles con relleno sólido">
                <a:extLst>
                  <a:ext uri="{FF2B5EF4-FFF2-40B4-BE49-F238E27FC236}">
                    <a16:creationId xmlns:a16="http://schemas.microsoft.com/office/drawing/2014/main" id="{8FD00489-2ED3-B37E-53C3-60B549BEF7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299454" y="3850566"/>
                <a:ext cx="403985" cy="403985"/>
              </a:xfrm>
              <a:prstGeom prst="rect">
                <a:avLst/>
              </a:prstGeom>
            </p:spPr>
          </p:pic>
          <p:pic>
            <p:nvPicPr>
              <p:cNvPr id="49" name="Gráfico 48" descr="Cmd (terminal) con relleno sólido">
                <a:extLst>
                  <a:ext uri="{FF2B5EF4-FFF2-40B4-BE49-F238E27FC236}">
                    <a16:creationId xmlns:a16="http://schemas.microsoft.com/office/drawing/2014/main" id="{FAC27392-09F0-76CF-B692-5DDAFE1ECA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318613" y="3004421"/>
                <a:ext cx="403985" cy="403985"/>
              </a:xfrm>
              <a:prstGeom prst="rect">
                <a:avLst/>
              </a:prstGeom>
            </p:spPr>
          </p:pic>
          <p:pic>
            <p:nvPicPr>
              <p:cNvPr id="50" name="Gráfico 49" descr="Plano con relleno sólido">
                <a:extLst>
                  <a:ext uri="{FF2B5EF4-FFF2-40B4-BE49-F238E27FC236}">
                    <a16:creationId xmlns:a16="http://schemas.microsoft.com/office/drawing/2014/main" id="{1D8AC857-6DD8-98ED-2393-1A2EC57302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2310332" y="5519037"/>
                <a:ext cx="391101" cy="391101"/>
              </a:xfrm>
              <a:prstGeom prst="rect">
                <a:avLst/>
              </a:prstGeom>
            </p:spPr>
          </p:pic>
        </p:grpSp>
        <p:cxnSp>
          <p:nvCxnSpPr>
            <p:cNvPr id="57" name="Straight Connector 127">
              <a:extLst>
                <a:ext uri="{FF2B5EF4-FFF2-40B4-BE49-F238E27FC236}">
                  <a16:creationId xmlns:a16="http://schemas.microsoft.com/office/drawing/2014/main" id="{E430C8AF-2DF3-D1C5-3FD2-A708DEB2D5CB}"/>
                </a:ext>
              </a:extLst>
            </p:cNvPr>
            <p:cNvCxnSpPr>
              <a:cxnSpLocks/>
            </p:cNvCxnSpPr>
            <p:nvPr/>
          </p:nvCxnSpPr>
          <p:spPr>
            <a:xfrm>
              <a:off x="5778666" y="1694645"/>
              <a:ext cx="0" cy="4426765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127">
              <a:extLst>
                <a:ext uri="{FF2B5EF4-FFF2-40B4-BE49-F238E27FC236}">
                  <a16:creationId xmlns:a16="http://schemas.microsoft.com/office/drawing/2014/main" id="{8AAF7C5B-96B8-66AE-F4BF-69432559821D}"/>
                </a:ext>
              </a:extLst>
            </p:cNvPr>
            <p:cNvCxnSpPr>
              <a:cxnSpLocks/>
            </p:cNvCxnSpPr>
            <p:nvPr/>
          </p:nvCxnSpPr>
          <p:spPr>
            <a:xfrm>
              <a:off x="8259374" y="1694645"/>
              <a:ext cx="0" cy="4426765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127">
              <a:extLst>
                <a:ext uri="{FF2B5EF4-FFF2-40B4-BE49-F238E27FC236}">
                  <a16:creationId xmlns:a16="http://schemas.microsoft.com/office/drawing/2014/main" id="{D89D37A5-6A7D-A4F4-1DBF-2E4621B75D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93317" y="1668416"/>
              <a:ext cx="89942" cy="445299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: Top Corners Rounded 10">
              <a:extLst>
                <a:ext uri="{FF2B5EF4-FFF2-40B4-BE49-F238E27FC236}">
                  <a16:creationId xmlns:a16="http://schemas.microsoft.com/office/drawing/2014/main" id="{01C11467-9031-E7F4-C853-22290F271B7A}"/>
                </a:ext>
              </a:extLst>
            </p:cNvPr>
            <p:cNvSpPr/>
            <p:nvPr/>
          </p:nvSpPr>
          <p:spPr>
            <a:xfrm>
              <a:off x="8322145" y="1467054"/>
              <a:ext cx="1105547" cy="484032"/>
            </a:xfrm>
            <a:prstGeom prst="round2Same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>
                  <a:solidFill>
                    <a:schemeClr val="bg1"/>
                  </a:solidFill>
                </a:rPr>
                <a:t>Porcentaje</a:t>
              </a:r>
            </a:p>
          </p:txBody>
        </p:sp>
        <p:sp>
          <p:nvSpPr>
            <p:cNvPr id="62" name="Rectangle: Rounded Corners 71">
              <a:extLst>
                <a:ext uri="{FF2B5EF4-FFF2-40B4-BE49-F238E27FC236}">
                  <a16:creationId xmlns:a16="http://schemas.microsoft.com/office/drawing/2014/main" id="{FE0258C7-3D1C-F91E-601D-8816055AF049}"/>
                </a:ext>
              </a:extLst>
            </p:cNvPr>
            <p:cNvSpPr/>
            <p:nvPr/>
          </p:nvSpPr>
          <p:spPr>
            <a:xfrm>
              <a:off x="2390210" y="4464650"/>
              <a:ext cx="1709772" cy="506186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bg1"/>
                </a:solidFill>
              </a:endParaRPr>
            </a:p>
          </p:txBody>
        </p:sp>
        <p:sp>
          <p:nvSpPr>
            <p:cNvPr id="63" name="Rectangle 82">
              <a:extLst>
                <a:ext uri="{FF2B5EF4-FFF2-40B4-BE49-F238E27FC236}">
                  <a16:creationId xmlns:a16="http://schemas.microsoft.com/office/drawing/2014/main" id="{1019F96E-955E-2614-94EB-391F778A95CF}"/>
                </a:ext>
              </a:extLst>
            </p:cNvPr>
            <p:cNvSpPr/>
            <p:nvPr/>
          </p:nvSpPr>
          <p:spPr>
            <a:xfrm>
              <a:off x="2651252" y="4576295"/>
              <a:ext cx="1428138" cy="3083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rIns="0" rtlCol="0" anchor="ctr"/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Vencidas</a:t>
              </a:r>
            </a:p>
          </p:txBody>
        </p:sp>
        <p:pic>
          <p:nvPicPr>
            <p:cNvPr id="64" name="Gráfico 63" descr="Plano con relleno sólido">
              <a:extLst>
                <a:ext uri="{FF2B5EF4-FFF2-40B4-BE49-F238E27FC236}">
                  <a16:creationId xmlns:a16="http://schemas.microsoft.com/office/drawing/2014/main" id="{646EDBAA-F4E5-8BB4-DB08-940872A49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473470" y="4490564"/>
              <a:ext cx="391101" cy="391101"/>
            </a:xfrm>
            <a:prstGeom prst="rect">
              <a:avLst/>
            </a:prstGeom>
          </p:spPr>
        </p:pic>
        <p:cxnSp>
          <p:nvCxnSpPr>
            <p:cNvPr id="65" name="Straight Connector 126">
              <a:extLst>
                <a:ext uri="{FF2B5EF4-FFF2-40B4-BE49-F238E27FC236}">
                  <a16:creationId xmlns:a16="http://schemas.microsoft.com/office/drawing/2014/main" id="{EB654BCC-8051-9CDB-DF2E-C824A3A7AB7A}"/>
                </a:ext>
              </a:extLst>
            </p:cNvPr>
            <p:cNvCxnSpPr>
              <a:cxnSpLocks/>
            </p:cNvCxnSpPr>
            <p:nvPr/>
          </p:nvCxnSpPr>
          <p:spPr>
            <a:xfrm>
              <a:off x="2381054" y="5079039"/>
              <a:ext cx="7622167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: Rounded Corners 71">
              <a:extLst>
                <a:ext uri="{FF2B5EF4-FFF2-40B4-BE49-F238E27FC236}">
                  <a16:creationId xmlns:a16="http://schemas.microsoft.com/office/drawing/2014/main" id="{8214EF4D-7E76-ECAA-87DB-4A7E59D22A3C}"/>
                </a:ext>
              </a:extLst>
            </p:cNvPr>
            <p:cNvSpPr/>
            <p:nvPr/>
          </p:nvSpPr>
          <p:spPr>
            <a:xfrm>
              <a:off x="4496647" y="2774505"/>
              <a:ext cx="5033608" cy="5061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1600"/>
                <a:t>        </a:t>
              </a:r>
              <a:r>
                <a:rPr lang="en-US" sz="1600">
                  <a:solidFill>
                    <a:schemeClr val="bg1">
                      <a:lumMod val="50000"/>
                    </a:schemeClr>
                  </a:solidFill>
                </a:rPr>
                <a:t> 29                                                   29                  5.75%</a:t>
              </a:r>
            </a:p>
          </p:txBody>
        </p:sp>
        <p:sp>
          <p:nvSpPr>
            <p:cNvPr id="76" name="Rectangle: Rounded Corners 71">
              <a:extLst>
                <a:ext uri="{FF2B5EF4-FFF2-40B4-BE49-F238E27FC236}">
                  <a16:creationId xmlns:a16="http://schemas.microsoft.com/office/drawing/2014/main" id="{2A62D782-1734-0C92-4FAE-A118C92522AD}"/>
                </a:ext>
              </a:extLst>
            </p:cNvPr>
            <p:cNvSpPr/>
            <p:nvPr/>
          </p:nvSpPr>
          <p:spPr>
            <a:xfrm>
              <a:off x="4496647" y="3591455"/>
              <a:ext cx="5033608" cy="5061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1600"/>
                <a:t>        </a:t>
              </a:r>
              <a:r>
                <a:rPr lang="en-US" sz="1600">
                  <a:solidFill>
                    <a:schemeClr val="bg1">
                      <a:lumMod val="50000"/>
                    </a:schemeClr>
                  </a:solidFill>
                </a:rPr>
                <a:t> 24                                                   24                  4.76%</a:t>
              </a:r>
            </a:p>
          </p:txBody>
        </p:sp>
        <p:sp>
          <p:nvSpPr>
            <p:cNvPr id="77" name="Rectangle: Rounded Corners 71">
              <a:extLst>
                <a:ext uri="{FF2B5EF4-FFF2-40B4-BE49-F238E27FC236}">
                  <a16:creationId xmlns:a16="http://schemas.microsoft.com/office/drawing/2014/main" id="{C1F66895-1852-DFBA-F921-77E1C2B7AC02}"/>
                </a:ext>
              </a:extLst>
            </p:cNvPr>
            <p:cNvSpPr/>
            <p:nvPr/>
          </p:nvSpPr>
          <p:spPr>
            <a:xfrm>
              <a:off x="4476682" y="4460014"/>
              <a:ext cx="5033608" cy="5061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1600"/>
                <a:t>        </a:t>
              </a:r>
              <a:r>
                <a:rPr lang="en-US" sz="1600">
                  <a:solidFill>
                    <a:schemeClr val="bg1">
                      <a:lumMod val="50000"/>
                    </a:schemeClr>
                  </a:solidFill>
                </a:rPr>
                <a:t>   2                                                      2                  0.39%</a:t>
              </a:r>
            </a:p>
          </p:txBody>
        </p:sp>
        <p:sp>
          <p:nvSpPr>
            <p:cNvPr id="78" name="Rectangle: Rounded Corners 71">
              <a:extLst>
                <a:ext uri="{FF2B5EF4-FFF2-40B4-BE49-F238E27FC236}">
                  <a16:creationId xmlns:a16="http://schemas.microsoft.com/office/drawing/2014/main" id="{DCA9845B-F893-B76B-D9B3-BE3639B6CD42}"/>
                </a:ext>
              </a:extLst>
            </p:cNvPr>
            <p:cNvSpPr/>
            <p:nvPr/>
          </p:nvSpPr>
          <p:spPr>
            <a:xfrm>
              <a:off x="4518196" y="5298212"/>
              <a:ext cx="5033608" cy="5061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1600"/>
                <a:t>      </a:t>
              </a:r>
              <a:r>
                <a:rPr lang="en-US" sz="1600">
                  <a:solidFill>
                    <a:schemeClr val="bg1">
                      <a:lumMod val="50000"/>
                    </a:schemeClr>
                  </a:solidFill>
                </a:rPr>
                <a:t>494                       10                      504             100.00%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565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4CE62-7CF0-1F7F-FB31-51C85802E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440984E5-8C65-18A2-929F-CD67D44AFDA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05"/>
          <a:stretch/>
        </p:blipFill>
        <p:spPr>
          <a:xfrm>
            <a:off x="0" y="0"/>
            <a:ext cx="12192000" cy="2776457"/>
          </a:xfrm>
          <a:prstGeom prst="rect">
            <a:avLst/>
          </a:prstGeom>
        </p:spPr>
      </p:pic>
      <p:pic>
        <p:nvPicPr>
          <p:cNvPr id="3" name="Gráfico 2" descr="Cuadrado formado por puntos">
            <a:extLst>
              <a:ext uri="{FF2B5EF4-FFF2-40B4-BE49-F238E27FC236}">
                <a16:creationId xmlns:a16="http://schemas.microsoft.com/office/drawing/2014/main" id="{642DC2E6-C552-A94A-0622-DFC665120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92550" y="5407888"/>
            <a:ext cx="2381400" cy="2381400"/>
          </a:xfrm>
          <a:prstGeom prst="rect">
            <a:avLst/>
          </a:prstGeom>
        </p:spPr>
      </p:pic>
      <p:pic>
        <p:nvPicPr>
          <p:cNvPr id="4" name="Gráfico 3" descr="Cuadrado formado por puntos">
            <a:extLst>
              <a:ext uri="{FF2B5EF4-FFF2-40B4-BE49-F238E27FC236}">
                <a16:creationId xmlns:a16="http://schemas.microsoft.com/office/drawing/2014/main" id="{912C8AC9-3570-1F4E-B544-5F31EAFEE3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518194" y="6003168"/>
            <a:ext cx="2381248" cy="2381248"/>
          </a:xfrm>
          <a:prstGeom prst="rect">
            <a:avLst/>
          </a:prstGeom>
        </p:spPr>
      </p:pic>
      <p:sp>
        <p:nvSpPr>
          <p:cNvPr id="9" name="TextBox 73">
            <a:extLst>
              <a:ext uri="{FF2B5EF4-FFF2-40B4-BE49-F238E27FC236}">
                <a16:creationId xmlns:a16="http://schemas.microsoft.com/office/drawing/2014/main" id="{16305F10-986F-D66A-C530-CA94B9D24F3E}"/>
              </a:ext>
            </a:extLst>
          </p:cNvPr>
          <p:cNvSpPr txBox="1"/>
          <p:nvPr/>
        </p:nvSpPr>
        <p:spPr>
          <a:xfrm>
            <a:off x="298150" y="487624"/>
            <a:ext cx="7931450" cy="4200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144"/>
              </a:lnSpc>
              <a:spcBef>
                <a:spcPct val="0"/>
              </a:spcBef>
            </a:pPr>
            <a:r>
              <a:rPr lang="en-US" sz="3600" spc="71">
                <a:solidFill>
                  <a:schemeClr val="accent4">
                    <a:lumMod val="50000"/>
                  </a:schemeClr>
                </a:solidFill>
                <a:latin typeface="Avenir"/>
                <a:ea typeface="Aileron Ultra-Bold"/>
                <a:cs typeface="Aileron Ultra-Bold"/>
                <a:sym typeface="Aileron Ultra-Bold"/>
              </a:rPr>
              <a:t>Informes destacados </a:t>
            </a:r>
            <a:r>
              <a:rPr lang="es-CR" sz="3600" kern="0" spc="-85">
                <a:solidFill>
                  <a:srgbClr val="FF692D"/>
                </a:solidFill>
                <a:latin typeface="Avenir" panose="02000503020000020003" pitchFamily="2" charset="0"/>
              </a:rPr>
              <a:t>I Trimestre 2025 </a:t>
            </a:r>
            <a:endParaRPr lang="en-US" sz="3600" spc="71">
              <a:solidFill>
                <a:schemeClr val="accent4">
                  <a:lumMod val="50000"/>
                </a:schemeClr>
              </a:solidFill>
              <a:latin typeface="Avenir"/>
              <a:ea typeface="Aileron Ultra-Bold"/>
              <a:cs typeface="Aileron Ultra-Bold"/>
              <a:sym typeface="Aileron Ultra-Bold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77D25F15-A81F-45AB-E8EB-B3E0120E9FBF}"/>
              </a:ext>
            </a:extLst>
          </p:cNvPr>
          <p:cNvSpPr txBox="1"/>
          <p:nvPr/>
        </p:nvSpPr>
        <p:spPr>
          <a:xfrm>
            <a:off x="6929321" y="992583"/>
            <a:ext cx="4106689" cy="231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1680"/>
              </a:lnSpc>
            </a:pPr>
            <a:r>
              <a:rPr lang="en-US" sz="2000">
                <a:latin typeface="Avenir"/>
                <a:ea typeface="Aileron"/>
                <a:cs typeface="Aileron"/>
                <a:sym typeface="Aileron"/>
              </a:rPr>
              <a:t> Por línea significativa y nivel de riesgo</a:t>
            </a:r>
          </a:p>
        </p:txBody>
      </p:sp>
      <p:sp>
        <p:nvSpPr>
          <p:cNvPr id="27" name="Flecha: a la derecha 26">
            <a:hlinkClick r:id="rId7" action="ppaction://hlinksldjump"/>
            <a:extLst>
              <a:ext uri="{FF2B5EF4-FFF2-40B4-BE49-F238E27FC236}">
                <a16:creationId xmlns:a16="http://schemas.microsoft.com/office/drawing/2014/main" id="{2F078B80-AC2F-57EE-CDA8-21C4086A2043}"/>
              </a:ext>
            </a:extLst>
          </p:cNvPr>
          <p:cNvSpPr/>
          <p:nvPr/>
        </p:nvSpPr>
        <p:spPr>
          <a:xfrm>
            <a:off x="10676467" y="6003167"/>
            <a:ext cx="1032933" cy="482300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>
                <a:solidFill>
                  <a:srgbClr val="FF692D"/>
                </a:solidFill>
              </a:rPr>
              <a:t>Menú</a:t>
            </a:r>
          </a:p>
        </p:txBody>
      </p:sp>
      <p:grpSp>
        <p:nvGrpSpPr>
          <p:cNvPr id="43" name="Grupo 42">
            <a:extLst>
              <a:ext uri="{FF2B5EF4-FFF2-40B4-BE49-F238E27FC236}">
                <a16:creationId xmlns:a16="http://schemas.microsoft.com/office/drawing/2014/main" id="{0CEFB864-39F4-7D5D-9B7C-09B7706381F0}"/>
              </a:ext>
            </a:extLst>
          </p:cNvPr>
          <p:cNvGrpSpPr/>
          <p:nvPr/>
        </p:nvGrpSpPr>
        <p:grpSpPr>
          <a:xfrm>
            <a:off x="2111486" y="1523931"/>
            <a:ext cx="7969026" cy="4720386"/>
            <a:chOff x="2111486" y="1523931"/>
            <a:chExt cx="7969026" cy="4720386"/>
          </a:xfrm>
        </p:grpSpPr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DB79E080-FAE6-EF91-75A0-82241463BF60}"/>
                </a:ext>
              </a:extLst>
            </p:cNvPr>
            <p:cNvGrpSpPr/>
            <p:nvPr/>
          </p:nvGrpSpPr>
          <p:grpSpPr>
            <a:xfrm>
              <a:off x="2111486" y="1523931"/>
              <a:ext cx="7969026" cy="4720386"/>
              <a:chOff x="2111486" y="1523931"/>
              <a:chExt cx="7969026" cy="4720386"/>
            </a:xfrm>
          </p:grpSpPr>
          <p:pic>
            <p:nvPicPr>
              <p:cNvPr id="39" name="Imagen 38">
                <a:extLst>
                  <a:ext uri="{FF2B5EF4-FFF2-40B4-BE49-F238E27FC236}">
                    <a16:creationId xmlns:a16="http://schemas.microsoft.com/office/drawing/2014/main" id="{91326DFE-F668-0FE6-C62C-6784D7D910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88398" y="2643111"/>
                <a:ext cx="4888118" cy="3562767"/>
              </a:xfrm>
              <a:prstGeom prst="rect">
                <a:avLst/>
              </a:prstGeom>
            </p:spPr>
          </p:pic>
          <p:grpSp>
            <p:nvGrpSpPr>
              <p:cNvPr id="32" name="Grupo 31">
                <a:extLst>
                  <a:ext uri="{FF2B5EF4-FFF2-40B4-BE49-F238E27FC236}">
                    <a16:creationId xmlns:a16="http://schemas.microsoft.com/office/drawing/2014/main" id="{9E068A34-E45B-9E62-B713-F7011E92B41D}"/>
                  </a:ext>
                </a:extLst>
              </p:cNvPr>
              <p:cNvGrpSpPr/>
              <p:nvPr/>
            </p:nvGrpSpPr>
            <p:grpSpPr>
              <a:xfrm>
                <a:off x="2111486" y="1523931"/>
                <a:ext cx="7969026" cy="4720386"/>
                <a:chOff x="2111486" y="1523931"/>
                <a:chExt cx="7969026" cy="4720386"/>
              </a:xfrm>
            </p:grpSpPr>
            <p:grpSp>
              <p:nvGrpSpPr>
                <p:cNvPr id="26" name="Grupo 25">
                  <a:extLst>
                    <a:ext uri="{FF2B5EF4-FFF2-40B4-BE49-F238E27FC236}">
                      <a16:creationId xmlns:a16="http://schemas.microsoft.com/office/drawing/2014/main" id="{4AE1EF4D-A5F1-EB53-0B15-538AFA6C3A1F}"/>
                    </a:ext>
                  </a:extLst>
                </p:cNvPr>
                <p:cNvGrpSpPr/>
                <p:nvPr/>
              </p:nvGrpSpPr>
              <p:grpSpPr>
                <a:xfrm>
                  <a:off x="2111486" y="1523931"/>
                  <a:ext cx="7969026" cy="4720386"/>
                  <a:chOff x="2111486" y="1523931"/>
                  <a:chExt cx="7969026" cy="4720386"/>
                </a:xfrm>
              </p:grpSpPr>
              <p:grpSp>
                <p:nvGrpSpPr>
                  <p:cNvPr id="128" name="Grupo 127">
                    <a:extLst>
                      <a:ext uri="{FF2B5EF4-FFF2-40B4-BE49-F238E27FC236}">
                        <a16:creationId xmlns:a16="http://schemas.microsoft.com/office/drawing/2014/main" id="{10F6D781-CCE3-6ED4-6915-2BD54CE7783D}"/>
                      </a:ext>
                    </a:extLst>
                  </p:cNvPr>
                  <p:cNvGrpSpPr/>
                  <p:nvPr/>
                </p:nvGrpSpPr>
                <p:grpSpPr>
                  <a:xfrm>
                    <a:off x="2111486" y="1658007"/>
                    <a:ext cx="3181613" cy="4586310"/>
                    <a:chOff x="3966298" y="3114733"/>
                    <a:chExt cx="3181613" cy="4586310"/>
                  </a:xfrm>
                </p:grpSpPr>
                <p:grpSp>
                  <p:nvGrpSpPr>
                    <p:cNvPr id="127" name="Grupo 126">
                      <a:extLst>
                        <a:ext uri="{FF2B5EF4-FFF2-40B4-BE49-F238E27FC236}">
                          <a16:creationId xmlns:a16="http://schemas.microsoft.com/office/drawing/2014/main" id="{35FECDAB-EDD1-ADA6-C716-7A0FB6D947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66298" y="3114733"/>
                      <a:ext cx="3181613" cy="4586310"/>
                      <a:chOff x="3966298" y="3114733"/>
                      <a:chExt cx="3181613" cy="4586310"/>
                    </a:xfrm>
                  </p:grpSpPr>
                  <p:grpSp>
                    <p:nvGrpSpPr>
                      <p:cNvPr id="24" name="Grupo 23">
                        <a:extLst>
                          <a:ext uri="{FF2B5EF4-FFF2-40B4-BE49-F238E27FC236}">
                            <a16:creationId xmlns:a16="http://schemas.microsoft.com/office/drawing/2014/main" id="{561DEE0D-5783-738E-9936-36257E7974C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966298" y="3114733"/>
                        <a:ext cx="3181613" cy="4586310"/>
                        <a:chOff x="1705698" y="1662719"/>
                        <a:chExt cx="3181613" cy="4586310"/>
                      </a:xfrm>
                    </p:grpSpPr>
                    <p:grpSp>
                      <p:nvGrpSpPr>
                        <p:cNvPr id="22" name="Grupo 21">
                          <a:extLst>
                            <a:ext uri="{FF2B5EF4-FFF2-40B4-BE49-F238E27FC236}">
                              <a16:creationId xmlns:a16="http://schemas.microsoft.com/office/drawing/2014/main" id="{F919DC70-063D-6BA4-45CE-CAB6159FC30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705698" y="1662719"/>
                          <a:ext cx="3181613" cy="4586310"/>
                          <a:chOff x="1705698" y="1662719"/>
                          <a:chExt cx="3181613" cy="4586310"/>
                        </a:xfrm>
                      </p:grpSpPr>
                      <p:grpSp>
                        <p:nvGrpSpPr>
                          <p:cNvPr id="20" name="Grupo 19">
                            <a:extLst>
                              <a:ext uri="{FF2B5EF4-FFF2-40B4-BE49-F238E27FC236}">
                                <a16:creationId xmlns:a16="http://schemas.microsoft.com/office/drawing/2014/main" id="{37715C9C-752D-1296-7864-231103A08AA3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705698" y="1662719"/>
                            <a:ext cx="3181613" cy="4586310"/>
                            <a:chOff x="1705698" y="1662719"/>
                            <a:chExt cx="3181613" cy="4586310"/>
                          </a:xfrm>
                        </p:grpSpPr>
                        <p:grpSp>
                          <p:nvGrpSpPr>
                            <p:cNvPr id="18" name="Grupo 17">
                              <a:extLst>
                                <a:ext uri="{FF2B5EF4-FFF2-40B4-BE49-F238E27FC236}">
                                  <a16:creationId xmlns:a16="http://schemas.microsoft.com/office/drawing/2014/main" id="{17DA46B7-220F-46AB-39AB-F1729E7ACFF8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785117" y="1662719"/>
                              <a:ext cx="3102194" cy="4586310"/>
                              <a:chOff x="1785117" y="1662719"/>
                              <a:chExt cx="3102194" cy="4586310"/>
                            </a:xfrm>
                          </p:grpSpPr>
                          <p:grpSp>
                            <p:nvGrpSpPr>
                              <p:cNvPr id="16" name="Grupo 15">
                                <a:extLst>
                                  <a:ext uri="{FF2B5EF4-FFF2-40B4-BE49-F238E27FC236}">
                                    <a16:creationId xmlns:a16="http://schemas.microsoft.com/office/drawing/2014/main" id="{C9A27C3F-7762-B48C-7767-B50289661635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1785117" y="1662719"/>
                                <a:ext cx="3102194" cy="4586310"/>
                                <a:chOff x="1785117" y="1662719"/>
                                <a:chExt cx="3102194" cy="4586310"/>
                              </a:xfrm>
                            </p:grpSpPr>
                            <p:grpSp>
                              <p:nvGrpSpPr>
                                <p:cNvPr id="14" name="Grupo 13">
                                  <a:extLst>
                                    <a:ext uri="{FF2B5EF4-FFF2-40B4-BE49-F238E27FC236}">
                                      <a16:creationId xmlns:a16="http://schemas.microsoft.com/office/drawing/2014/main" id="{23491D2B-668A-C383-A870-19CF76D7D0B8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1840296" y="1662719"/>
                                  <a:ext cx="3047015" cy="4586310"/>
                                  <a:chOff x="1840296" y="1662719"/>
                                  <a:chExt cx="3047015" cy="4586310"/>
                                </a:xfrm>
                              </p:grpSpPr>
                              <p:grpSp>
                                <p:nvGrpSpPr>
                                  <p:cNvPr id="11" name="Grupo 10">
                                    <a:extLst>
                                      <a:ext uri="{FF2B5EF4-FFF2-40B4-BE49-F238E27FC236}">
                                        <a16:creationId xmlns:a16="http://schemas.microsoft.com/office/drawing/2014/main" id="{5B61A284-435D-289A-9D1F-5F667C314E48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1840297" y="1662719"/>
                                    <a:ext cx="3047014" cy="4586310"/>
                                    <a:chOff x="1840297" y="1662719"/>
                                    <a:chExt cx="3047014" cy="4586310"/>
                                  </a:xfrm>
                                </p:grpSpPr>
                                <p:pic>
                                  <p:nvPicPr>
                                    <p:cNvPr id="12" name="Imagen 11">
                                      <a:extLst>
                                        <a:ext uri="{FF2B5EF4-FFF2-40B4-BE49-F238E27FC236}">
                                          <a16:creationId xmlns:a16="http://schemas.microsoft.com/office/drawing/2014/main" id="{A44FB6CF-9A0B-A615-FAB4-55590B00928D}"/>
                                        </a:ext>
                                      </a:extLst>
                                    </p:cNvPr>
                                    <p:cNvPicPr>
                                      <a:picLocks noChangeAspect="1"/>
                                    </p:cNvPicPr>
                                    <p:nvPr/>
                                  </p:nvPicPr>
                                  <p:blipFill>
                                    <a:blip r:embed="rId9"/>
                                    <a:srcRect r="64174"/>
                                    <a:stretch/>
                                  </p:blipFill>
                                  <p:spPr>
                                    <a:xfrm>
                                      <a:off x="1895475" y="1662719"/>
                                      <a:ext cx="2936656" cy="4586310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  <p:pic>
                                  <p:nvPicPr>
                                    <p:cNvPr id="8" name="Imagen 7">
                                      <a:hlinkClick r:id="rId10" action="ppaction://hlinksldjump"/>
                                      <a:extLst>
                                        <a:ext uri="{FF2B5EF4-FFF2-40B4-BE49-F238E27FC236}">
                                          <a16:creationId xmlns:a16="http://schemas.microsoft.com/office/drawing/2014/main" id="{BF352FD9-AB76-EDFB-8905-FEF26CC92116}"/>
                                        </a:ext>
                                      </a:extLst>
                                    </p:cNvPr>
                                    <p:cNvPicPr>
                                      <a:picLocks noChangeAspect="1"/>
                                    </p:cNvPicPr>
                                    <p:nvPr/>
                                  </p:nvPicPr>
                                  <p:blipFill>
                                    <a:blip r:embed="rId11"/>
                                    <a:srcRect t="8636"/>
                                    <a:stretch/>
                                  </p:blipFill>
                                  <p:spPr>
                                    <a:xfrm>
                                      <a:off x="1840297" y="2583848"/>
                                      <a:ext cx="3047014" cy="503732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</p:grpSp>
                              <p:pic>
                                <p:nvPicPr>
                                  <p:cNvPr id="13" name="Imagen 12">
                                    <a:hlinkClick r:id="rId12" action="ppaction://hlinksldjump"/>
                                    <a:extLst>
                                      <a:ext uri="{FF2B5EF4-FFF2-40B4-BE49-F238E27FC236}">
                                        <a16:creationId xmlns:a16="http://schemas.microsoft.com/office/drawing/2014/main" id="{E60CEE1E-355A-A18C-C2F8-F03AA247183B}"/>
                                      </a:ext>
                                    </a:extLst>
                                  </p:cNvPr>
                                  <p:cNvPicPr>
                                    <a:picLocks noChangeAspect="1"/>
                                  </p:cNvPicPr>
                                  <p:nvPr/>
                                </p:nvPicPr>
                                <p:blipFill>
                                  <a:blip r:embed="rId13"/>
                                  <a:srcRect l="4099" t="14225" r="2706" b="71807"/>
                                  <a:stretch/>
                                </p:blipFill>
                                <p:spPr>
                                  <a:xfrm>
                                    <a:off x="1840296" y="3083425"/>
                                    <a:ext cx="2991835" cy="520170"/>
                                  </a:xfrm>
                                  <a:prstGeom prst="rect">
                                    <a:avLst/>
                                  </a:prstGeom>
                                </p:spPr>
                              </p:pic>
                            </p:grpSp>
                            <p:pic>
                              <p:nvPicPr>
                                <p:cNvPr id="15" name="Imagen 14">
                                  <a:hlinkClick r:id="rId14" action="ppaction://hlinksldjump"/>
                                  <a:extLst>
                                    <a:ext uri="{FF2B5EF4-FFF2-40B4-BE49-F238E27FC236}">
                                      <a16:creationId xmlns:a16="http://schemas.microsoft.com/office/drawing/2014/main" id="{8982AD37-60BB-ADF2-0EB5-AD89AF2427D3}"/>
                                    </a:ext>
                                  </a:extLst>
                                </p:cNvPr>
                                <p:cNvPicPr>
                                  <a:picLocks noChangeAspect="1"/>
                                </p:cNvPicPr>
                                <p:nvPr/>
                              </p:nvPicPr>
                              <p:blipFill>
                                <a:blip r:embed="rId13"/>
                                <a:srcRect l="2636" t="28016" r="2288" b="58016"/>
                                <a:stretch/>
                              </p:blipFill>
                              <p:spPr>
                                <a:xfrm>
                                  <a:off x="1785117" y="3600437"/>
                                  <a:ext cx="3047016" cy="519462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</p:grpSp>
                          <p:pic>
                            <p:nvPicPr>
                              <p:cNvPr id="17" name="Imagen 16">
                                <a:hlinkClick r:id="" action="ppaction://noaction"/>
                                <a:extLst>
                                  <a:ext uri="{FF2B5EF4-FFF2-40B4-BE49-F238E27FC236}">
                                    <a16:creationId xmlns:a16="http://schemas.microsoft.com/office/drawing/2014/main" id="{2A0DCAEE-A18D-430B-C276-D1DD84B7A85A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13"/>
                              <a:srcRect l="3263" t="43222" r="1661" b="42810"/>
                              <a:stretch/>
                            </p:blipFill>
                            <p:spPr>
                              <a:xfrm>
                                <a:off x="1840296" y="4172673"/>
                                <a:ext cx="2991835" cy="502565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grpSp>
                        <p:pic>
                          <p:nvPicPr>
                            <p:cNvPr id="19" name="Imagen 18">
                              <a:hlinkClick r:id="" action="ppaction://noaction"/>
                              <a:extLst>
                                <a:ext uri="{FF2B5EF4-FFF2-40B4-BE49-F238E27FC236}">
                                  <a16:creationId xmlns:a16="http://schemas.microsoft.com/office/drawing/2014/main" id="{7FCB9BA9-8E13-1E12-9F07-54AF58567655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13"/>
                            <a:srcRect l="1" t="56858" r="1734" b="29174"/>
                            <a:stretch/>
                          </p:blipFill>
                          <p:spPr>
                            <a:xfrm>
                              <a:off x="1705698" y="4661890"/>
                              <a:ext cx="3126434" cy="525210"/>
                            </a:xfrm>
                            <a:prstGeom prst="rect">
                              <a:avLst/>
                            </a:prstGeom>
                          </p:spPr>
                        </p:pic>
                      </p:grpSp>
                      <p:pic>
                        <p:nvPicPr>
                          <p:cNvPr id="21" name="Imagen 20">
                            <a:hlinkClick r:id="" action="ppaction://noaction"/>
                            <a:extLst>
                              <a:ext uri="{FF2B5EF4-FFF2-40B4-BE49-F238E27FC236}">
                                <a16:creationId xmlns:a16="http://schemas.microsoft.com/office/drawing/2014/main" id="{29F29D73-B171-12E4-733C-E0EAEE82CD56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3"/>
                          <a:srcRect t="71078" r="1755" b="14954"/>
                          <a:stretch/>
                        </p:blipFill>
                        <p:spPr>
                          <a:xfrm>
                            <a:off x="1743600" y="5195281"/>
                            <a:ext cx="3088532" cy="484775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pic>
                      <p:nvPicPr>
                        <p:cNvPr id="23" name="Imagen 22">
                          <a:hlinkClick r:id="" action="ppaction://noaction"/>
                          <a:extLst>
                            <a:ext uri="{FF2B5EF4-FFF2-40B4-BE49-F238E27FC236}">
                              <a16:creationId xmlns:a16="http://schemas.microsoft.com/office/drawing/2014/main" id="{EDF804D6-575D-6DEE-E93B-0BA9AF0CED5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3"/>
                        <a:srcRect t="86032" r="2361" b="1436"/>
                        <a:stretch/>
                      </p:blipFill>
                      <p:spPr>
                        <a:xfrm>
                          <a:off x="1743600" y="5717560"/>
                          <a:ext cx="3069472" cy="486285"/>
                        </a:xfrm>
                        <a:prstGeom prst="rect">
                          <a:avLst/>
                        </a:prstGeom>
                      </p:spPr>
                    </p:pic>
                  </p:grpSp>
                  <p:cxnSp>
                    <p:nvCxnSpPr>
                      <p:cNvPr id="80" name="Conector recto 79">
                        <a:extLst>
                          <a:ext uri="{FF2B5EF4-FFF2-40B4-BE49-F238E27FC236}">
                            <a16:creationId xmlns:a16="http://schemas.microsoft.com/office/drawing/2014/main" id="{608470FD-D928-C216-2CEB-F849EA7FAF1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4109426" y="4093092"/>
                        <a:ext cx="19058" cy="3565754"/>
                      </a:xfrm>
                      <a:prstGeom prst="line">
                        <a:avLst/>
                      </a:prstGeom>
                      <a:ln w="76200">
                        <a:solidFill>
                          <a:schemeClr val="accent4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74" name="Conector recto 73">
                      <a:extLst>
                        <a:ext uri="{FF2B5EF4-FFF2-40B4-BE49-F238E27FC236}">
                          <a16:creationId xmlns:a16="http://schemas.microsoft.com/office/drawing/2014/main" id="{DC03F700-5399-9356-FAA6-CF8BE82932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077420" y="4055028"/>
                      <a:ext cx="42901" cy="3614321"/>
                    </a:xfrm>
                    <a:prstGeom prst="line">
                      <a:avLst/>
                    </a:prstGeom>
                    <a:ln w="76200">
                      <a:solidFill>
                        <a:schemeClr val="accent4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pic>
                <p:nvPicPr>
                  <p:cNvPr id="25" name="Imagen 24">
                    <a:extLst>
                      <a:ext uri="{FF2B5EF4-FFF2-40B4-BE49-F238E27FC236}">
                        <a16:creationId xmlns:a16="http://schemas.microsoft.com/office/drawing/2014/main" id="{1E0022B9-66D6-390F-EA97-6B9CE4B5BD8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/>
                  <a:srcRect b="88700"/>
                  <a:stretch/>
                </p:blipFill>
                <p:spPr>
                  <a:xfrm>
                    <a:off x="5265509" y="1523931"/>
                    <a:ext cx="4815003" cy="45397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1" name="CuadroTexto 30">
                  <a:extLst>
                    <a:ext uri="{FF2B5EF4-FFF2-40B4-BE49-F238E27FC236}">
                      <a16:creationId xmlns:a16="http://schemas.microsoft.com/office/drawing/2014/main" id="{BCE3ED18-E2A9-5303-6113-176B53FE65C8}"/>
                    </a:ext>
                  </a:extLst>
                </p:cNvPr>
                <p:cNvSpPr txBox="1"/>
                <p:nvPr/>
              </p:nvSpPr>
              <p:spPr>
                <a:xfrm>
                  <a:off x="5237919" y="2041883"/>
                  <a:ext cx="4827194" cy="49244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s-CR" sz="1300"/>
                    <a:t>Crédito / Estimaciones          Continuidad /         Gasto Administrativo/</a:t>
                  </a:r>
                </a:p>
                <a:p>
                  <a:r>
                    <a:rPr lang="es-CR" sz="1300"/>
                    <a:t>                                                  Digitalización            Util. Operac. Bruta</a:t>
                  </a:r>
                  <a:endParaRPr lang="es-CR" sz="1000"/>
                </a:p>
              </p:txBody>
            </p:sp>
          </p:grpSp>
        </p:grpSp>
        <p:cxnSp>
          <p:nvCxnSpPr>
            <p:cNvPr id="42" name="Conector recto 41">
              <a:extLst>
                <a:ext uri="{FF2B5EF4-FFF2-40B4-BE49-F238E27FC236}">
                  <a16:creationId xmlns:a16="http://schemas.microsoft.com/office/drawing/2014/main" id="{ED7C98A7-C2DD-E004-3AF8-FDDBD065D968}"/>
                </a:ext>
              </a:extLst>
            </p:cNvPr>
            <p:cNvCxnSpPr>
              <a:cxnSpLocks/>
            </p:cNvCxnSpPr>
            <p:nvPr/>
          </p:nvCxnSpPr>
          <p:spPr>
            <a:xfrm>
              <a:off x="5175442" y="2598302"/>
              <a:ext cx="42901" cy="3614321"/>
            </a:xfrm>
            <a:prstGeom prst="line">
              <a:avLst/>
            </a:prstGeom>
            <a:ln w="762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8264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3DDAD-2EE9-0AEF-7C19-F06520D70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n 31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30744A99-0A06-327C-D130-3B58E39F48E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05"/>
          <a:stretch/>
        </p:blipFill>
        <p:spPr>
          <a:xfrm>
            <a:off x="0" y="0"/>
            <a:ext cx="12192000" cy="2776457"/>
          </a:xfrm>
          <a:prstGeom prst="rect">
            <a:avLst/>
          </a:prstGeom>
        </p:spPr>
      </p:pic>
      <p:pic>
        <p:nvPicPr>
          <p:cNvPr id="3" name="Gráfico 2" descr="Cuadrado formado por puntos">
            <a:extLst>
              <a:ext uri="{FF2B5EF4-FFF2-40B4-BE49-F238E27FC236}">
                <a16:creationId xmlns:a16="http://schemas.microsoft.com/office/drawing/2014/main" id="{03C271B0-6267-AF82-810A-456BF77A4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92550" y="5407888"/>
            <a:ext cx="2381400" cy="2381400"/>
          </a:xfrm>
          <a:prstGeom prst="rect">
            <a:avLst/>
          </a:prstGeom>
        </p:spPr>
      </p:pic>
      <p:pic>
        <p:nvPicPr>
          <p:cNvPr id="4" name="Gráfico 3" descr="Cuadrado formado por puntos">
            <a:extLst>
              <a:ext uri="{FF2B5EF4-FFF2-40B4-BE49-F238E27FC236}">
                <a16:creationId xmlns:a16="http://schemas.microsoft.com/office/drawing/2014/main" id="{1D16CD10-89C2-E7D5-7ABB-B84D1F474F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518194" y="6003168"/>
            <a:ext cx="2381248" cy="2381248"/>
          </a:xfrm>
          <a:prstGeom prst="rect">
            <a:avLst/>
          </a:prstGeom>
        </p:spPr>
      </p:pic>
      <p:sp>
        <p:nvSpPr>
          <p:cNvPr id="5" name="Título de diapositiva">
            <a:extLst>
              <a:ext uri="{FF2B5EF4-FFF2-40B4-BE49-F238E27FC236}">
                <a16:creationId xmlns:a16="http://schemas.microsoft.com/office/drawing/2014/main" id="{D89CB324-3C54-64E4-16A4-A2654215B494}"/>
              </a:ext>
            </a:extLst>
          </p:cNvPr>
          <p:cNvSpPr txBox="1">
            <a:spLocks/>
          </p:cNvSpPr>
          <p:nvPr/>
        </p:nvSpPr>
        <p:spPr>
          <a:xfrm>
            <a:off x="-247671" y="166622"/>
            <a:ext cx="7252259" cy="942315"/>
          </a:xfrm>
          <a:prstGeom prst="rect">
            <a:avLst/>
          </a:prstGeom>
        </p:spPr>
        <p:txBody>
          <a:bodyPr lIns="50800" tIns="50800" rIns="50800" bIns="50800" anchor="t"/>
          <a:lstStyle>
            <a:lvl1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algn="r" hangingPunct="1"/>
            <a:r>
              <a:rPr lang="es-CR" sz="3200" b="0">
                <a:solidFill>
                  <a:schemeClr val="tx1"/>
                </a:solidFill>
                <a:latin typeface="Avenir" panose="02000503020000020003" pitchFamily="2" charset="0"/>
              </a:rPr>
              <a:t>Cumplimiento del Programa anual -  Ley 7786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44D7C586-AF06-5149-2891-7F8034F78A12}"/>
              </a:ext>
            </a:extLst>
          </p:cNvPr>
          <p:cNvSpPr/>
          <p:nvPr/>
        </p:nvSpPr>
        <p:spPr>
          <a:xfrm>
            <a:off x="3374731" y="5298359"/>
            <a:ext cx="6583071" cy="779701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R" sz="2200" b="0" i="0" u="none" strike="noStrike" cap="none" spc="0" normalizeH="0" baseline="0">
                <a:ln>
                  <a:noFill/>
                </a:ln>
                <a:effectLst/>
                <a:uFillTx/>
                <a:latin typeface="Avenir" panose="02000503020000020003"/>
                <a:sym typeface="Helvetica"/>
              </a:rPr>
              <a:t>Al 31 de marzo, se cuenta con un avance del </a:t>
            </a:r>
            <a:r>
              <a:rPr kumimoji="0" lang="es-CR" sz="2200" b="1" i="0" u="none" strike="noStrike" cap="none" spc="0" normalizeH="0" baseline="0">
                <a:ln>
                  <a:noFill/>
                </a:ln>
                <a:effectLst/>
                <a:uFillTx/>
                <a:latin typeface="Avenir" panose="02000503020000020003"/>
                <a:sym typeface="Helvetica"/>
              </a:rPr>
              <a:t>90%</a:t>
            </a:r>
            <a:r>
              <a:rPr kumimoji="0" lang="es-CR" sz="2200" b="0" i="0" u="none" strike="noStrike" cap="none" spc="0" normalizeH="0" baseline="0">
                <a:ln>
                  <a:noFill/>
                </a:ln>
                <a:effectLst/>
                <a:uFillTx/>
                <a:latin typeface="Avenir" panose="02000503020000020003"/>
                <a:sym typeface="Helvetica"/>
              </a:rPr>
              <a:t> del primer estudio del programa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54A44233-E152-8C46-A92D-AD526BF28AC6}"/>
              </a:ext>
            </a:extLst>
          </p:cNvPr>
          <p:cNvSpPr/>
          <p:nvPr/>
        </p:nvSpPr>
        <p:spPr>
          <a:xfrm>
            <a:off x="3798080" y="1066287"/>
            <a:ext cx="4885507" cy="441146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R" sz="2200" b="0" i="0" u="none" strike="noStrike" cap="none" spc="0" normalizeH="0" baseline="0">
                <a:ln>
                  <a:noFill/>
                </a:ln>
                <a:effectLst/>
                <a:uFillTx/>
                <a:latin typeface="Avenir" panose="02000503020000020003"/>
                <a:sym typeface="Helvetica"/>
              </a:rPr>
              <a:t>Estado de la recomendaciones emitidas</a:t>
            </a: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4672C026-9D22-1E95-F59C-858951110642}"/>
              </a:ext>
            </a:extLst>
          </p:cNvPr>
          <p:cNvGrpSpPr/>
          <p:nvPr/>
        </p:nvGrpSpPr>
        <p:grpSpPr>
          <a:xfrm>
            <a:off x="2647245" y="1681763"/>
            <a:ext cx="7187176" cy="3366600"/>
            <a:chOff x="2610440" y="1789115"/>
            <a:chExt cx="7187176" cy="3366600"/>
          </a:xfrm>
        </p:grpSpPr>
        <p:grpSp>
          <p:nvGrpSpPr>
            <p:cNvPr id="8" name="Google Shape;589;p27">
              <a:extLst>
                <a:ext uri="{FF2B5EF4-FFF2-40B4-BE49-F238E27FC236}">
                  <a16:creationId xmlns:a16="http://schemas.microsoft.com/office/drawing/2014/main" id="{87525F0B-B239-3BF3-3179-2DE8848A7044}"/>
                </a:ext>
              </a:extLst>
            </p:cNvPr>
            <p:cNvGrpSpPr/>
            <p:nvPr/>
          </p:nvGrpSpPr>
          <p:grpSpPr>
            <a:xfrm>
              <a:off x="4593785" y="1789115"/>
              <a:ext cx="3366600" cy="3366600"/>
              <a:chOff x="2900780" y="1364518"/>
              <a:chExt cx="3366600" cy="3366600"/>
            </a:xfrm>
          </p:grpSpPr>
          <p:grpSp>
            <p:nvGrpSpPr>
              <p:cNvPr id="9" name="Google Shape;590;p27">
                <a:extLst>
                  <a:ext uri="{FF2B5EF4-FFF2-40B4-BE49-F238E27FC236}">
                    <a16:creationId xmlns:a16="http://schemas.microsoft.com/office/drawing/2014/main" id="{DE03C818-2116-CC02-CDD3-1C9A01039617}"/>
                  </a:ext>
                </a:extLst>
              </p:cNvPr>
              <p:cNvGrpSpPr/>
              <p:nvPr/>
            </p:nvGrpSpPr>
            <p:grpSpPr>
              <a:xfrm>
                <a:off x="3698588" y="1997931"/>
                <a:ext cx="2134800" cy="2134800"/>
                <a:chOff x="3698588" y="1845531"/>
                <a:chExt cx="2134800" cy="2134800"/>
              </a:xfrm>
            </p:grpSpPr>
            <p:sp>
              <p:nvSpPr>
                <p:cNvPr id="20" name="Google Shape;591;p27">
                  <a:extLst>
                    <a:ext uri="{FF2B5EF4-FFF2-40B4-BE49-F238E27FC236}">
                      <a16:creationId xmlns:a16="http://schemas.microsoft.com/office/drawing/2014/main" id="{2E8FE98E-D7F1-45FA-9C23-866324AFF180}"/>
                    </a:ext>
                  </a:extLst>
                </p:cNvPr>
                <p:cNvSpPr/>
                <p:nvPr/>
              </p:nvSpPr>
              <p:spPr>
                <a:xfrm>
                  <a:off x="3698588" y="1845531"/>
                  <a:ext cx="2134800" cy="2134800"/>
                </a:xfrm>
                <a:prstGeom prst="pie">
                  <a:avLst>
                    <a:gd name="adj1" fmla="val 19001718"/>
                    <a:gd name="adj2" fmla="val 2901665"/>
                  </a:avLst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592;p27">
                  <a:extLst>
                    <a:ext uri="{FF2B5EF4-FFF2-40B4-BE49-F238E27FC236}">
                      <a16:creationId xmlns:a16="http://schemas.microsoft.com/office/drawing/2014/main" id="{60344E07-3C3C-901F-DA8B-A502B03D2F18}"/>
                    </a:ext>
                  </a:extLst>
                </p:cNvPr>
                <p:cNvSpPr txBox="1"/>
                <p:nvPr/>
              </p:nvSpPr>
              <p:spPr>
                <a:xfrm>
                  <a:off x="4936457" y="2635018"/>
                  <a:ext cx="880800" cy="520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>
                      <a:solidFill>
                        <a:srgbClr val="FFFFFF"/>
                      </a:solidFill>
                      <a:latin typeface="Fira Sans Extra Condensed Medium"/>
                      <a:ea typeface="Fira Sans Extra Condensed Medium"/>
                      <a:cs typeface="Fira Sans Extra Condensed Medium"/>
                      <a:sym typeface="Fira Sans Extra Condensed Medium"/>
                    </a:rPr>
                    <a:t>2</a:t>
                  </a:r>
                  <a:r>
                    <a:rPr lang="en" sz="1100">
                      <a:solidFill>
                        <a:schemeClr val="lt1"/>
                      </a:solidFill>
                      <a:latin typeface="Fira Sans Extra Condensed Light"/>
                      <a:ea typeface="Fira Sans Extra Condensed Light"/>
                      <a:cs typeface="Fira Sans Extra Condensed Light"/>
                      <a:sym typeface="Fira Sans Extra Condensed Light"/>
                    </a:rPr>
                    <a:t>%</a:t>
                  </a:r>
                  <a:endParaRPr sz="1100">
                    <a:solidFill>
                      <a:srgbClr val="FFFFFF"/>
                    </a:solidFill>
                    <a:latin typeface="Poppins"/>
                    <a:ea typeface="Poppins"/>
                    <a:cs typeface="Poppins"/>
                    <a:sym typeface="Poppins"/>
                  </a:endParaRPr>
                </a:p>
              </p:txBody>
            </p:sp>
          </p:grpSp>
          <p:grpSp>
            <p:nvGrpSpPr>
              <p:cNvPr id="10" name="Google Shape;593;p27">
                <a:extLst>
                  <a:ext uri="{FF2B5EF4-FFF2-40B4-BE49-F238E27FC236}">
                    <a16:creationId xmlns:a16="http://schemas.microsoft.com/office/drawing/2014/main" id="{56B7B4B2-E653-DC29-7F66-5325668AFB54}"/>
                  </a:ext>
                </a:extLst>
              </p:cNvPr>
              <p:cNvGrpSpPr/>
              <p:nvPr/>
            </p:nvGrpSpPr>
            <p:grpSpPr>
              <a:xfrm>
                <a:off x="3261050" y="1652250"/>
                <a:ext cx="2622000" cy="2622000"/>
                <a:chOff x="3261050" y="1499850"/>
                <a:chExt cx="2622000" cy="2622000"/>
              </a:xfrm>
            </p:grpSpPr>
            <p:sp>
              <p:nvSpPr>
                <p:cNvPr id="18" name="Google Shape;594;p27">
                  <a:extLst>
                    <a:ext uri="{FF2B5EF4-FFF2-40B4-BE49-F238E27FC236}">
                      <a16:creationId xmlns:a16="http://schemas.microsoft.com/office/drawing/2014/main" id="{0A78D2EF-AB71-0B54-4B9C-A27B0C0B8DC7}"/>
                    </a:ext>
                  </a:extLst>
                </p:cNvPr>
                <p:cNvSpPr/>
                <p:nvPr/>
              </p:nvSpPr>
              <p:spPr>
                <a:xfrm>
                  <a:off x="3261050" y="1499850"/>
                  <a:ext cx="2622000" cy="2622000"/>
                </a:xfrm>
                <a:prstGeom prst="pie">
                  <a:avLst>
                    <a:gd name="adj1" fmla="val 1912501"/>
                    <a:gd name="adj2" fmla="val 8037408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595;p27">
                  <a:extLst>
                    <a:ext uri="{FF2B5EF4-FFF2-40B4-BE49-F238E27FC236}">
                      <a16:creationId xmlns:a16="http://schemas.microsoft.com/office/drawing/2014/main" id="{BF33BF02-F52B-ECE6-B148-AFAC2AC229F2}"/>
                    </a:ext>
                  </a:extLst>
                </p:cNvPr>
                <p:cNvSpPr txBox="1"/>
                <p:nvPr/>
              </p:nvSpPr>
              <p:spPr>
                <a:xfrm>
                  <a:off x="4131500" y="3357425"/>
                  <a:ext cx="880800" cy="520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>
                      <a:solidFill>
                        <a:srgbClr val="FFFFFF"/>
                      </a:solidFill>
                      <a:latin typeface="Fira Sans Extra Condensed Medium"/>
                      <a:ea typeface="Fira Sans Extra Condensed Medium"/>
                      <a:cs typeface="Fira Sans Extra Condensed Medium"/>
                      <a:sym typeface="Fira Sans Extra Condensed Medium"/>
                    </a:rPr>
                    <a:t>10</a:t>
                  </a:r>
                  <a:r>
                    <a:rPr lang="en" sz="1100">
                      <a:solidFill>
                        <a:schemeClr val="lt1"/>
                      </a:solidFill>
                      <a:latin typeface="Fira Sans Extra Condensed Light"/>
                      <a:ea typeface="Fira Sans Extra Condensed Light"/>
                      <a:cs typeface="Fira Sans Extra Condensed Light"/>
                      <a:sym typeface="Fira Sans Extra Condensed Light"/>
                    </a:rPr>
                    <a:t>%</a:t>
                  </a:r>
                  <a:endParaRPr sz="1100">
                    <a:solidFill>
                      <a:srgbClr val="FFFFFF"/>
                    </a:solidFill>
                    <a:latin typeface="Poppins"/>
                    <a:ea typeface="Poppins"/>
                    <a:cs typeface="Poppins"/>
                    <a:sym typeface="Poppins"/>
                  </a:endParaRPr>
                </a:p>
              </p:txBody>
            </p:sp>
          </p:grpSp>
          <p:grpSp>
            <p:nvGrpSpPr>
              <p:cNvPr id="11" name="Google Shape;596;p27">
                <a:extLst>
                  <a:ext uri="{FF2B5EF4-FFF2-40B4-BE49-F238E27FC236}">
                    <a16:creationId xmlns:a16="http://schemas.microsoft.com/office/drawing/2014/main" id="{CDF876B3-1AA4-FB4A-6397-2038BEFC1453}"/>
                  </a:ext>
                </a:extLst>
              </p:cNvPr>
              <p:cNvGrpSpPr/>
              <p:nvPr/>
            </p:nvGrpSpPr>
            <p:grpSpPr>
              <a:xfrm>
                <a:off x="3123960" y="1515160"/>
                <a:ext cx="2895900" cy="2895900"/>
                <a:chOff x="3123960" y="1362760"/>
                <a:chExt cx="2895900" cy="2895900"/>
              </a:xfrm>
            </p:grpSpPr>
            <p:sp>
              <p:nvSpPr>
                <p:cNvPr id="16" name="Google Shape;597;p27">
                  <a:extLst>
                    <a:ext uri="{FF2B5EF4-FFF2-40B4-BE49-F238E27FC236}">
                      <a16:creationId xmlns:a16="http://schemas.microsoft.com/office/drawing/2014/main" id="{89D37688-8CCB-236C-3327-F7C6E5560BB5}"/>
                    </a:ext>
                  </a:extLst>
                </p:cNvPr>
                <p:cNvSpPr/>
                <p:nvPr/>
              </p:nvSpPr>
              <p:spPr>
                <a:xfrm>
                  <a:off x="3123960" y="1362760"/>
                  <a:ext cx="2895900" cy="2895900"/>
                </a:xfrm>
                <a:prstGeom prst="pie">
                  <a:avLst>
                    <a:gd name="adj1" fmla="val 7587239"/>
                    <a:gd name="adj2" fmla="val 1350011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598;p27">
                  <a:extLst>
                    <a:ext uri="{FF2B5EF4-FFF2-40B4-BE49-F238E27FC236}">
                      <a16:creationId xmlns:a16="http://schemas.microsoft.com/office/drawing/2014/main" id="{854D3475-4BF8-6D68-544D-629461B8972E}"/>
                    </a:ext>
                  </a:extLst>
                </p:cNvPr>
                <p:cNvSpPr txBox="1"/>
                <p:nvPr/>
              </p:nvSpPr>
              <p:spPr>
                <a:xfrm>
                  <a:off x="3261050" y="2550300"/>
                  <a:ext cx="880800" cy="520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>
                      <a:solidFill>
                        <a:srgbClr val="FFFFFF"/>
                      </a:solidFill>
                      <a:latin typeface="Fira Sans Extra Condensed Medium"/>
                      <a:ea typeface="Fira Sans Extra Condensed Medium"/>
                      <a:cs typeface="Fira Sans Extra Condensed Medium"/>
                      <a:sym typeface="Fira Sans Extra Condensed Medium"/>
                    </a:rPr>
                    <a:t>6</a:t>
                  </a:r>
                  <a:r>
                    <a:rPr lang="en" sz="1100">
                      <a:solidFill>
                        <a:schemeClr val="lt1"/>
                      </a:solidFill>
                      <a:latin typeface="Fira Sans Extra Condensed Light"/>
                      <a:ea typeface="Fira Sans Extra Condensed Light"/>
                      <a:cs typeface="Fira Sans Extra Condensed Light"/>
                      <a:sym typeface="Fira Sans Extra Condensed Light"/>
                    </a:rPr>
                    <a:t>%</a:t>
                  </a:r>
                  <a:endParaRPr sz="1100">
                    <a:solidFill>
                      <a:srgbClr val="FFFFFF"/>
                    </a:solidFill>
                    <a:latin typeface="Poppins"/>
                    <a:ea typeface="Poppins"/>
                    <a:cs typeface="Poppins"/>
                    <a:sym typeface="Poppins"/>
                  </a:endParaRPr>
                </a:p>
              </p:txBody>
            </p:sp>
          </p:grpSp>
          <p:grpSp>
            <p:nvGrpSpPr>
              <p:cNvPr id="12" name="Google Shape;599;p27">
                <a:extLst>
                  <a:ext uri="{FF2B5EF4-FFF2-40B4-BE49-F238E27FC236}">
                    <a16:creationId xmlns:a16="http://schemas.microsoft.com/office/drawing/2014/main" id="{B258EF4A-D73C-205B-C918-C07484332AFF}"/>
                  </a:ext>
                </a:extLst>
              </p:cNvPr>
              <p:cNvGrpSpPr/>
              <p:nvPr/>
            </p:nvGrpSpPr>
            <p:grpSpPr>
              <a:xfrm>
                <a:off x="2900780" y="1364518"/>
                <a:ext cx="3366600" cy="3366600"/>
                <a:chOff x="2900780" y="1212118"/>
                <a:chExt cx="3366600" cy="3366600"/>
              </a:xfrm>
            </p:grpSpPr>
            <p:sp>
              <p:nvSpPr>
                <p:cNvPr id="14" name="Google Shape;600;p27">
                  <a:extLst>
                    <a:ext uri="{FF2B5EF4-FFF2-40B4-BE49-F238E27FC236}">
                      <a16:creationId xmlns:a16="http://schemas.microsoft.com/office/drawing/2014/main" id="{96209B57-7F84-8ADE-DFB3-D80F4B154C02}"/>
                    </a:ext>
                  </a:extLst>
                </p:cNvPr>
                <p:cNvSpPr/>
                <p:nvPr/>
              </p:nvSpPr>
              <p:spPr>
                <a:xfrm>
                  <a:off x="2900780" y="1212118"/>
                  <a:ext cx="3366600" cy="3366600"/>
                </a:xfrm>
                <a:prstGeom prst="pie">
                  <a:avLst>
                    <a:gd name="adj1" fmla="val 11678483"/>
                    <a:gd name="adj2" fmla="val 20681658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601;p27">
                  <a:extLst>
                    <a:ext uri="{FF2B5EF4-FFF2-40B4-BE49-F238E27FC236}">
                      <a16:creationId xmlns:a16="http://schemas.microsoft.com/office/drawing/2014/main" id="{958CC9B9-B063-029D-832C-2DE78B0E0E37}"/>
                    </a:ext>
                  </a:extLst>
                </p:cNvPr>
                <p:cNvSpPr txBox="1"/>
                <p:nvPr/>
              </p:nvSpPr>
              <p:spPr>
                <a:xfrm>
                  <a:off x="4131500" y="1510025"/>
                  <a:ext cx="880800" cy="520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>
                      <a:solidFill>
                        <a:srgbClr val="FFFFFF"/>
                      </a:solidFill>
                      <a:latin typeface="Fira Sans Extra Condensed Medium"/>
                      <a:ea typeface="Fira Sans Extra Condensed Medium"/>
                      <a:cs typeface="Fira Sans Extra Condensed Medium"/>
                      <a:sym typeface="Fira Sans Extra Condensed Medium"/>
                    </a:rPr>
                    <a:t>82</a:t>
                  </a:r>
                  <a:r>
                    <a:rPr lang="en" sz="1100">
                      <a:solidFill>
                        <a:srgbClr val="FFFFFF"/>
                      </a:solidFill>
                      <a:latin typeface="Fira Sans Extra Condensed Light"/>
                      <a:ea typeface="Fira Sans Extra Condensed Light"/>
                      <a:cs typeface="Fira Sans Extra Condensed Light"/>
                      <a:sym typeface="Fira Sans Extra Condensed Light"/>
                    </a:rPr>
                    <a:t>%</a:t>
                  </a:r>
                  <a:endParaRPr sz="1100">
                    <a:solidFill>
                      <a:srgbClr val="FFFFFF"/>
                    </a:solidFill>
                    <a:latin typeface="Fira Sans Extra Condensed Light"/>
                    <a:ea typeface="Fira Sans Extra Condensed Light"/>
                    <a:cs typeface="Fira Sans Extra Condensed Light"/>
                    <a:sym typeface="Fira Sans Extra Condensed Light"/>
                  </a:endParaRPr>
                </a:p>
              </p:txBody>
            </p:sp>
          </p:grpSp>
          <p:sp>
            <p:nvSpPr>
              <p:cNvPr id="13" name="Google Shape;602;p27">
                <a:extLst>
                  <a:ext uri="{FF2B5EF4-FFF2-40B4-BE49-F238E27FC236}">
                    <a16:creationId xmlns:a16="http://schemas.microsoft.com/office/drawing/2014/main" id="{CEC73E64-FE1A-7416-20F3-8E2761BC9A2E}"/>
                  </a:ext>
                </a:extLst>
              </p:cNvPr>
              <p:cNvSpPr/>
              <p:nvPr/>
            </p:nvSpPr>
            <p:spPr>
              <a:xfrm>
                <a:off x="4260450" y="2651650"/>
                <a:ext cx="622800" cy="6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" name="Google Shape;604;p27">
              <a:extLst>
                <a:ext uri="{FF2B5EF4-FFF2-40B4-BE49-F238E27FC236}">
                  <a16:creationId xmlns:a16="http://schemas.microsoft.com/office/drawing/2014/main" id="{00961E63-E71A-B1D4-94A2-9316D3FCA0AB}"/>
                </a:ext>
              </a:extLst>
            </p:cNvPr>
            <p:cNvSpPr txBox="1"/>
            <p:nvPr/>
          </p:nvSpPr>
          <p:spPr>
            <a:xfrm>
              <a:off x="7526393" y="1963039"/>
              <a:ext cx="1884600" cy="26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accent5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Cumplidas </a:t>
              </a:r>
              <a:endParaRPr sz="1700">
                <a:solidFill>
                  <a:schemeClr val="accent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24" name="Google Shape;610;p27">
              <a:extLst>
                <a:ext uri="{FF2B5EF4-FFF2-40B4-BE49-F238E27FC236}">
                  <a16:creationId xmlns:a16="http://schemas.microsoft.com/office/drawing/2014/main" id="{89FBBDF2-3B94-DEAB-710F-8BC266218DB5}"/>
                </a:ext>
              </a:extLst>
            </p:cNvPr>
            <p:cNvSpPr txBox="1"/>
            <p:nvPr/>
          </p:nvSpPr>
          <p:spPr>
            <a:xfrm>
              <a:off x="2855780" y="3137786"/>
              <a:ext cx="1884600" cy="26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accent2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Por validar</a:t>
              </a:r>
              <a:endParaRPr sz="17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25" name="Google Shape;613;p27">
              <a:extLst>
                <a:ext uri="{FF2B5EF4-FFF2-40B4-BE49-F238E27FC236}">
                  <a16:creationId xmlns:a16="http://schemas.microsoft.com/office/drawing/2014/main" id="{07064D93-E35E-DF44-042B-158C0B748081}"/>
                </a:ext>
              </a:extLst>
            </p:cNvPr>
            <p:cNvSpPr txBox="1"/>
            <p:nvPr/>
          </p:nvSpPr>
          <p:spPr>
            <a:xfrm>
              <a:off x="7260630" y="4448259"/>
              <a:ext cx="1884600" cy="26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accent6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En plazo</a:t>
              </a:r>
              <a:endParaRPr sz="1700">
                <a:solidFill>
                  <a:schemeClr val="accent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26" name="Diagrama de flujo: terminador 25">
              <a:extLst>
                <a:ext uri="{FF2B5EF4-FFF2-40B4-BE49-F238E27FC236}">
                  <a16:creationId xmlns:a16="http://schemas.microsoft.com/office/drawing/2014/main" id="{E06D9EEE-CA7F-080C-FE70-D09EC07775A6}"/>
                </a:ext>
              </a:extLst>
            </p:cNvPr>
            <p:cNvSpPr/>
            <p:nvPr/>
          </p:nvSpPr>
          <p:spPr>
            <a:xfrm>
              <a:off x="8741505" y="1939757"/>
              <a:ext cx="869950" cy="285782"/>
            </a:xfrm>
            <a:prstGeom prst="flowChartTerminator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R"/>
                <a:t>41</a:t>
              </a:r>
            </a:p>
          </p:txBody>
        </p:sp>
        <p:sp>
          <p:nvSpPr>
            <p:cNvPr id="27" name="Diagrama de flujo: terminador 26">
              <a:extLst>
                <a:ext uri="{FF2B5EF4-FFF2-40B4-BE49-F238E27FC236}">
                  <a16:creationId xmlns:a16="http://schemas.microsoft.com/office/drawing/2014/main" id="{88E87F6C-47FF-BA68-2C8E-9DDD1C57BC12}"/>
                </a:ext>
              </a:extLst>
            </p:cNvPr>
            <p:cNvSpPr/>
            <p:nvPr/>
          </p:nvSpPr>
          <p:spPr>
            <a:xfrm>
              <a:off x="8339740" y="4411449"/>
              <a:ext cx="869950" cy="285782"/>
            </a:xfrm>
            <a:prstGeom prst="flowChartTerminator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R"/>
                <a:t>5</a:t>
              </a:r>
            </a:p>
          </p:txBody>
        </p:sp>
        <p:sp>
          <p:nvSpPr>
            <p:cNvPr id="28" name="Diagrama de flujo: terminador 27">
              <a:extLst>
                <a:ext uri="{FF2B5EF4-FFF2-40B4-BE49-F238E27FC236}">
                  <a16:creationId xmlns:a16="http://schemas.microsoft.com/office/drawing/2014/main" id="{703CB6DC-A742-CB84-2349-D5170DEB6516}"/>
                </a:ext>
              </a:extLst>
            </p:cNvPr>
            <p:cNvSpPr/>
            <p:nvPr/>
          </p:nvSpPr>
          <p:spPr>
            <a:xfrm>
              <a:off x="2610440" y="3118773"/>
              <a:ext cx="869950" cy="285782"/>
            </a:xfrm>
            <a:prstGeom prst="flowChartTerminator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R"/>
                <a:t>3</a:t>
              </a:r>
            </a:p>
          </p:txBody>
        </p:sp>
        <p:sp>
          <p:nvSpPr>
            <p:cNvPr id="29" name="Google Shape;604;p27">
              <a:extLst>
                <a:ext uri="{FF2B5EF4-FFF2-40B4-BE49-F238E27FC236}">
                  <a16:creationId xmlns:a16="http://schemas.microsoft.com/office/drawing/2014/main" id="{80F0F30F-636A-36C8-63F3-226CDFC9EDB8}"/>
                </a:ext>
              </a:extLst>
            </p:cNvPr>
            <p:cNvSpPr txBox="1"/>
            <p:nvPr/>
          </p:nvSpPr>
          <p:spPr>
            <a:xfrm>
              <a:off x="7712554" y="3309391"/>
              <a:ext cx="1884600" cy="26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bg2">
                      <a:lumMod val="50000"/>
                    </a:schemeClr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Vencida</a:t>
              </a:r>
              <a:r>
                <a:rPr lang="en" sz="1700">
                  <a:solidFill>
                    <a:schemeClr val="accent5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endParaRPr sz="1700">
                <a:solidFill>
                  <a:schemeClr val="accent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30" name="Diagrama de flujo: terminador 29">
              <a:extLst>
                <a:ext uri="{FF2B5EF4-FFF2-40B4-BE49-F238E27FC236}">
                  <a16:creationId xmlns:a16="http://schemas.microsoft.com/office/drawing/2014/main" id="{F60DCC75-DA68-A964-2CA8-DBE875735210}"/>
                </a:ext>
              </a:extLst>
            </p:cNvPr>
            <p:cNvSpPr/>
            <p:nvPr/>
          </p:nvSpPr>
          <p:spPr>
            <a:xfrm>
              <a:off x="8927666" y="3286109"/>
              <a:ext cx="869950" cy="285782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R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942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9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8E54E-E77C-DAAF-CFA4-DA74EB964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n 43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64B51F20-EE30-AFC1-2CD6-D40DE938F06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05"/>
          <a:stretch/>
        </p:blipFill>
        <p:spPr>
          <a:xfrm>
            <a:off x="0" y="0"/>
            <a:ext cx="12192000" cy="277645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8677092-CA63-9A7A-7059-91A753049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671" y="6003167"/>
            <a:ext cx="6896329" cy="853975"/>
          </a:xfrm>
          <a:prstGeom prst="rect">
            <a:avLst/>
          </a:prstGeom>
        </p:spPr>
      </p:pic>
      <p:pic>
        <p:nvPicPr>
          <p:cNvPr id="3" name="Gráfico 2" descr="Cuadrado formado por puntos">
            <a:extLst>
              <a:ext uri="{FF2B5EF4-FFF2-40B4-BE49-F238E27FC236}">
                <a16:creationId xmlns:a16="http://schemas.microsoft.com/office/drawing/2014/main" id="{72F88655-ACF8-4DBD-6022-3EB8007320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892550" y="5407888"/>
            <a:ext cx="2381400" cy="2381400"/>
          </a:xfrm>
          <a:prstGeom prst="rect">
            <a:avLst/>
          </a:prstGeom>
        </p:spPr>
      </p:pic>
      <p:pic>
        <p:nvPicPr>
          <p:cNvPr id="4" name="Gráfico 3" descr="Cuadrado formado por puntos">
            <a:extLst>
              <a:ext uri="{FF2B5EF4-FFF2-40B4-BE49-F238E27FC236}">
                <a16:creationId xmlns:a16="http://schemas.microsoft.com/office/drawing/2014/main" id="{C9A05C09-A5DF-DC09-9CE0-EFB1511C96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518194" y="6003168"/>
            <a:ext cx="2381248" cy="2381248"/>
          </a:xfrm>
          <a:prstGeom prst="rect">
            <a:avLst/>
          </a:prstGeom>
        </p:spPr>
      </p:pic>
      <p:sp>
        <p:nvSpPr>
          <p:cNvPr id="129" name="TextBox 80">
            <a:extLst>
              <a:ext uri="{FF2B5EF4-FFF2-40B4-BE49-F238E27FC236}">
                <a16:creationId xmlns:a16="http://schemas.microsoft.com/office/drawing/2014/main" id="{68F62AFB-033A-2E98-0224-0507C934F394}"/>
              </a:ext>
            </a:extLst>
          </p:cNvPr>
          <p:cNvSpPr txBox="1"/>
          <p:nvPr/>
        </p:nvSpPr>
        <p:spPr>
          <a:xfrm>
            <a:off x="298150" y="328014"/>
            <a:ext cx="10795510" cy="631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2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Avenir" panose="02000503020000020003"/>
                <a:ea typeface="Inter Bold"/>
                <a:cs typeface="Inter Bold"/>
                <a:sym typeface="Inter Bold"/>
              </a:rPr>
              <a:t>Modificaciones al plan de trabajo y estudios en proceso</a:t>
            </a:r>
            <a:endParaRPr lang="en-US" sz="3600">
              <a:solidFill>
                <a:srgbClr val="FF692D"/>
              </a:solidFill>
              <a:latin typeface="Avenir" panose="02000503020000020003"/>
              <a:ea typeface="Inter Bold"/>
              <a:cs typeface="Inter Bold"/>
              <a:sym typeface="Inter Bold"/>
            </a:endParaRPr>
          </a:p>
        </p:txBody>
      </p:sp>
      <p:grpSp>
        <p:nvGrpSpPr>
          <p:cNvPr id="52" name="Grupo 51">
            <a:extLst>
              <a:ext uri="{FF2B5EF4-FFF2-40B4-BE49-F238E27FC236}">
                <a16:creationId xmlns:a16="http://schemas.microsoft.com/office/drawing/2014/main" id="{50E8081A-52D6-022D-0641-87393C4D7340}"/>
              </a:ext>
            </a:extLst>
          </p:cNvPr>
          <p:cNvGrpSpPr/>
          <p:nvPr/>
        </p:nvGrpSpPr>
        <p:grpSpPr>
          <a:xfrm>
            <a:off x="747441" y="1188747"/>
            <a:ext cx="8162459" cy="2134043"/>
            <a:chOff x="2655305" y="1294957"/>
            <a:chExt cx="8162459" cy="2134043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B63D8912-4035-1869-DFF2-337E8C150B66}"/>
                </a:ext>
              </a:extLst>
            </p:cNvPr>
            <p:cNvGrpSpPr/>
            <p:nvPr/>
          </p:nvGrpSpPr>
          <p:grpSpPr>
            <a:xfrm flipH="1">
              <a:off x="2655305" y="1294957"/>
              <a:ext cx="2630288" cy="2134043"/>
              <a:chOff x="1426521" y="1634878"/>
              <a:chExt cx="3507050" cy="2845391"/>
            </a:xfrm>
          </p:grpSpPr>
          <p:grpSp>
            <p:nvGrpSpPr>
              <p:cNvPr id="10" name="Group 2">
                <a:extLst>
                  <a:ext uri="{FF2B5EF4-FFF2-40B4-BE49-F238E27FC236}">
                    <a16:creationId xmlns:a16="http://schemas.microsoft.com/office/drawing/2014/main" id="{1D923A35-BA88-1193-F6D9-1D4AD129B941}"/>
                  </a:ext>
                </a:extLst>
              </p:cNvPr>
              <p:cNvGrpSpPr/>
              <p:nvPr/>
            </p:nvGrpSpPr>
            <p:grpSpPr>
              <a:xfrm rot="5400000">
                <a:off x="3227469" y="2291724"/>
                <a:ext cx="812201" cy="397957"/>
                <a:chOff x="0" y="-38100"/>
                <a:chExt cx="320870" cy="157218"/>
              </a:xfrm>
            </p:grpSpPr>
            <p:sp>
              <p:nvSpPr>
                <p:cNvPr id="42" name="Freeform 3">
                  <a:extLst>
                    <a:ext uri="{FF2B5EF4-FFF2-40B4-BE49-F238E27FC236}">
                      <a16:creationId xmlns:a16="http://schemas.microsoft.com/office/drawing/2014/main" id="{594A41DF-41ED-6214-73B1-D0C153A57F8A}"/>
                    </a:ext>
                  </a:extLst>
                </p:cNvPr>
                <p:cNvSpPr/>
                <p:nvPr/>
              </p:nvSpPr>
              <p:spPr>
                <a:xfrm>
                  <a:off x="1" y="1"/>
                  <a:ext cx="153480" cy="106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870" h="119118">
                      <a:moveTo>
                        <a:pt x="0" y="0"/>
                      </a:moveTo>
                      <a:lnTo>
                        <a:pt x="320870" y="0"/>
                      </a:lnTo>
                      <a:lnTo>
                        <a:pt x="320870" y="119118"/>
                      </a:lnTo>
                      <a:lnTo>
                        <a:pt x="0" y="119118"/>
                      </a:lnTo>
                      <a:close/>
                    </a:path>
                  </a:pathLst>
                </a:custGeom>
                <a:solidFill>
                  <a:srgbClr val="C8D4E2"/>
                </a:solidFill>
              </p:spPr>
              <p:txBody>
                <a:bodyPr/>
                <a:lstStyle/>
                <a:p>
                  <a:endParaRPr lang="es-CR" sz="1050"/>
                </a:p>
              </p:txBody>
            </p:sp>
            <p:sp>
              <p:nvSpPr>
                <p:cNvPr id="43" name="TextBox 4">
                  <a:extLst>
                    <a:ext uri="{FF2B5EF4-FFF2-40B4-BE49-F238E27FC236}">
                      <a16:creationId xmlns:a16="http://schemas.microsoft.com/office/drawing/2014/main" id="{8859F65B-DC93-8A8A-01F1-ABA28DEC28D5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20870" cy="157218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>
                    <a:lnSpc>
                      <a:spcPts val="1050"/>
                    </a:lnSpc>
                  </a:pPr>
                  <a:endParaRPr sz="900"/>
                </a:p>
              </p:txBody>
            </p:sp>
          </p:grpSp>
          <p:grpSp>
            <p:nvGrpSpPr>
              <p:cNvPr id="11" name="Group 5">
                <a:extLst>
                  <a:ext uri="{FF2B5EF4-FFF2-40B4-BE49-F238E27FC236}">
                    <a16:creationId xmlns:a16="http://schemas.microsoft.com/office/drawing/2014/main" id="{B488E170-A6D9-6617-1F87-8DBD2C4B5E7D}"/>
                  </a:ext>
                </a:extLst>
              </p:cNvPr>
              <p:cNvGrpSpPr/>
              <p:nvPr/>
            </p:nvGrpSpPr>
            <p:grpSpPr>
              <a:xfrm>
                <a:off x="3531820" y="1853214"/>
                <a:ext cx="812201" cy="301517"/>
                <a:chOff x="0" y="0"/>
                <a:chExt cx="320870" cy="119118"/>
              </a:xfrm>
            </p:grpSpPr>
            <p:sp>
              <p:nvSpPr>
                <p:cNvPr id="40" name="Freeform 6">
                  <a:extLst>
                    <a:ext uri="{FF2B5EF4-FFF2-40B4-BE49-F238E27FC236}">
                      <a16:creationId xmlns:a16="http://schemas.microsoft.com/office/drawing/2014/main" id="{3CB98AA1-94AA-10F5-A4E1-808679E7068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20870" cy="119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870" h="119118">
                      <a:moveTo>
                        <a:pt x="0" y="0"/>
                      </a:moveTo>
                      <a:lnTo>
                        <a:pt x="320870" y="0"/>
                      </a:lnTo>
                      <a:lnTo>
                        <a:pt x="320870" y="119118"/>
                      </a:lnTo>
                      <a:lnTo>
                        <a:pt x="0" y="119118"/>
                      </a:lnTo>
                      <a:close/>
                    </a:path>
                  </a:pathLst>
                </a:custGeom>
                <a:solidFill>
                  <a:srgbClr val="C8D4E2"/>
                </a:solidFill>
              </p:spPr>
              <p:txBody>
                <a:bodyPr/>
                <a:lstStyle/>
                <a:p>
                  <a:endParaRPr lang="es-CR" sz="1050"/>
                </a:p>
              </p:txBody>
            </p:sp>
            <p:sp>
              <p:nvSpPr>
                <p:cNvPr id="41" name="TextBox 7">
                  <a:extLst>
                    <a:ext uri="{FF2B5EF4-FFF2-40B4-BE49-F238E27FC236}">
                      <a16:creationId xmlns:a16="http://schemas.microsoft.com/office/drawing/2014/main" id="{22F2A587-F9D4-0F6A-CB32-C5D9CEFD19D5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20870" cy="157218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>
                    <a:lnSpc>
                      <a:spcPts val="1050"/>
                    </a:lnSpc>
                  </a:pPr>
                  <a:endParaRPr sz="900"/>
                </a:p>
              </p:txBody>
            </p:sp>
          </p:grpSp>
          <p:grpSp>
            <p:nvGrpSpPr>
              <p:cNvPr id="12" name="Group 8">
                <a:extLst>
                  <a:ext uri="{FF2B5EF4-FFF2-40B4-BE49-F238E27FC236}">
                    <a16:creationId xmlns:a16="http://schemas.microsoft.com/office/drawing/2014/main" id="{5303FE1F-B07B-AA74-D0C1-13F8722D6719}"/>
                  </a:ext>
                </a:extLst>
              </p:cNvPr>
              <p:cNvGrpSpPr/>
              <p:nvPr/>
            </p:nvGrpSpPr>
            <p:grpSpPr>
              <a:xfrm>
                <a:off x="3369016" y="1792550"/>
                <a:ext cx="432666" cy="422845"/>
                <a:chOff x="0" y="0"/>
                <a:chExt cx="967158" cy="945205"/>
              </a:xfrm>
            </p:grpSpPr>
            <p:sp>
              <p:nvSpPr>
                <p:cNvPr id="38" name="Freeform 9">
                  <a:extLst>
                    <a:ext uri="{FF2B5EF4-FFF2-40B4-BE49-F238E27FC236}">
                      <a16:creationId xmlns:a16="http://schemas.microsoft.com/office/drawing/2014/main" id="{09743495-125D-E789-5E1B-D266B7E12AE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67158" cy="945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7158" h="945205">
                      <a:moveTo>
                        <a:pt x="483579" y="0"/>
                      </a:moveTo>
                      <a:cubicBezTo>
                        <a:pt x="216506" y="0"/>
                        <a:pt x="0" y="211591"/>
                        <a:pt x="0" y="472602"/>
                      </a:cubicBezTo>
                      <a:cubicBezTo>
                        <a:pt x="0" y="733614"/>
                        <a:pt x="216506" y="945205"/>
                        <a:pt x="483579" y="945205"/>
                      </a:cubicBezTo>
                      <a:cubicBezTo>
                        <a:pt x="750653" y="945205"/>
                        <a:pt x="967158" y="733614"/>
                        <a:pt x="967158" y="472602"/>
                      </a:cubicBezTo>
                      <a:cubicBezTo>
                        <a:pt x="967158" y="211591"/>
                        <a:pt x="750653" y="0"/>
                        <a:pt x="483579" y="0"/>
                      </a:cubicBezTo>
                      <a:close/>
                    </a:path>
                  </a:pathLst>
                </a:custGeom>
                <a:solidFill>
                  <a:srgbClr val="13538A"/>
                </a:solidFill>
              </p:spPr>
              <p:txBody>
                <a:bodyPr/>
                <a:lstStyle/>
                <a:p>
                  <a:endParaRPr lang="es-CR" sz="1050"/>
                </a:p>
              </p:txBody>
            </p:sp>
            <p:sp>
              <p:nvSpPr>
                <p:cNvPr id="39" name="TextBox 10">
                  <a:extLst>
                    <a:ext uri="{FF2B5EF4-FFF2-40B4-BE49-F238E27FC236}">
                      <a16:creationId xmlns:a16="http://schemas.microsoft.com/office/drawing/2014/main" id="{D0A37B7D-F085-98DC-8A52-8EA691BA9917}"/>
                    </a:ext>
                  </a:extLst>
                </p:cNvPr>
                <p:cNvSpPr txBox="1"/>
                <p:nvPr/>
              </p:nvSpPr>
              <p:spPr>
                <a:xfrm>
                  <a:off x="90671" y="40988"/>
                  <a:ext cx="785816" cy="815604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>
                    <a:lnSpc>
                      <a:spcPts val="1679"/>
                    </a:lnSpc>
                  </a:pPr>
                  <a:r>
                    <a:rPr lang="en-US" sz="1200" b="1">
                      <a:solidFill>
                        <a:srgbClr val="FFFFFF"/>
                      </a:solidFill>
                      <a:latin typeface="Aileron Bold"/>
                      <a:ea typeface="Aileron Bold"/>
                      <a:cs typeface="Aileron Bold"/>
                      <a:sym typeface="Aileron Bold"/>
                    </a:rPr>
                    <a:t>NA</a:t>
                  </a:r>
                </a:p>
              </p:txBody>
            </p:sp>
          </p:grpSp>
          <p:grpSp>
            <p:nvGrpSpPr>
              <p:cNvPr id="13" name="Group 11">
                <a:extLst>
                  <a:ext uri="{FF2B5EF4-FFF2-40B4-BE49-F238E27FC236}">
                    <a16:creationId xmlns:a16="http://schemas.microsoft.com/office/drawing/2014/main" id="{ED87C6E4-59A6-37F1-8BDF-919A07497247}"/>
                  </a:ext>
                </a:extLst>
              </p:cNvPr>
              <p:cNvGrpSpPr/>
              <p:nvPr/>
            </p:nvGrpSpPr>
            <p:grpSpPr>
              <a:xfrm flipH="1">
                <a:off x="4195382" y="1634878"/>
                <a:ext cx="738189" cy="738189"/>
                <a:chOff x="0" y="0"/>
                <a:chExt cx="812800" cy="812800"/>
              </a:xfrm>
            </p:grpSpPr>
            <p:sp>
              <p:nvSpPr>
                <p:cNvPr id="36" name="Freeform 12">
                  <a:extLst>
                    <a:ext uri="{FF2B5EF4-FFF2-40B4-BE49-F238E27FC236}">
                      <a16:creationId xmlns:a16="http://schemas.microsoft.com/office/drawing/2014/main" id="{E630812B-7733-4F45-668C-96911F0CA3C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3538A"/>
                </a:solidFill>
              </p:spPr>
              <p:txBody>
                <a:bodyPr/>
                <a:lstStyle/>
                <a:p>
                  <a:endParaRPr lang="es-CR" sz="1050"/>
                </a:p>
              </p:txBody>
            </p:sp>
            <p:sp>
              <p:nvSpPr>
                <p:cNvPr id="37" name="TextBox 13">
                  <a:extLst>
                    <a:ext uri="{FF2B5EF4-FFF2-40B4-BE49-F238E27FC236}">
                      <a16:creationId xmlns:a16="http://schemas.microsoft.com/office/drawing/2014/main" id="{8D2DC512-068A-F5AC-27BD-65E6CCA95CD4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>
                    <a:lnSpc>
                      <a:spcPts val="1050"/>
                    </a:lnSpc>
                  </a:pPr>
                  <a:endParaRPr sz="900"/>
                </a:p>
              </p:txBody>
            </p:sp>
          </p:grpSp>
          <p:sp>
            <p:nvSpPr>
              <p:cNvPr id="34" name="Freeform 22">
                <a:extLst>
                  <a:ext uri="{FF2B5EF4-FFF2-40B4-BE49-F238E27FC236}">
                    <a16:creationId xmlns:a16="http://schemas.microsoft.com/office/drawing/2014/main" id="{A07C7CB6-E22A-603A-3ED6-052A8A663FBE}"/>
                  </a:ext>
                </a:extLst>
              </p:cNvPr>
              <p:cNvSpPr/>
              <p:nvPr/>
            </p:nvSpPr>
            <p:spPr>
              <a:xfrm rot="5400000">
                <a:off x="2364608" y="2738335"/>
                <a:ext cx="812201" cy="301517"/>
              </a:xfrm>
              <a:custGeom>
                <a:avLst/>
                <a:gdLst/>
                <a:ahLst/>
                <a:cxnLst/>
                <a:rect l="l" t="t" r="r" b="b"/>
                <a:pathLst>
                  <a:path w="320870" h="119118">
                    <a:moveTo>
                      <a:pt x="0" y="0"/>
                    </a:moveTo>
                    <a:lnTo>
                      <a:pt x="320870" y="0"/>
                    </a:lnTo>
                    <a:lnTo>
                      <a:pt x="320870" y="119118"/>
                    </a:lnTo>
                    <a:lnTo>
                      <a:pt x="0" y="119118"/>
                    </a:lnTo>
                    <a:close/>
                  </a:path>
                </a:pathLst>
              </a:custGeom>
              <a:solidFill>
                <a:srgbClr val="CFE4F5"/>
              </a:solidFill>
            </p:spPr>
            <p:txBody>
              <a:bodyPr/>
              <a:lstStyle/>
              <a:p>
                <a:endParaRPr lang="es-CR" sz="1050"/>
              </a:p>
            </p:txBody>
          </p:sp>
          <p:grpSp>
            <p:nvGrpSpPr>
              <p:cNvPr id="15" name="Group 24">
                <a:extLst>
                  <a:ext uri="{FF2B5EF4-FFF2-40B4-BE49-F238E27FC236}">
                    <a16:creationId xmlns:a16="http://schemas.microsoft.com/office/drawing/2014/main" id="{6349F38E-4D30-D75E-DBB1-9245E1089CB1}"/>
                  </a:ext>
                </a:extLst>
              </p:cNvPr>
              <p:cNvGrpSpPr/>
              <p:nvPr/>
            </p:nvGrpSpPr>
            <p:grpSpPr>
              <a:xfrm>
                <a:off x="2538639" y="2455712"/>
                <a:ext cx="961820" cy="861788"/>
                <a:chOff x="0" y="-221342"/>
                <a:chExt cx="379979" cy="340460"/>
              </a:xfrm>
            </p:grpSpPr>
            <p:sp>
              <p:nvSpPr>
                <p:cNvPr id="32" name="Freeform 25">
                  <a:extLst>
                    <a:ext uri="{FF2B5EF4-FFF2-40B4-BE49-F238E27FC236}">
                      <a16:creationId xmlns:a16="http://schemas.microsoft.com/office/drawing/2014/main" id="{AAD760AA-283B-D535-1FF1-332B28D3E98E}"/>
                    </a:ext>
                  </a:extLst>
                </p:cNvPr>
                <p:cNvSpPr/>
                <p:nvPr/>
              </p:nvSpPr>
              <p:spPr>
                <a:xfrm>
                  <a:off x="59109" y="-221342"/>
                  <a:ext cx="320870" cy="119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870" h="119118">
                      <a:moveTo>
                        <a:pt x="0" y="0"/>
                      </a:moveTo>
                      <a:lnTo>
                        <a:pt x="320870" y="0"/>
                      </a:lnTo>
                      <a:lnTo>
                        <a:pt x="320870" y="119118"/>
                      </a:lnTo>
                      <a:lnTo>
                        <a:pt x="0" y="119118"/>
                      </a:lnTo>
                      <a:close/>
                    </a:path>
                  </a:pathLst>
                </a:custGeom>
                <a:solidFill>
                  <a:srgbClr val="CFE4F5"/>
                </a:solidFill>
              </p:spPr>
              <p:txBody>
                <a:bodyPr/>
                <a:lstStyle/>
                <a:p>
                  <a:endParaRPr lang="es-CR" sz="1050"/>
                </a:p>
              </p:txBody>
            </p:sp>
            <p:sp>
              <p:nvSpPr>
                <p:cNvPr id="33" name="TextBox 26">
                  <a:extLst>
                    <a:ext uri="{FF2B5EF4-FFF2-40B4-BE49-F238E27FC236}">
                      <a16:creationId xmlns:a16="http://schemas.microsoft.com/office/drawing/2014/main" id="{D6F4BEC6-9793-12C2-EAAC-BC95D048B65D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20870" cy="157218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>
                    <a:lnSpc>
                      <a:spcPts val="1050"/>
                    </a:lnSpc>
                  </a:pPr>
                  <a:endParaRPr sz="900"/>
                </a:p>
              </p:txBody>
            </p:sp>
          </p:grpSp>
          <p:grpSp>
            <p:nvGrpSpPr>
              <p:cNvPr id="16" name="Group 27">
                <a:extLst>
                  <a:ext uri="{FF2B5EF4-FFF2-40B4-BE49-F238E27FC236}">
                    <a16:creationId xmlns:a16="http://schemas.microsoft.com/office/drawing/2014/main" id="{997B6C37-8EFC-8C3A-E611-4EB3BF684C7A}"/>
                  </a:ext>
                </a:extLst>
              </p:cNvPr>
              <p:cNvGrpSpPr/>
              <p:nvPr/>
            </p:nvGrpSpPr>
            <p:grpSpPr>
              <a:xfrm>
                <a:off x="2527107" y="2383538"/>
                <a:ext cx="432666" cy="422845"/>
                <a:chOff x="334452" y="-1252401"/>
                <a:chExt cx="967158" cy="945205"/>
              </a:xfrm>
            </p:grpSpPr>
            <p:sp>
              <p:nvSpPr>
                <p:cNvPr id="30" name="Freeform 28">
                  <a:extLst>
                    <a:ext uri="{FF2B5EF4-FFF2-40B4-BE49-F238E27FC236}">
                      <a16:creationId xmlns:a16="http://schemas.microsoft.com/office/drawing/2014/main" id="{F351545F-83F8-499E-0E55-1C784443706C}"/>
                    </a:ext>
                  </a:extLst>
                </p:cNvPr>
                <p:cNvSpPr/>
                <p:nvPr/>
              </p:nvSpPr>
              <p:spPr>
                <a:xfrm>
                  <a:off x="334452" y="-1252401"/>
                  <a:ext cx="967158" cy="945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7158" h="945205">
                      <a:moveTo>
                        <a:pt x="483579" y="0"/>
                      </a:moveTo>
                      <a:cubicBezTo>
                        <a:pt x="216506" y="0"/>
                        <a:pt x="0" y="211591"/>
                        <a:pt x="0" y="472602"/>
                      </a:cubicBezTo>
                      <a:cubicBezTo>
                        <a:pt x="0" y="733614"/>
                        <a:pt x="216506" y="945205"/>
                        <a:pt x="483579" y="945205"/>
                      </a:cubicBezTo>
                      <a:cubicBezTo>
                        <a:pt x="750653" y="945205"/>
                        <a:pt x="967158" y="733614"/>
                        <a:pt x="967158" y="472602"/>
                      </a:cubicBezTo>
                      <a:cubicBezTo>
                        <a:pt x="967158" y="211591"/>
                        <a:pt x="750653" y="0"/>
                        <a:pt x="483579" y="0"/>
                      </a:cubicBezTo>
                      <a:close/>
                    </a:path>
                  </a:pathLst>
                </a:custGeom>
                <a:solidFill>
                  <a:srgbClr val="2C92D5"/>
                </a:solidFill>
              </p:spPr>
              <p:txBody>
                <a:bodyPr/>
                <a:lstStyle/>
                <a:p>
                  <a:endParaRPr lang="es-CR" sz="1050"/>
                </a:p>
              </p:txBody>
            </p:sp>
            <p:sp>
              <p:nvSpPr>
                <p:cNvPr id="31" name="TextBox 29">
                  <a:extLst>
                    <a:ext uri="{FF2B5EF4-FFF2-40B4-BE49-F238E27FC236}">
                      <a16:creationId xmlns:a16="http://schemas.microsoft.com/office/drawing/2014/main" id="{98BF8A10-3394-9C18-013A-E97465A6915F}"/>
                    </a:ext>
                  </a:extLst>
                </p:cNvPr>
                <p:cNvSpPr txBox="1"/>
                <p:nvPr/>
              </p:nvSpPr>
              <p:spPr>
                <a:xfrm>
                  <a:off x="425124" y="-1244509"/>
                  <a:ext cx="785817" cy="815604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>
                    <a:lnSpc>
                      <a:spcPts val="1679"/>
                    </a:lnSpc>
                  </a:pPr>
                  <a:r>
                    <a:rPr lang="en-US" sz="1200" b="1">
                      <a:solidFill>
                        <a:srgbClr val="FFFFFF"/>
                      </a:solidFill>
                      <a:latin typeface="Aileron Bold"/>
                      <a:ea typeface="Aileron Bold"/>
                      <a:cs typeface="Aileron Bold"/>
                      <a:sym typeface="Aileron Bold"/>
                    </a:rPr>
                    <a:t>R</a:t>
                  </a:r>
                </a:p>
              </p:txBody>
            </p:sp>
          </p:grpSp>
          <p:sp>
            <p:nvSpPr>
              <p:cNvPr id="17" name="Freeform 31">
                <a:extLst>
                  <a:ext uri="{FF2B5EF4-FFF2-40B4-BE49-F238E27FC236}">
                    <a16:creationId xmlns:a16="http://schemas.microsoft.com/office/drawing/2014/main" id="{7FDF7EB9-CFE6-DA60-450F-4A5776D99EFE}"/>
                  </a:ext>
                </a:extLst>
              </p:cNvPr>
              <p:cNvSpPr/>
              <p:nvPr/>
            </p:nvSpPr>
            <p:spPr>
              <a:xfrm>
                <a:off x="3216748" y="2284679"/>
                <a:ext cx="738189" cy="73818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C92D5"/>
              </a:solidFill>
            </p:spPr>
            <p:txBody>
              <a:bodyPr/>
              <a:lstStyle/>
              <a:p>
                <a:endParaRPr lang="es-CR" sz="1050"/>
              </a:p>
            </p:txBody>
          </p:sp>
          <p:grpSp>
            <p:nvGrpSpPr>
              <p:cNvPr id="18" name="Group 40">
                <a:extLst>
                  <a:ext uri="{FF2B5EF4-FFF2-40B4-BE49-F238E27FC236}">
                    <a16:creationId xmlns:a16="http://schemas.microsoft.com/office/drawing/2014/main" id="{36AC788F-9DF4-9DAD-9A12-DC583B300FA7}"/>
                  </a:ext>
                </a:extLst>
              </p:cNvPr>
              <p:cNvGrpSpPr/>
              <p:nvPr/>
            </p:nvGrpSpPr>
            <p:grpSpPr>
              <a:xfrm>
                <a:off x="1545457" y="3125911"/>
                <a:ext cx="1162915" cy="1354358"/>
                <a:chOff x="0" y="-415938"/>
                <a:chExt cx="459424" cy="535056"/>
              </a:xfrm>
            </p:grpSpPr>
            <p:sp>
              <p:nvSpPr>
                <p:cNvPr id="28" name="Freeform 41">
                  <a:extLst>
                    <a:ext uri="{FF2B5EF4-FFF2-40B4-BE49-F238E27FC236}">
                      <a16:creationId xmlns:a16="http://schemas.microsoft.com/office/drawing/2014/main" id="{C6FFCDC0-D758-DE7D-9F14-E9A66785B866}"/>
                    </a:ext>
                  </a:extLst>
                </p:cNvPr>
                <p:cNvSpPr/>
                <p:nvPr/>
              </p:nvSpPr>
              <p:spPr>
                <a:xfrm>
                  <a:off x="138554" y="-415938"/>
                  <a:ext cx="320870" cy="119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870" h="119118">
                      <a:moveTo>
                        <a:pt x="0" y="0"/>
                      </a:moveTo>
                      <a:lnTo>
                        <a:pt x="320870" y="0"/>
                      </a:lnTo>
                      <a:lnTo>
                        <a:pt x="320870" y="119118"/>
                      </a:lnTo>
                      <a:lnTo>
                        <a:pt x="0" y="119118"/>
                      </a:lnTo>
                      <a:close/>
                    </a:path>
                  </a:pathLst>
                </a:custGeom>
                <a:solidFill>
                  <a:srgbClr val="D3F2FB"/>
                </a:solidFill>
              </p:spPr>
              <p:txBody>
                <a:bodyPr/>
                <a:lstStyle/>
                <a:p>
                  <a:endParaRPr lang="es-CR" sz="1050"/>
                </a:p>
              </p:txBody>
            </p:sp>
            <p:sp>
              <p:nvSpPr>
                <p:cNvPr id="29" name="TextBox 42">
                  <a:extLst>
                    <a:ext uri="{FF2B5EF4-FFF2-40B4-BE49-F238E27FC236}">
                      <a16:creationId xmlns:a16="http://schemas.microsoft.com/office/drawing/2014/main" id="{B41A72DC-1527-D1D5-A712-DBFFF7C44EBA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20870" cy="157218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>
                    <a:lnSpc>
                      <a:spcPts val="1050"/>
                    </a:lnSpc>
                  </a:pPr>
                  <a:endParaRPr sz="900"/>
                </a:p>
              </p:txBody>
            </p:sp>
          </p:grpSp>
          <p:grpSp>
            <p:nvGrpSpPr>
              <p:cNvPr id="19" name="Group 43">
                <a:extLst>
                  <a:ext uri="{FF2B5EF4-FFF2-40B4-BE49-F238E27FC236}">
                    <a16:creationId xmlns:a16="http://schemas.microsoft.com/office/drawing/2014/main" id="{6E4D67C3-37A8-A8F8-AB69-108BFDD7D704}"/>
                  </a:ext>
                </a:extLst>
              </p:cNvPr>
              <p:cNvGrpSpPr/>
              <p:nvPr/>
            </p:nvGrpSpPr>
            <p:grpSpPr>
              <a:xfrm>
                <a:off x="1426521" y="3042228"/>
                <a:ext cx="742817" cy="1436045"/>
                <a:chOff x="90671" y="-2353466"/>
                <a:chExt cx="1660454" cy="3210058"/>
              </a:xfrm>
            </p:grpSpPr>
            <p:sp>
              <p:nvSpPr>
                <p:cNvPr id="27" name="TextBox 45">
                  <a:extLst>
                    <a:ext uri="{FF2B5EF4-FFF2-40B4-BE49-F238E27FC236}">
                      <a16:creationId xmlns:a16="http://schemas.microsoft.com/office/drawing/2014/main" id="{0DF78F70-5D23-B97D-6317-DC52A79797F4}"/>
                    </a:ext>
                  </a:extLst>
                </p:cNvPr>
                <p:cNvSpPr txBox="1"/>
                <p:nvPr/>
              </p:nvSpPr>
              <p:spPr>
                <a:xfrm>
                  <a:off x="90671" y="40988"/>
                  <a:ext cx="785816" cy="815604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>
                    <a:lnSpc>
                      <a:spcPts val="1679"/>
                    </a:lnSpc>
                  </a:pPr>
                  <a:r>
                    <a:rPr lang="en-US" sz="1200" b="1">
                      <a:solidFill>
                        <a:srgbClr val="FFFFFF"/>
                      </a:solidFill>
                      <a:latin typeface="Aileron Bold"/>
                      <a:ea typeface="Aileron Bold"/>
                      <a:cs typeface="Aileron Bold"/>
                      <a:sym typeface="Aileron Bold"/>
                    </a:rPr>
                    <a:t>3</a:t>
                  </a:r>
                </a:p>
              </p:txBody>
            </p:sp>
            <p:sp>
              <p:nvSpPr>
                <p:cNvPr id="26" name="Freeform 44">
                  <a:extLst>
                    <a:ext uri="{FF2B5EF4-FFF2-40B4-BE49-F238E27FC236}">
                      <a16:creationId xmlns:a16="http://schemas.microsoft.com/office/drawing/2014/main" id="{7CD1DB6D-B7F4-FC15-7617-AC21271826EF}"/>
                    </a:ext>
                  </a:extLst>
                </p:cNvPr>
                <p:cNvSpPr/>
                <p:nvPr/>
              </p:nvSpPr>
              <p:spPr>
                <a:xfrm>
                  <a:off x="783968" y="-2353466"/>
                  <a:ext cx="967157" cy="945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7158" h="945205">
                      <a:moveTo>
                        <a:pt x="483579" y="0"/>
                      </a:moveTo>
                      <a:cubicBezTo>
                        <a:pt x="216506" y="0"/>
                        <a:pt x="0" y="211591"/>
                        <a:pt x="0" y="472602"/>
                      </a:cubicBezTo>
                      <a:cubicBezTo>
                        <a:pt x="0" y="733614"/>
                        <a:pt x="216506" y="945205"/>
                        <a:pt x="483579" y="945205"/>
                      </a:cubicBezTo>
                      <a:cubicBezTo>
                        <a:pt x="750653" y="945205"/>
                        <a:pt x="967158" y="733614"/>
                        <a:pt x="967158" y="472602"/>
                      </a:cubicBezTo>
                      <a:cubicBezTo>
                        <a:pt x="967158" y="211591"/>
                        <a:pt x="750653" y="0"/>
                        <a:pt x="483579" y="0"/>
                      </a:cubicBezTo>
                      <a:close/>
                    </a:path>
                  </a:pathLst>
                </a:custGeom>
                <a:solidFill>
                  <a:srgbClr val="37C9EF"/>
                </a:solidFill>
              </p:spPr>
              <p:txBody>
                <a:bodyPr/>
                <a:lstStyle/>
                <a:p>
                  <a:pPr algn="ctr"/>
                  <a:r>
                    <a:rPr lang="es-CR" sz="1050" b="1">
                      <a:solidFill>
                        <a:schemeClr val="bg1"/>
                      </a:solidFill>
                    </a:rPr>
                    <a:t>T</a:t>
                  </a:r>
                </a:p>
              </p:txBody>
            </p:sp>
          </p:grpSp>
          <p:sp>
            <p:nvSpPr>
              <p:cNvPr id="24" name="Freeform 47">
                <a:extLst>
                  <a:ext uri="{FF2B5EF4-FFF2-40B4-BE49-F238E27FC236}">
                    <a16:creationId xmlns:a16="http://schemas.microsoft.com/office/drawing/2014/main" id="{6857C3E7-25A2-BA3E-F472-1974D924BE02}"/>
                  </a:ext>
                </a:extLst>
              </p:cNvPr>
              <p:cNvSpPr/>
              <p:nvPr/>
            </p:nvSpPr>
            <p:spPr>
              <a:xfrm>
                <a:off x="2376281" y="2887247"/>
                <a:ext cx="738191" cy="73818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7C9EF"/>
              </a:solidFill>
            </p:spPr>
            <p:txBody>
              <a:bodyPr/>
              <a:lstStyle/>
              <a:p>
                <a:endParaRPr lang="es-CR" sz="1050"/>
              </a:p>
            </p:txBody>
          </p:sp>
          <p:sp>
            <p:nvSpPr>
              <p:cNvPr id="21" name="Freeform 5">
                <a:extLst>
                  <a:ext uri="{FF2B5EF4-FFF2-40B4-BE49-F238E27FC236}">
                    <a16:creationId xmlns:a16="http://schemas.microsoft.com/office/drawing/2014/main" id="{AA8B05B6-2A00-E062-4F67-12CE33279165}"/>
                  </a:ext>
                </a:extLst>
              </p:cNvPr>
              <p:cNvSpPr/>
              <p:nvPr/>
            </p:nvSpPr>
            <p:spPr>
              <a:xfrm flipH="1">
                <a:off x="4267495" y="1724555"/>
                <a:ext cx="507061" cy="462393"/>
              </a:xfrm>
              <a:custGeom>
                <a:avLst/>
                <a:gdLst/>
                <a:ahLst/>
                <a:cxnLst/>
                <a:rect l="l" t="t" r="r" b="b"/>
                <a:pathLst>
                  <a:path w="978511" h="1004070">
                    <a:moveTo>
                      <a:pt x="0" y="0"/>
                    </a:moveTo>
                    <a:lnTo>
                      <a:pt x="978511" y="0"/>
                    </a:lnTo>
                    <a:lnTo>
                      <a:pt x="978511" y="1004069"/>
                    </a:lnTo>
                    <a:lnTo>
                      <a:pt x="0" y="100406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s-CR" sz="1050"/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B376D851-533B-7B6B-EB3E-323633A20E23}"/>
                  </a:ext>
                </a:extLst>
              </p:cNvPr>
              <p:cNvSpPr/>
              <p:nvPr/>
            </p:nvSpPr>
            <p:spPr>
              <a:xfrm>
                <a:off x="3354211" y="2381605"/>
                <a:ext cx="461872" cy="490253"/>
              </a:xfrm>
              <a:custGeom>
                <a:avLst/>
                <a:gdLst/>
                <a:ahLst/>
                <a:cxnLst/>
                <a:rect l="l" t="t" r="r" b="b"/>
                <a:pathLst>
                  <a:path w="923744" h="1004070">
                    <a:moveTo>
                      <a:pt x="0" y="0"/>
                    </a:moveTo>
                    <a:lnTo>
                      <a:pt x="923744" y="0"/>
                    </a:lnTo>
                    <a:lnTo>
                      <a:pt x="923744" y="1004070"/>
                    </a:lnTo>
                    <a:lnTo>
                      <a:pt x="0" y="100407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s-CR" sz="1050"/>
              </a:p>
            </p:txBody>
          </p:sp>
          <p:sp>
            <p:nvSpPr>
              <p:cNvPr id="23" name="Freeform 10">
                <a:extLst>
                  <a:ext uri="{FF2B5EF4-FFF2-40B4-BE49-F238E27FC236}">
                    <a16:creationId xmlns:a16="http://schemas.microsoft.com/office/drawing/2014/main" id="{3BB74E08-4E3E-091F-92B8-6F89F905966D}"/>
                  </a:ext>
                </a:extLst>
              </p:cNvPr>
              <p:cNvSpPr/>
              <p:nvPr/>
            </p:nvSpPr>
            <p:spPr>
              <a:xfrm>
                <a:off x="2396541" y="2839798"/>
                <a:ext cx="748337" cy="801229"/>
              </a:xfrm>
              <a:custGeom>
                <a:avLst/>
                <a:gdLst/>
                <a:ahLst/>
                <a:cxnLst/>
                <a:rect l="l" t="t" r="r" b="b"/>
                <a:pathLst>
                  <a:path w="1629049" h="1629049">
                    <a:moveTo>
                      <a:pt x="0" y="0"/>
                    </a:moveTo>
                    <a:lnTo>
                      <a:pt x="1629049" y="0"/>
                    </a:lnTo>
                    <a:lnTo>
                      <a:pt x="1629049" y="1629050"/>
                    </a:lnTo>
                    <a:lnTo>
                      <a:pt x="0" y="16290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s-CR" sz="1050"/>
              </a:p>
            </p:txBody>
          </p:sp>
        </p:grpSp>
        <p:sp>
          <p:nvSpPr>
            <p:cNvPr id="47" name="TextBox 81">
              <a:extLst>
                <a:ext uri="{FF2B5EF4-FFF2-40B4-BE49-F238E27FC236}">
                  <a16:creationId xmlns:a16="http://schemas.microsoft.com/office/drawing/2014/main" id="{EA20A1E4-21C7-10A1-96AB-2E320D01BB24}"/>
                </a:ext>
              </a:extLst>
            </p:cNvPr>
            <p:cNvSpPr txBox="1"/>
            <p:nvPr/>
          </p:nvSpPr>
          <p:spPr>
            <a:xfrm>
              <a:off x="3966223" y="1397616"/>
              <a:ext cx="5602121" cy="2560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06"/>
                </a:lnSpc>
              </a:pPr>
              <a:r>
                <a:rPr lang="es-CR" sz="1600" b="1">
                  <a:solidFill>
                    <a:srgbClr val="191919"/>
                  </a:solidFill>
                  <a:latin typeface="Calibri" panose="020F0502020204030204" pitchFamily="34" charset="0"/>
                  <a:ea typeface="Aileron Italics"/>
                  <a:cs typeface="Calibri" panose="020F0502020204030204" pitchFamily="34" charset="0"/>
                  <a:sym typeface="Aileron Italics"/>
                </a:rPr>
                <a:t>Nueva actividad: </a:t>
              </a:r>
              <a:r>
                <a:rPr lang="es-CR" sz="1600">
                  <a:solidFill>
                    <a:srgbClr val="191919"/>
                  </a:solidFill>
                  <a:latin typeface="Calibri" panose="020F0502020204030204" pitchFamily="34" charset="0"/>
                  <a:ea typeface="Aileron Italics"/>
                  <a:cs typeface="Calibri" panose="020F0502020204030204" pitchFamily="34" charset="0"/>
                  <a:sym typeface="Aileron Italics"/>
                </a:rPr>
                <a:t>Seguimiento al modelo  gestión comercial</a:t>
              </a:r>
              <a:endParaRPr lang="es-CR" sz="1600" b="1">
                <a:solidFill>
                  <a:srgbClr val="191919"/>
                </a:solidFill>
                <a:latin typeface="Calibri" panose="020F0502020204030204" pitchFamily="34" charset="0"/>
                <a:ea typeface="Aileron Italics"/>
                <a:cs typeface="Calibri" panose="020F0502020204030204" pitchFamily="34" charset="0"/>
                <a:sym typeface="Aileron Italics"/>
              </a:endParaRPr>
            </a:p>
          </p:txBody>
        </p:sp>
        <p:sp>
          <p:nvSpPr>
            <p:cNvPr id="48" name="TextBox 81">
              <a:extLst>
                <a:ext uri="{FF2B5EF4-FFF2-40B4-BE49-F238E27FC236}">
                  <a16:creationId xmlns:a16="http://schemas.microsoft.com/office/drawing/2014/main" id="{76629B4F-A27B-8C25-AF17-BE34C458CEEE}"/>
                </a:ext>
              </a:extLst>
            </p:cNvPr>
            <p:cNvSpPr txBox="1"/>
            <p:nvPr/>
          </p:nvSpPr>
          <p:spPr>
            <a:xfrm>
              <a:off x="4605228" y="1898328"/>
              <a:ext cx="5602121" cy="2560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06"/>
                </a:lnSpc>
              </a:pPr>
              <a:r>
                <a:rPr lang="es-CR" sz="1600" b="1">
                  <a:solidFill>
                    <a:srgbClr val="191919"/>
                  </a:solidFill>
                  <a:latin typeface="Calibri" panose="020F0502020204030204" pitchFamily="34" charset="0"/>
                  <a:ea typeface="Aileron Italics"/>
                  <a:cs typeface="Calibri" panose="020F0502020204030204" pitchFamily="34" charset="0"/>
                  <a:sym typeface="Aileron Italics"/>
                </a:rPr>
                <a:t>Riesgo: </a:t>
              </a:r>
              <a:r>
                <a:rPr lang="es-CR" sz="1600">
                  <a:solidFill>
                    <a:srgbClr val="191919"/>
                  </a:solidFill>
                  <a:latin typeface="Calibri" panose="020F0502020204030204" pitchFamily="34" charset="0"/>
                  <a:ea typeface="Aileron Italics"/>
                  <a:cs typeface="Calibri" panose="020F0502020204030204" pitchFamily="34" charset="0"/>
                  <a:sym typeface="Aileron Italics"/>
                </a:rPr>
                <a:t>Medio</a:t>
              </a:r>
              <a:endParaRPr lang="es-CR" sz="1600" b="1">
                <a:solidFill>
                  <a:srgbClr val="191919"/>
                </a:solidFill>
                <a:latin typeface="Calibri" panose="020F0502020204030204" pitchFamily="34" charset="0"/>
                <a:ea typeface="Aileron Italics"/>
                <a:cs typeface="Calibri" panose="020F0502020204030204" pitchFamily="34" charset="0"/>
                <a:sym typeface="Aileron Italics"/>
              </a:endParaRPr>
            </a:p>
          </p:txBody>
        </p:sp>
        <p:sp>
          <p:nvSpPr>
            <p:cNvPr id="49" name="TextBox 81">
              <a:extLst>
                <a:ext uri="{FF2B5EF4-FFF2-40B4-BE49-F238E27FC236}">
                  <a16:creationId xmlns:a16="http://schemas.microsoft.com/office/drawing/2014/main" id="{57A60D18-6C5E-AFE2-E0EC-5E56C70F505B}"/>
                </a:ext>
              </a:extLst>
            </p:cNvPr>
            <p:cNvSpPr txBox="1"/>
            <p:nvPr/>
          </p:nvSpPr>
          <p:spPr>
            <a:xfrm>
              <a:off x="5215643" y="2347307"/>
              <a:ext cx="5602121" cy="2560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06"/>
                </a:lnSpc>
              </a:pPr>
              <a:r>
                <a:rPr lang="es-CR" sz="1600" b="1">
                  <a:solidFill>
                    <a:srgbClr val="191919"/>
                  </a:solidFill>
                  <a:latin typeface="Calibri" panose="020F0502020204030204" pitchFamily="34" charset="0"/>
                  <a:ea typeface="Aileron Italics"/>
                  <a:cs typeface="Calibri" panose="020F0502020204030204" pitchFamily="34" charset="0"/>
                  <a:sym typeface="Aileron Italics"/>
                </a:rPr>
                <a:t>Tipo: </a:t>
              </a:r>
              <a:r>
                <a:rPr lang="es-CR" sz="1600">
                  <a:solidFill>
                    <a:srgbClr val="191919"/>
                  </a:solidFill>
                  <a:latin typeface="Calibri" panose="020F0502020204030204" pitchFamily="34" charset="0"/>
                  <a:ea typeface="Aileron Italics"/>
                  <a:cs typeface="Calibri" panose="020F0502020204030204" pitchFamily="34" charset="0"/>
                  <a:sym typeface="Aileron Italics"/>
                </a:rPr>
                <a:t>Carácter especial</a:t>
              </a:r>
              <a:endParaRPr lang="es-CR" sz="1600" b="1">
                <a:solidFill>
                  <a:srgbClr val="191919"/>
                </a:solidFill>
                <a:latin typeface="Calibri" panose="020F0502020204030204" pitchFamily="34" charset="0"/>
                <a:ea typeface="Aileron Italics"/>
                <a:cs typeface="Calibri" panose="020F0502020204030204" pitchFamily="34" charset="0"/>
                <a:sym typeface="Aileron Italics"/>
              </a:endParaRPr>
            </a:p>
          </p:txBody>
        </p:sp>
        <p:sp>
          <p:nvSpPr>
            <p:cNvPr id="50" name="Freeform 47">
              <a:extLst>
                <a:ext uri="{FF2B5EF4-FFF2-40B4-BE49-F238E27FC236}">
                  <a16:creationId xmlns:a16="http://schemas.microsoft.com/office/drawing/2014/main" id="{2301B8AC-9981-DDFD-B68B-53A4F7770A9D}"/>
                </a:ext>
              </a:extLst>
            </p:cNvPr>
            <p:cNvSpPr/>
            <p:nvPr/>
          </p:nvSpPr>
          <p:spPr>
            <a:xfrm flipH="1">
              <a:off x="4628780" y="2689992"/>
              <a:ext cx="553643" cy="55364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pPr algn="ctr"/>
              <a:r>
                <a:rPr lang="es-CR" sz="1400"/>
                <a:t>50 días</a:t>
              </a:r>
            </a:p>
          </p:txBody>
        </p:sp>
      </p:grpSp>
      <p:graphicFrame>
        <p:nvGraphicFramePr>
          <p:cNvPr id="56" name="Tabla 55">
            <a:extLst>
              <a:ext uri="{FF2B5EF4-FFF2-40B4-BE49-F238E27FC236}">
                <a16:creationId xmlns:a16="http://schemas.microsoft.com/office/drawing/2014/main" id="{9321DC03-BFEC-0672-6410-4B7CBC6FB9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0029"/>
              </p:ext>
            </p:extLst>
          </p:nvPr>
        </p:nvGraphicFramePr>
        <p:xfrm>
          <a:off x="5707021" y="2592379"/>
          <a:ext cx="6161681" cy="3795541"/>
        </p:xfrm>
        <a:graphic>
          <a:graphicData uri="http://schemas.openxmlformats.org/drawingml/2006/table">
            <a:tbl>
              <a:tblPr>
                <a:tableStyleId>{68D230F3-CF80-4859-8CE7-A43EE81993B5}</a:tableStyleId>
              </a:tblPr>
              <a:tblGrid>
                <a:gridCol w="5043511">
                  <a:extLst>
                    <a:ext uri="{9D8B030D-6E8A-4147-A177-3AD203B41FA5}">
                      <a16:colId xmlns:a16="http://schemas.microsoft.com/office/drawing/2014/main" val="1556505926"/>
                    </a:ext>
                  </a:extLst>
                </a:gridCol>
                <a:gridCol w="1118170">
                  <a:extLst>
                    <a:ext uri="{9D8B030D-6E8A-4147-A177-3AD203B41FA5}">
                      <a16:colId xmlns:a16="http://schemas.microsoft.com/office/drawing/2014/main" val="1652057206"/>
                    </a:ext>
                  </a:extLst>
                </a:gridCol>
              </a:tblGrid>
              <a:tr h="401635">
                <a:tc>
                  <a:txBody>
                    <a:bodyPr/>
                    <a:lstStyle/>
                    <a:p>
                      <a:pPr algn="ctr" rtl="0" fontAlgn="t"/>
                      <a:r>
                        <a:rPr lang="es-CR" sz="1600" b="1" u="none" strike="noStrike">
                          <a:effectLst/>
                        </a:rPr>
                        <a:t>Estudio</a:t>
                      </a:r>
                      <a:endParaRPr lang="es-CR" sz="1600" b="1" i="0" u="none" strike="noStrike">
                        <a:solidFill>
                          <a:srgbClr val="000000"/>
                        </a:solidFill>
                        <a:effectLst/>
                        <a:latin typeface="Avenir" panose="02000503020000020003"/>
                      </a:endParaRPr>
                    </a:p>
                  </a:txBody>
                  <a:tcPr marL="0" marR="0" marT="0" marB="0" anchor="ctr"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R" sz="1600" b="1" u="none" strike="noStrike">
                          <a:effectLst/>
                        </a:rPr>
                        <a:t>% Avance</a:t>
                      </a:r>
                      <a:endParaRPr lang="es-CR" sz="1600" b="1" i="0" u="none" strike="noStrike">
                        <a:solidFill>
                          <a:srgbClr val="000000"/>
                        </a:solidFill>
                        <a:effectLst/>
                        <a:latin typeface="Avenir" panose="02000503020000020003"/>
                      </a:endParaRPr>
                    </a:p>
                  </a:txBody>
                  <a:tcPr marL="0" marR="0" marT="0" marB="0" anchor="ctr"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540722"/>
                  </a:ext>
                </a:extLst>
              </a:tr>
              <a:tr h="132813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CR" sz="1400" u="none" strike="noStrike">
                          <a:effectLst/>
                        </a:rPr>
                        <a:t>   Seguimiento al plan de acción SUGEF 24-22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effectLst/>
                        <a:latin typeface="Avenir" panose="02000503020000020003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R" sz="1400" u="none" strike="noStrike">
                          <a:effectLst/>
                        </a:rPr>
                        <a:t>99%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effectLst/>
                        <a:latin typeface="Avenir" panose="02000503020000020003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162716"/>
                  </a:ext>
                </a:extLst>
              </a:tr>
              <a:tr h="252858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CR" sz="1400" u="none" strike="noStrike">
                          <a:effectLst/>
                        </a:rPr>
                        <a:t>   Gestión cumplimiento y riesgo LC/FT/FPADM I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effectLst/>
                        <a:latin typeface="Avenir" panose="02000503020000020003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R" sz="1400" u="none" strike="noStrike">
                          <a:effectLst/>
                        </a:rPr>
                        <a:t>90%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effectLst/>
                        <a:latin typeface="Avenir" panose="02000503020000020003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5714092"/>
                  </a:ext>
                </a:extLst>
              </a:tr>
              <a:tr h="254590">
                <a:tc>
                  <a:txBody>
                    <a:bodyPr/>
                    <a:lstStyle/>
                    <a:p>
                      <a:pPr algn="l" rtl="0" fontAlgn="b"/>
                      <a:r>
                        <a:rPr lang="es-CR" sz="1400" u="none" strike="noStrike">
                          <a:effectLst/>
                        </a:rPr>
                        <a:t>   Teletrabajo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effectLst/>
                        <a:latin typeface="Avenir" panose="02000503020000020003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R" sz="1400" u="none" strike="noStrike">
                          <a:effectLst/>
                        </a:rPr>
                        <a:t>87%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effectLst/>
                        <a:latin typeface="Avenir" panose="02000503020000020003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366151"/>
                  </a:ext>
                </a:extLst>
              </a:tr>
              <a:tr h="277905">
                <a:tc>
                  <a:txBody>
                    <a:bodyPr/>
                    <a:lstStyle/>
                    <a:p>
                      <a:pPr algn="l" rtl="0" fontAlgn="b"/>
                      <a:r>
                        <a:rPr lang="es-CR" sz="1400" u="none" strike="noStrike">
                          <a:effectLst/>
                        </a:rPr>
                        <a:t>   Seguimiento compra de activos y pasivos Coopeservidores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effectLst/>
                        <a:latin typeface="Avenir" panose="02000503020000020003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R" sz="1400" u="none" strike="noStrike">
                          <a:effectLst/>
                        </a:rPr>
                        <a:t>87%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effectLst/>
                        <a:latin typeface="Avenir" panose="02000503020000020003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10946"/>
                  </a:ext>
                </a:extLst>
              </a:tr>
              <a:tr h="259977">
                <a:tc>
                  <a:txBody>
                    <a:bodyPr/>
                    <a:lstStyle/>
                    <a:p>
                      <a:pPr algn="l" rtl="0" fontAlgn="b"/>
                      <a:r>
                        <a:rPr lang="es-CR" sz="1400" u="none" strike="noStrike">
                          <a:effectLst/>
                        </a:rPr>
                        <a:t>   Crédito empresarial, corporativo e institucional mayores deudores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effectLst/>
                        <a:latin typeface="Avenir" panose="02000503020000020003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R" sz="1400" u="none" strike="noStrike">
                          <a:effectLst/>
                        </a:rPr>
                        <a:t>73%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effectLst/>
                        <a:latin typeface="Avenir" panose="02000503020000020003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745502"/>
                  </a:ext>
                </a:extLst>
              </a:tr>
              <a:tr h="292257">
                <a:tc>
                  <a:txBody>
                    <a:bodyPr/>
                    <a:lstStyle/>
                    <a:p>
                      <a:pPr algn="l" rtl="0" fontAlgn="b"/>
                      <a:r>
                        <a:rPr lang="es-CR" sz="1400" u="none" strike="noStrike">
                          <a:effectLst/>
                        </a:rPr>
                        <a:t>   Crédito corporativo gestión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effectLst/>
                        <a:latin typeface="Avenir" panose="02000503020000020003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R" sz="1400" u="none" strike="noStrike">
                          <a:effectLst/>
                        </a:rPr>
                        <a:t>70%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effectLst/>
                        <a:latin typeface="Avenir" panose="02000503020000020003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907182"/>
                  </a:ext>
                </a:extLst>
              </a:tr>
              <a:tr h="259976">
                <a:tc>
                  <a:txBody>
                    <a:bodyPr/>
                    <a:lstStyle/>
                    <a:p>
                      <a:pPr algn="l" rtl="0" fontAlgn="ctr"/>
                      <a:r>
                        <a:rPr lang="es-CR" sz="1400" u="none" strike="noStrike">
                          <a:effectLst/>
                        </a:rPr>
                        <a:t>   Gestión de cambios de TI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effectLst/>
                        <a:latin typeface="Avenir" panose="02000503020000020003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R" sz="1400" u="none" strike="noStrike">
                          <a:effectLst/>
                        </a:rPr>
                        <a:t>65%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effectLst/>
                        <a:latin typeface="Avenir" panose="02000503020000020003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233387"/>
                  </a:ext>
                </a:extLst>
              </a:tr>
              <a:tr h="306172">
                <a:tc>
                  <a:txBody>
                    <a:bodyPr/>
                    <a:lstStyle/>
                    <a:p>
                      <a:pPr algn="l" rtl="0" fontAlgn="b"/>
                      <a:r>
                        <a:rPr lang="es-CR" sz="1400" u="none" strike="noStrike">
                          <a:effectLst/>
                        </a:rPr>
                        <a:t>   Banca digital (canales electrónicos y alternos y servicio al cliente)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effectLst/>
                        <a:latin typeface="Avenir" panose="02000503020000020003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R" sz="1400" u="none" strike="noStrike">
                          <a:effectLst/>
                        </a:rPr>
                        <a:t>62%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effectLst/>
                        <a:latin typeface="Avenir" panose="02000503020000020003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468223"/>
                  </a:ext>
                </a:extLst>
              </a:tr>
              <a:tr h="256628">
                <a:tc>
                  <a:txBody>
                    <a:bodyPr/>
                    <a:lstStyle/>
                    <a:p>
                      <a:pPr algn="l" rtl="0" fontAlgn="b"/>
                      <a:r>
                        <a:rPr lang="es-CR" sz="1400" u="none" strike="noStrike">
                          <a:effectLst/>
                        </a:rPr>
                        <a:t>   Cajeros automáticos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effectLst/>
                        <a:latin typeface="Avenir" panose="02000503020000020003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R" sz="1400" u="none" strike="noStrike">
                          <a:effectLst/>
                        </a:rPr>
                        <a:t>61%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effectLst/>
                        <a:latin typeface="Avenir" panose="02000503020000020003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7528829"/>
                  </a:ext>
                </a:extLst>
              </a:tr>
              <a:tr h="26894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R" sz="1400" u="none" strike="noStrike">
                          <a:effectLst/>
                        </a:rPr>
                        <a:t>   Gestión de bases de datos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effectLst/>
                        <a:latin typeface="Avenir" panose="02000503020000020003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R" sz="1400" u="none" strike="noStrike">
                          <a:effectLst/>
                        </a:rPr>
                        <a:t>57%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effectLst/>
                        <a:latin typeface="Avenir" panose="02000503020000020003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090529"/>
                  </a:ext>
                </a:extLst>
              </a:tr>
              <a:tr h="277906">
                <a:tc>
                  <a:txBody>
                    <a:bodyPr/>
                    <a:lstStyle/>
                    <a:p>
                      <a:pPr algn="l" rtl="0" fontAlgn="b"/>
                      <a:r>
                        <a:rPr lang="es-CR" sz="1400" u="none" strike="noStrike">
                          <a:effectLst/>
                        </a:rPr>
                        <a:t>   Fiscalización de contratos de soporte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effectLst/>
                        <a:latin typeface="Avenir" panose="02000503020000020003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R" sz="1400" u="none" strike="noStrike">
                          <a:effectLst/>
                        </a:rPr>
                        <a:t>52%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effectLst/>
                        <a:latin typeface="Avenir" panose="02000503020000020003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020983"/>
                  </a:ext>
                </a:extLst>
              </a:tr>
              <a:tr h="259976">
                <a:tc>
                  <a:txBody>
                    <a:bodyPr/>
                    <a:lstStyle/>
                    <a:p>
                      <a:pPr algn="l" rtl="0" fontAlgn="ctr"/>
                      <a:r>
                        <a:rPr lang="es-CR" sz="1400" u="none" strike="noStrike">
                          <a:effectLst/>
                        </a:rPr>
                        <a:t>   Gestión de servicios en nube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effectLst/>
                        <a:latin typeface="Avenir" panose="02000503020000020003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R" sz="1400" u="none" strike="noStrike">
                          <a:effectLst/>
                        </a:rPr>
                        <a:t>52%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effectLst/>
                        <a:latin typeface="Avenir" panose="02000503020000020003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3936535"/>
                  </a:ext>
                </a:extLst>
              </a:tr>
              <a:tr h="186204">
                <a:tc>
                  <a:txBody>
                    <a:bodyPr/>
                    <a:lstStyle/>
                    <a:p>
                      <a:pPr algn="l" rtl="0" fontAlgn="ctr"/>
                      <a:r>
                        <a:rPr lang="es-CR" sz="1400" u="none" strike="noStrike">
                          <a:effectLst/>
                        </a:rPr>
                        <a:t>   Gestión de plataformas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effectLst/>
                        <a:latin typeface="Avenir" panose="02000503020000020003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R" sz="1400" u="none" strike="noStrike">
                          <a:effectLst/>
                        </a:rPr>
                        <a:t>51%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effectLst/>
                        <a:latin typeface="Avenir" panose="02000503020000020003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739149"/>
                  </a:ext>
                </a:extLst>
              </a:tr>
            </a:tbl>
          </a:graphicData>
        </a:graphic>
      </p:graphicFrame>
      <p:grpSp>
        <p:nvGrpSpPr>
          <p:cNvPr id="130" name="Grupo 129">
            <a:extLst>
              <a:ext uri="{FF2B5EF4-FFF2-40B4-BE49-F238E27FC236}">
                <a16:creationId xmlns:a16="http://schemas.microsoft.com/office/drawing/2014/main" id="{25A9B504-991C-18B1-0EFF-13949DC6EA94}"/>
              </a:ext>
            </a:extLst>
          </p:cNvPr>
          <p:cNvGrpSpPr/>
          <p:nvPr/>
        </p:nvGrpSpPr>
        <p:grpSpPr>
          <a:xfrm>
            <a:off x="7546768" y="2665057"/>
            <a:ext cx="285816" cy="304283"/>
            <a:chOff x="7579563" y="2799272"/>
            <a:chExt cx="285816" cy="304283"/>
          </a:xfrm>
        </p:grpSpPr>
        <p:sp>
          <p:nvSpPr>
            <p:cNvPr id="58" name="Freeform 96">
              <a:extLst>
                <a:ext uri="{FF2B5EF4-FFF2-40B4-BE49-F238E27FC236}">
                  <a16:creationId xmlns:a16="http://schemas.microsoft.com/office/drawing/2014/main" id="{8BBF9B8B-4075-5B2C-747A-321693B7A2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9563" y="2799272"/>
              <a:ext cx="202719" cy="279042"/>
            </a:xfrm>
            <a:custGeom>
              <a:avLst/>
              <a:gdLst>
                <a:gd name="T0" fmla="*/ 60 w 68"/>
                <a:gd name="T1" fmla="*/ 78 h 88"/>
                <a:gd name="T2" fmla="*/ 56 w 68"/>
                <a:gd name="T3" fmla="*/ 72 h 88"/>
                <a:gd name="T4" fmla="*/ 8 w 68"/>
                <a:gd name="T5" fmla="*/ 72 h 88"/>
                <a:gd name="T6" fmla="*/ 8 w 68"/>
                <a:gd name="T7" fmla="*/ 8 h 88"/>
                <a:gd name="T8" fmla="*/ 60 w 68"/>
                <a:gd name="T9" fmla="*/ 8 h 88"/>
                <a:gd name="T10" fmla="*/ 60 w 68"/>
                <a:gd name="T11" fmla="*/ 50 h 88"/>
                <a:gd name="T12" fmla="*/ 60 w 68"/>
                <a:gd name="T13" fmla="*/ 50 h 88"/>
                <a:gd name="T14" fmla="*/ 67 w 68"/>
                <a:gd name="T15" fmla="*/ 53 h 88"/>
                <a:gd name="T16" fmla="*/ 67 w 68"/>
                <a:gd name="T17" fmla="*/ 53 h 88"/>
                <a:gd name="T18" fmla="*/ 68 w 68"/>
                <a:gd name="T19" fmla="*/ 54 h 88"/>
                <a:gd name="T20" fmla="*/ 68 w 68"/>
                <a:gd name="T21" fmla="*/ 26 h 88"/>
                <a:gd name="T22" fmla="*/ 68 w 68"/>
                <a:gd name="T23" fmla="*/ 8 h 88"/>
                <a:gd name="T24" fmla="*/ 60 w 68"/>
                <a:gd name="T25" fmla="*/ 0 h 88"/>
                <a:gd name="T26" fmla="*/ 8 w 68"/>
                <a:gd name="T27" fmla="*/ 0 h 88"/>
                <a:gd name="T28" fmla="*/ 0 w 68"/>
                <a:gd name="T29" fmla="*/ 8 h 88"/>
                <a:gd name="T30" fmla="*/ 0 w 68"/>
                <a:gd name="T31" fmla="*/ 80 h 88"/>
                <a:gd name="T32" fmla="*/ 8 w 68"/>
                <a:gd name="T33" fmla="*/ 88 h 88"/>
                <a:gd name="T34" fmla="*/ 8 w 68"/>
                <a:gd name="T35" fmla="*/ 88 h 88"/>
                <a:gd name="T36" fmla="*/ 63 w 68"/>
                <a:gd name="T37" fmla="*/ 88 h 88"/>
                <a:gd name="T38" fmla="*/ 60 w 68"/>
                <a:gd name="T39" fmla="*/ 80 h 88"/>
                <a:gd name="T40" fmla="*/ 60 w 68"/>
                <a:gd name="T41" fmla="*/ 78 h 88"/>
                <a:gd name="T42" fmla="*/ 20 w 68"/>
                <a:gd name="T43" fmla="*/ 80 h 88"/>
                <a:gd name="T44" fmla="*/ 18 w 68"/>
                <a:gd name="T45" fmla="*/ 78 h 88"/>
                <a:gd name="T46" fmla="*/ 20 w 68"/>
                <a:gd name="T47" fmla="*/ 76 h 88"/>
                <a:gd name="T48" fmla="*/ 22 w 68"/>
                <a:gd name="T49" fmla="*/ 78 h 88"/>
                <a:gd name="T50" fmla="*/ 20 w 68"/>
                <a:gd name="T51" fmla="*/ 80 h 88"/>
                <a:gd name="T52" fmla="*/ 38 w 68"/>
                <a:gd name="T53" fmla="*/ 80 h 88"/>
                <a:gd name="T54" fmla="*/ 26 w 68"/>
                <a:gd name="T55" fmla="*/ 80 h 88"/>
                <a:gd name="T56" fmla="*/ 26 w 68"/>
                <a:gd name="T57" fmla="*/ 76 h 88"/>
                <a:gd name="T58" fmla="*/ 38 w 68"/>
                <a:gd name="T59" fmla="*/ 76 h 88"/>
                <a:gd name="T60" fmla="*/ 38 w 68"/>
                <a:gd name="T61" fmla="*/ 80 h 88"/>
                <a:gd name="T62" fmla="*/ 44 w 68"/>
                <a:gd name="T63" fmla="*/ 80 h 88"/>
                <a:gd name="T64" fmla="*/ 42 w 68"/>
                <a:gd name="T65" fmla="*/ 78 h 88"/>
                <a:gd name="T66" fmla="*/ 44 w 68"/>
                <a:gd name="T67" fmla="*/ 76 h 88"/>
                <a:gd name="T68" fmla="*/ 46 w 68"/>
                <a:gd name="T69" fmla="*/ 78 h 88"/>
                <a:gd name="T70" fmla="*/ 44 w 68"/>
                <a:gd name="T71" fmla="*/ 8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8" h="88">
                  <a:moveTo>
                    <a:pt x="60" y="78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3" y="50"/>
                    <a:pt x="65" y="51"/>
                    <a:pt x="67" y="53"/>
                  </a:cubicBezTo>
                  <a:cubicBezTo>
                    <a:pt x="67" y="53"/>
                    <a:pt x="67" y="53"/>
                    <a:pt x="67" y="53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68" y="4"/>
                    <a:pt x="64" y="0"/>
                    <a:pt x="6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4"/>
                    <a:pt x="4" y="88"/>
                    <a:pt x="8" y="88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1" y="85"/>
                    <a:pt x="60" y="82"/>
                    <a:pt x="60" y="80"/>
                  </a:cubicBezTo>
                  <a:lnTo>
                    <a:pt x="60" y="78"/>
                  </a:lnTo>
                  <a:close/>
                  <a:moveTo>
                    <a:pt x="20" y="80"/>
                  </a:moveTo>
                  <a:cubicBezTo>
                    <a:pt x="19" y="80"/>
                    <a:pt x="18" y="79"/>
                    <a:pt x="18" y="78"/>
                  </a:cubicBezTo>
                  <a:cubicBezTo>
                    <a:pt x="18" y="77"/>
                    <a:pt x="19" y="76"/>
                    <a:pt x="20" y="76"/>
                  </a:cubicBezTo>
                  <a:cubicBezTo>
                    <a:pt x="21" y="76"/>
                    <a:pt x="22" y="77"/>
                    <a:pt x="22" y="78"/>
                  </a:cubicBezTo>
                  <a:cubicBezTo>
                    <a:pt x="22" y="79"/>
                    <a:pt x="21" y="80"/>
                    <a:pt x="20" y="80"/>
                  </a:cubicBezTo>
                  <a:close/>
                  <a:moveTo>
                    <a:pt x="38" y="80"/>
                  </a:moveTo>
                  <a:cubicBezTo>
                    <a:pt x="26" y="80"/>
                    <a:pt x="26" y="80"/>
                    <a:pt x="26" y="80"/>
                  </a:cubicBezTo>
                  <a:cubicBezTo>
                    <a:pt x="26" y="76"/>
                    <a:pt x="26" y="76"/>
                    <a:pt x="26" y="76"/>
                  </a:cubicBezTo>
                  <a:cubicBezTo>
                    <a:pt x="38" y="76"/>
                    <a:pt x="38" y="76"/>
                    <a:pt x="38" y="76"/>
                  </a:cubicBezTo>
                  <a:lnTo>
                    <a:pt x="38" y="80"/>
                  </a:lnTo>
                  <a:close/>
                  <a:moveTo>
                    <a:pt x="44" y="80"/>
                  </a:moveTo>
                  <a:cubicBezTo>
                    <a:pt x="43" y="80"/>
                    <a:pt x="42" y="79"/>
                    <a:pt x="42" y="78"/>
                  </a:cubicBezTo>
                  <a:cubicBezTo>
                    <a:pt x="42" y="77"/>
                    <a:pt x="43" y="76"/>
                    <a:pt x="44" y="76"/>
                  </a:cubicBezTo>
                  <a:cubicBezTo>
                    <a:pt x="45" y="76"/>
                    <a:pt x="46" y="77"/>
                    <a:pt x="46" y="78"/>
                  </a:cubicBezTo>
                  <a:cubicBezTo>
                    <a:pt x="46" y="79"/>
                    <a:pt x="45" y="80"/>
                    <a:pt x="44" y="8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9" name="Freeform 97">
              <a:extLst>
                <a:ext uri="{FF2B5EF4-FFF2-40B4-BE49-F238E27FC236}">
                  <a16:creationId xmlns:a16="http://schemas.microsoft.com/office/drawing/2014/main" id="{3EDD88C1-A8A2-04F0-8A1E-ECBF58422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6949" y="2901583"/>
              <a:ext cx="128430" cy="201972"/>
            </a:xfrm>
            <a:custGeom>
              <a:avLst/>
              <a:gdLst>
                <a:gd name="T0" fmla="*/ 42 w 43"/>
                <a:gd name="T1" fmla="*/ 61 h 64"/>
                <a:gd name="T2" fmla="*/ 31 w 43"/>
                <a:gd name="T3" fmla="*/ 46 h 64"/>
                <a:gd name="T4" fmla="*/ 31 w 43"/>
                <a:gd name="T5" fmla="*/ 46 h 64"/>
                <a:gd name="T6" fmla="*/ 31 w 43"/>
                <a:gd name="T7" fmla="*/ 45 h 64"/>
                <a:gd name="T8" fmla="*/ 31 w 43"/>
                <a:gd name="T9" fmla="*/ 45 h 64"/>
                <a:gd name="T10" fmla="*/ 31 w 43"/>
                <a:gd name="T11" fmla="*/ 18 h 64"/>
                <a:gd name="T12" fmla="*/ 22 w 43"/>
                <a:gd name="T13" fmla="*/ 1 h 64"/>
                <a:gd name="T14" fmla="*/ 22 w 43"/>
                <a:gd name="T15" fmla="*/ 1 h 64"/>
                <a:gd name="T16" fmla="*/ 20 w 43"/>
                <a:gd name="T17" fmla="*/ 0 h 64"/>
                <a:gd name="T18" fmla="*/ 19 w 43"/>
                <a:gd name="T19" fmla="*/ 2 h 64"/>
                <a:gd name="T20" fmla="*/ 19 w 43"/>
                <a:gd name="T21" fmla="*/ 27 h 64"/>
                <a:gd name="T22" fmla="*/ 19 w 43"/>
                <a:gd name="T23" fmla="*/ 33 h 64"/>
                <a:gd name="T24" fmla="*/ 15 w 43"/>
                <a:gd name="T25" fmla="*/ 28 h 64"/>
                <a:gd name="T26" fmla="*/ 15 w 43"/>
                <a:gd name="T27" fmla="*/ 28 h 64"/>
                <a:gd name="T28" fmla="*/ 11 w 43"/>
                <a:gd name="T29" fmla="*/ 24 h 64"/>
                <a:gd name="T30" fmla="*/ 3 w 43"/>
                <a:gd name="T31" fmla="*/ 24 h 64"/>
                <a:gd name="T32" fmla="*/ 2 w 43"/>
                <a:gd name="T33" fmla="*/ 32 h 64"/>
                <a:gd name="T34" fmla="*/ 7 w 43"/>
                <a:gd name="T35" fmla="*/ 39 h 64"/>
                <a:gd name="T36" fmla="*/ 7 w 43"/>
                <a:gd name="T37" fmla="*/ 39 h 64"/>
                <a:gd name="T38" fmla="*/ 11 w 43"/>
                <a:gd name="T39" fmla="*/ 44 h 64"/>
                <a:gd name="T40" fmla="*/ 11 w 43"/>
                <a:gd name="T41" fmla="*/ 45 h 64"/>
                <a:gd name="T42" fmla="*/ 11 w 43"/>
                <a:gd name="T43" fmla="*/ 48 h 64"/>
                <a:gd name="T44" fmla="*/ 14 w 43"/>
                <a:gd name="T45" fmla="*/ 56 h 64"/>
                <a:gd name="T46" fmla="*/ 14 w 43"/>
                <a:gd name="T47" fmla="*/ 56 h 64"/>
                <a:gd name="T48" fmla="*/ 19 w 43"/>
                <a:gd name="T49" fmla="*/ 63 h 64"/>
                <a:gd name="T50" fmla="*/ 21 w 43"/>
                <a:gd name="T51" fmla="*/ 64 h 64"/>
                <a:gd name="T52" fmla="*/ 41 w 43"/>
                <a:gd name="T53" fmla="*/ 64 h 64"/>
                <a:gd name="T54" fmla="*/ 41 w 43"/>
                <a:gd name="T55" fmla="*/ 64 h 64"/>
                <a:gd name="T56" fmla="*/ 43 w 43"/>
                <a:gd name="T57" fmla="*/ 62 h 64"/>
                <a:gd name="T58" fmla="*/ 42 w 43"/>
                <a:gd name="T5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64">
                  <a:moveTo>
                    <a:pt x="42" y="61"/>
                  </a:moveTo>
                  <a:cubicBezTo>
                    <a:pt x="35" y="51"/>
                    <a:pt x="38" y="55"/>
                    <a:pt x="31" y="46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1"/>
                    <a:pt x="30" y="8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0"/>
                    <a:pt x="21" y="0"/>
                    <a:pt x="20" y="0"/>
                  </a:cubicBezTo>
                  <a:cubicBezTo>
                    <a:pt x="19" y="1"/>
                    <a:pt x="19" y="1"/>
                    <a:pt x="19" y="2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9" y="21"/>
                    <a:pt x="5" y="21"/>
                    <a:pt x="3" y="24"/>
                  </a:cubicBezTo>
                  <a:cubicBezTo>
                    <a:pt x="0" y="26"/>
                    <a:pt x="1" y="30"/>
                    <a:pt x="2" y="32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4"/>
                    <a:pt x="11" y="45"/>
                    <a:pt x="11" y="45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50"/>
                    <a:pt x="12" y="53"/>
                    <a:pt x="14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6" y="59"/>
                    <a:pt x="18" y="61"/>
                    <a:pt x="19" y="63"/>
                  </a:cubicBezTo>
                  <a:cubicBezTo>
                    <a:pt x="20" y="64"/>
                    <a:pt x="20" y="64"/>
                    <a:pt x="21" y="64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42" y="64"/>
                    <a:pt x="43" y="63"/>
                    <a:pt x="43" y="62"/>
                  </a:cubicBezTo>
                  <a:cubicBezTo>
                    <a:pt x="43" y="61"/>
                    <a:pt x="43" y="61"/>
                    <a:pt x="42" y="6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0" name="Rectangle 98">
              <a:extLst>
                <a:ext uri="{FF2B5EF4-FFF2-40B4-BE49-F238E27FC236}">
                  <a16:creationId xmlns:a16="http://schemas.microsoft.com/office/drawing/2014/main" id="{C97F26F7-3513-A67D-E625-83F0F74B2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8727" y="2964032"/>
              <a:ext cx="83102" cy="132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1" name="Rectangle 99">
              <a:extLst>
                <a:ext uri="{FF2B5EF4-FFF2-40B4-BE49-F238E27FC236}">
                  <a16:creationId xmlns:a16="http://schemas.microsoft.com/office/drawing/2014/main" id="{E3B77A9A-A399-E6FC-91BB-41FA53399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8706" y="2938780"/>
              <a:ext cx="83101" cy="132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2" name="Rectangle 100">
              <a:extLst>
                <a:ext uri="{FF2B5EF4-FFF2-40B4-BE49-F238E27FC236}">
                  <a16:creationId xmlns:a16="http://schemas.microsoft.com/office/drawing/2014/main" id="{9764B899-85D7-1DDB-B7FB-3B2A4F5953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8688" y="2913532"/>
              <a:ext cx="83101" cy="132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3" name="Rectangle 101">
              <a:extLst>
                <a:ext uri="{FF2B5EF4-FFF2-40B4-BE49-F238E27FC236}">
                  <a16:creationId xmlns:a16="http://schemas.microsoft.com/office/drawing/2014/main" id="{0ACA37F1-64A1-71DE-4A1B-65F6F12278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8686" y="2888290"/>
              <a:ext cx="83101" cy="132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8" name="Rectangle 102">
              <a:extLst>
                <a:ext uri="{FF2B5EF4-FFF2-40B4-BE49-F238E27FC236}">
                  <a16:creationId xmlns:a16="http://schemas.microsoft.com/office/drawing/2014/main" id="{FE7E98B0-0652-3CC8-5025-62F68085B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8655" y="2862969"/>
              <a:ext cx="47846" cy="1195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" name="Flecha: a la derecha 1">
            <a:hlinkClick r:id="rId14" action="ppaction://hlinksldjump"/>
            <a:extLst>
              <a:ext uri="{FF2B5EF4-FFF2-40B4-BE49-F238E27FC236}">
                <a16:creationId xmlns:a16="http://schemas.microsoft.com/office/drawing/2014/main" id="{5F8A8740-BA0B-77B3-1E18-82246DE96265}"/>
              </a:ext>
            </a:extLst>
          </p:cNvPr>
          <p:cNvSpPr/>
          <p:nvPr/>
        </p:nvSpPr>
        <p:spPr>
          <a:xfrm>
            <a:off x="10676467" y="6357438"/>
            <a:ext cx="1032933" cy="482300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>
                <a:solidFill>
                  <a:srgbClr val="FF692D"/>
                </a:solidFill>
              </a:rPr>
              <a:t>Menú</a:t>
            </a:r>
          </a:p>
        </p:txBody>
      </p:sp>
    </p:spTree>
    <p:extLst>
      <p:ext uri="{BB962C8B-B14F-4D97-AF65-F5344CB8AC3E}">
        <p14:creationId xmlns:p14="http://schemas.microsoft.com/office/powerpoint/2010/main" val="236915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0232155CCFF004AA9A9BA1D9589E31A" ma:contentTypeVersion="13" ma:contentTypeDescription="Crear nuevo documento." ma:contentTypeScope="" ma:versionID="20b1314fda316cc0cd7b0aadbd47280e">
  <xsd:schema xmlns:xsd="http://www.w3.org/2001/XMLSchema" xmlns:xs="http://www.w3.org/2001/XMLSchema" xmlns:p="http://schemas.microsoft.com/office/2006/metadata/properties" xmlns:ns1="http://schemas.microsoft.com/sharepoint/v3" xmlns:ns2="810455ac-87f7-467f-bdc8-8fbc76974779" xmlns:ns3="a3b57fc8-b79b-44fa-af80-866cddaf227f" targetNamespace="http://schemas.microsoft.com/office/2006/metadata/properties" ma:root="true" ma:fieldsID="bfe1b5c366d67e827e9f8bd63bf4c4b5" ns1:_="" ns2:_="" ns3:_="">
    <xsd:import namespace="http://schemas.microsoft.com/sharepoint/v3"/>
    <xsd:import namespace="810455ac-87f7-467f-bdc8-8fbc76974779"/>
    <xsd:import namespace="a3b57fc8-b79b-44fa-af80-866cddaf22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0" nillable="true" ma:displayName="Propiedades de la Directiva de cumplimiento unificado" ma:hidden="true" ma:internalName="_ip_UnifiedCompliancePolicyProperties">
      <xsd:simpleType>
        <xsd:restriction base="dms:Note"/>
      </xsd:simpleType>
    </xsd:element>
    <xsd:element name="_ip_UnifiedCompliancePolicyUIAction" ma:index="11" nillable="true" ma:displayName="Acción de IU de la Directiva de cumplimiento unificad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0455ac-87f7-467f-bdc8-8fbc769747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b57fc8-b79b-44fa-af80-866cddaf227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297766C-D039-4E2E-83C2-E759181D02CC}">
  <ds:schemaRefs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dcmitype/"/>
    <ds:schemaRef ds:uri="http://purl.org/dc/elements/1.1/"/>
    <ds:schemaRef ds:uri="http://schemas.microsoft.com/sharepoint/v3"/>
    <ds:schemaRef ds:uri="http://schemas.microsoft.com/office/infopath/2007/PartnerControls"/>
    <ds:schemaRef ds:uri="http://schemas.microsoft.com/office/2006/metadata/properties"/>
    <ds:schemaRef ds:uri="a3b57fc8-b79b-44fa-af80-866cddaf227f"/>
    <ds:schemaRef ds:uri="810455ac-87f7-467f-bdc8-8fbc76974779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B2EAC35-6FAA-45D4-ACC5-34A29E72DFF8}">
  <ds:schemaRefs>
    <ds:schemaRef ds:uri="810455ac-87f7-467f-bdc8-8fbc76974779"/>
    <ds:schemaRef ds:uri="a3b57fc8-b79b-44fa-af80-866cddaf227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C89548D-A0CA-4EB6-B4D0-E994FAB9CBC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da3f8bcf-8828-47b6-8a2c-5e2a7008821f}" enabled="1" method="Standard" siteId="{6e852f85-8b27-4c6b-8ee2-181db2a7f482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378</Words>
  <Application>Microsoft Office PowerPoint</Application>
  <PresentationFormat>Panorámica</PresentationFormat>
  <Paragraphs>129</Paragraphs>
  <Slides>10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22" baseType="lpstr">
      <vt:lpstr>Aileron Bold</vt:lpstr>
      <vt:lpstr>Aptos</vt:lpstr>
      <vt:lpstr>Arial</vt:lpstr>
      <vt:lpstr>Avenir</vt:lpstr>
      <vt:lpstr>Avenir Black</vt:lpstr>
      <vt:lpstr>Calibri</vt:lpstr>
      <vt:lpstr>Fira Sans Extra Condensed</vt:lpstr>
      <vt:lpstr>Fira Sans Extra Condensed Light</vt:lpstr>
      <vt:lpstr>Fira Sans Extra Condensed Medium</vt:lpstr>
      <vt:lpstr>Poppins</vt:lpstr>
      <vt:lpstr>Segoe UI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Ericka Rivera Pla</dc:creator>
  <cp:lastModifiedBy>Ericka Rivera Pla</cp:lastModifiedBy>
  <cp:revision>27</cp:revision>
  <dcterms:created xsi:type="dcterms:W3CDTF">2024-07-29T17:53:42Z</dcterms:created>
  <dcterms:modified xsi:type="dcterms:W3CDTF">2025-09-16T16:11:57Z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a3f8bcf-8828-47b6-8a2c-5e2a7008821f_Enabled">
    <vt:lpwstr>true</vt:lpwstr>
  </property>
  <property fmtid="{D5CDD505-2E9C-101B-9397-08002B2CF9AE}" pid="3" name="MSIP_Label_da3f8bcf-8828-47b6-8a2c-5e2a7008821f_SetDate">
    <vt:lpwstr>2024-07-29T18:20:44Z</vt:lpwstr>
  </property>
  <property fmtid="{D5CDD505-2E9C-101B-9397-08002B2CF9AE}" pid="4" name="MSIP_Label_da3f8bcf-8828-47b6-8a2c-5e2a7008821f_Method">
    <vt:lpwstr>Standard</vt:lpwstr>
  </property>
  <property fmtid="{D5CDD505-2E9C-101B-9397-08002B2CF9AE}" pid="5" name="MSIP_Label_da3f8bcf-8828-47b6-8a2c-5e2a7008821f_Name">
    <vt:lpwstr>da3f8bcf-8828-47b6-8a2c-5e2a7008821f</vt:lpwstr>
  </property>
  <property fmtid="{D5CDD505-2E9C-101B-9397-08002B2CF9AE}" pid="6" name="MSIP_Label_da3f8bcf-8828-47b6-8a2c-5e2a7008821f_SiteId">
    <vt:lpwstr>6e852f85-8b27-4c6b-8ee2-181db2a7f482</vt:lpwstr>
  </property>
  <property fmtid="{D5CDD505-2E9C-101B-9397-08002B2CF9AE}" pid="7" name="MSIP_Label_da3f8bcf-8828-47b6-8a2c-5e2a7008821f_ActionId">
    <vt:lpwstr>c86cb05d-a7af-4413-a95c-a832da44dbf4</vt:lpwstr>
  </property>
  <property fmtid="{D5CDD505-2E9C-101B-9397-08002B2CF9AE}" pid="8" name="MSIP_Label_da3f8bcf-8828-47b6-8a2c-5e2a7008821f_ContentBits">
    <vt:lpwstr>0</vt:lpwstr>
  </property>
  <property fmtid="{D5CDD505-2E9C-101B-9397-08002B2CF9AE}" pid="9" name="ContentTypeId">
    <vt:lpwstr>0x01010080232155CCFF004AA9A9BA1D9589E31A</vt:lpwstr>
  </property>
</Properties>
</file>