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slides/slide30.xml" ContentType="application/vnd.openxmlformats-officedocument.presentationml.slide+xml"/>
  <Override PartName="/ppt/slides/slide90.xml" ContentType="application/vnd.openxmlformats-officedocument.presentationml.slide+xml"/>
  <Override PartName="/ppt/slides/slide130.xml" ContentType="application/vnd.openxmlformats-officedocument.presentationml.slide+xml"/>
  <Override PartName="/ppt/slides/slide140.xml" ContentType="application/vnd.openxmlformats-officedocument.presentationml.slide+xml"/>
  <Override PartName="/ppt/slides/slide160.xml" ContentType="application/vnd.openxmlformats-officedocument.presentationml.slide+xml"/>
  <Override PartName="/ppt/slideLayouts/slideLayout100.xml" ContentType="application/vnd.openxmlformats-officedocument.presentationml.slideLayout+xml"/>
  <Override PartName="/ppt/notesSlides/notesSlide50.xml" ContentType="application/vnd.openxmlformats-officedocument.presentationml.notesSlide+xml"/>
  <Override PartName="/ppt/slideLayouts/slideLayout4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s/slide80.xml" ContentType="application/vnd.openxmlformats-officedocument.presentationml.slide+xml"/>
  <Override PartName="/ppt/notesSlides/notesSlide90.xml" ContentType="application/vnd.openxmlformats-officedocument.presentationml.notesSlide+xml"/>
  <Override PartName="/ppt/slides/slide70.xml" ContentType="application/vnd.openxmlformats-officedocument.presentationml.slide+xml"/>
  <Override PartName="/ppt/slides/slide190.xml" ContentType="application/vnd.openxmlformats-officedocument.presentationml.slide+xml"/>
  <Override PartName="/ppt/notesSlides/notesSlide100.xml" ContentType="application/vnd.openxmlformats-officedocument.presentationml.notesSlide+xml"/>
  <Override PartName="/ppt/slideMasters/slideMaster10.xml" ContentType="application/vnd.openxmlformats-officedocument.presentationml.slideMaster+xml"/>
  <Override PartName="/ppt/notesMasters/notesMaster10.xml" ContentType="application/vnd.openxmlformats-officedocument.presentationml.notesMaster+xml"/>
  <Override PartName="/ppt/notesSlides/notesSlide40.xml" ContentType="application/vnd.openxmlformats-officedocument.presentationml.notesSlide+xml"/>
  <Override PartName="/ppt/notesSlides/notesSlide30.xml" ContentType="application/vnd.openxmlformats-officedocument.presentationml.notesSlide+xml"/>
  <Override PartName="/ppt/slideLayouts/slideLayout80.xml" ContentType="application/vnd.openxmlformats-officedocument.presentationml.slideLayout+xml"/>
  <Override PartName="/ppt/theme/theme10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0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4"/>
  </p:sldMasterIdLst>
  <p:notesMasterIdLst>
    <p:notesMasterId r:id="rId25"/>
  </p:notesMasterIdLst>
  <p:sldIdLst>
    <p:sldId id="4776" r:id="rId5"/>
    <p:sldId id="4759" r:id="rId6"/>
    <p:sldId id="4760" r:id="rId7"/>
    <p:sldId id="4761" r:id="rId8"/>
    <p:sldId id="4762" r:id="rId9"/>
    <p:sldId id="291" r:id="rId10"/>
    <p:sldId id="293" r:id="rId11"/>
    <p:sldId id="379" r:id="rId12"/>
    <p:sldId id="380" r:id="rId13"/>
    <p:sldId id="381" r:id="rId14"/>
    <p:sldId id="402" r:id="rId15"/>
    <p:sldId id="403" r:id="rId16"/>
    <p:sldId id="4764" r:id="rId17"/>
    <p:sldId id="399" r:id="rId18"/>
    <p:sldId id="384" r:id="rId19"/>
    <p:sldId id="274" r:id="rId20"/>
    <p:sldId id="389" r:id="rId21"/>
    <p:sldId id="397" r:id="rId22"/>
    <p:sldId id="4777" r:id="rId23"/>
    <p:sldId id="4766" r:id="rId2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4590D325-5954-4FBE-8A05-F607E1B76512}">
          <p14:sldIdLst>
            <p14:sldId id="4776"/>
          </p14:sldIdLst>
        </p14:section>
        <p14:section name="Sección 1" id="{F359DCB9-FD1E-4F00-B7EC-494D8A4CE0DB}">
          <p14:sldIdLst>
            <p14:sldId id="4759"/>
          </p14:sldIdLst>
        </p14:section>
        <p14:section name="Ejecución del plan de trabajo" id="{6800BA09-2767-481A-A400-BBE6705E84EF}">
          <p14:sldIdLst>
            <p14:sldId id="4760"/>
            <p14:sldId id="4761"/>
            <p14:sldId id="4762"/>
            <p14:sldId id="291"/>
            <p14:sldId id="293"/>
            <p14:sldId id="379"/>
          </p14:sldIdLst>
        </p14:section>
        <p14:section name="Estado de las recomendaciones" id="{4C036DEC-C6CE-4201-8686-54898C8DF875}">
          <p14:sldIdLst>
            <p14:sldId id="380"/>
            <p14:sldId id="381"/>
            <p14:sldId id="402"/>
            <p14:sldId id="403"/>
          </p14:sldIdLst>
        </p14:section>
        <p14:section name="Cobertura del universo de auditoria" id="{074309C9-D036-4ECC-B1B4-3AF1E56DCA98}">
          <p14:sldIdLst>
            <p14:sldId id="4764"/>
          </p14:sldIdLst>
        </p14:section>
        <p14:section name="Alineamiento con el PEC" id="{A15C2992-EF24-43DC-B490-CAD169125836}">
          <p14:sldIdLst>
            <p14:sldId id="399"/>
            <p14:sldId id="384"/>
          </p14:sldIdLst>
        </p14:section>
        <p14:section name="Cumplimiento del Sistema de Gestión" id="{6DC2D4B6-B51C-4653-9AAB-0F65BA8D1C55}">
          <p14:sldIdLst>
            <p14:sldId id="274"/>
            <p14:sldId id="389"/>
            <p14:sldId id="397"/>
            <p14:sldId id="4777"/>
            <p14:sldId id="47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2952E0-AE51-DB2D-5F46-E5230EA23126}" name="Ericka Rivera Pla" initials="EP" userId="S::errivera@bp.fi.cr::200baabc-d554-4f3b-80ef-43dbbfef65d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186"/>
    <a:srgbClr val="EA5F00"/>
    <a:srgbClr val="FF6600"/>
    <a:srgbClr val="FF9966"/>
    <a:srgbClr val="BEC442"/>
    <a:srgbClr val="6FB94D"/>
    <a:srgbClr val="28BE86"/>
    <a:srgbClr val="25BDCB"/>
    <a:srgbClr val="1A86B6"/>
    <a:srgbClr val="4D5B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B00C80-5E3F-40E3-912C-A4A494DCD7D7}" v="1" dt="2025-09-16T21:51:45.907"/>
  </p1510:revLst>
</p1510:revInfo>
</file>

<file path=ppt/tableStyles.xml><?xml version="1.0" encoding="utf-8"?>
<a:tblStyleLst xmlns:a="http://schemas.openxmlformats.org/drawingml/2006/main" def="{CE537FB6-ED4D-490A-A211-0ED31A6F4B83}">
  <a:tblStyle styleId="{CE537FB6-ED4D-490A-A211-0ED31A6F4B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_rels/notes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Masters/notesMaster10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975920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2f37b9ea7d7964ca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2f37b9ea7d7964ca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4" name="Google Shape;1284;g2f37b9ea7d7964ca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5" name="Google Shape;1285;g2f37b9ea7d7964ca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>
          <a:extLst>
            <a:ext uri="{FF2B5EF4-FFF2-40B4-BE49-F238E27FC236}">
              <a16:creationId xmlns:a16="http://schemas.microsoft.com/office/drawing/2014/main" id="{2182E4A9-78AD-59A5-C54E-F96B245C1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9016165c4b_2_129:notes">
            <a:extLst>
              <a:ext uri="{FF2B5EF4-FFF2-40B4-BE49-F238E27FC236}">
                <a16:creationId xmlns:a16="http://schemas.microsoft.com/office/drawing/2014/main" id="{0C773C42-9B32-B569-1D60-2D615DEAE7B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9016165c4b_2_129:notes">
            <a:extLst>
              <a:ext uri="{FF2B5EF4-FFF2-40B4-BE49-F238E27FC236}">
                <a16:creationId xmlns:a16="http://schemas.microsoft.com/office/drawing/2014/main" id="{1844DDD8-AFFF-39B6-91AE-68B6AC04BF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442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>
          <a:extLst>
            <a:ext uri="{FF2B5EF4-FFF2-40B4-BE49-F238E27FC236}">
              <a16:creationId xmlns:a16="http://schemas.microsoft.com/office/drawing/2014/main" id="{10A7EDF3-0968-C27A-B3D6-F265D673C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8a22a4a535_2_903:notes">
            <a:extLst>
              <a:ext uri="{FF2B5EF4-FFF2-40B4-BE49-F238E27FC236}">
                <a16:creationId xmlns:a16="http://schemas.microsoft.com/office/drawing/2014/main" id="{E5692773-EE3A-CB79-2FA0-DF2610E4A0A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2" name="Google Shape;552;g8a22a4a535_2_903:notes">
            <a:extLst>
              <a:ext uri="{FF2B5EF4-FFF2-40B4-BE49-F238E27FC236}">
                <a16:creationId xmlns:a16="http://schemas.microsoft.com/office/drawing/2014/main" id="{06E91635-278F-1195-007F-89737FC025A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419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1FFBE108-DD2A-302B-3C9D-0633D0DED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7ae687167_0_1119:notes">
            <a:extLst>
              <a:ext uri="{FF2B5EF4-FFF2-40B4-BE49-F238E27FC236}">
                <a16:creationId xmlns:a16="http://schemas.microsoft.com/office/drawing/2014/main" id="{E4BBCBB1-B88E-AF28-8F91-D7F9AC0C2B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7ae687167_0_1119:notes">
            <a:extLst>
              <a:ext uri="{FF2B5EF4-FFF2-40B4-BE49-F238E27FC236}">
                <a16:creationId xmlns:a16="http://schemas.microsoft.com/office/drawing/2014/main" id="{807FB3A2-D812-96DB-52F3-74BA3CF00F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07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325C12E1-65AD-BA3E-5A36-6D40325C0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7ae687167_0_1119:notes">
            <a:extLst>
              <a:ext uri="{FF2B5EF4-FFF2-40B4-BE49-F238E27FC236}">
                <a16:creationId xmlns:a16="http://schemas.microsoft.com/office/drawing/2014/main" id="{89396FD0-1E0C-8C74-6417-07CD1BAEAF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7ae687167_0_1119:notes">
            <a:extLst>
              <a:ext uri="{FF2B5EF4-FFF2-40B4-BE49-F238E27FC236}">
                <a16:creationId xmlns:a16="http://schemas.microsoft.com/office/drawing/2014/main" id="{BE3C2E51-83D5-D612-9FC2-5610CA1CB7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837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325C12E1-65AD-BA3E-5A36-6D40325C0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7ae687167_0_1119:notes">
            <a:extLst>
              <a:ext uri="{FF2B5EF4-FFF2-40B4-BE49-F238E27FC236}">
                <a16:creationId xmlns:a16="http://schemas.microsoft.com/office/drawing/2014/main" id="{89396FD0-1E0C-8C74-6417-07CD1BAEAF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7ae687167_0_1119:notes">
            <a:extLst>
              <a:ext uri="{FF2B5EF4-FFF2-40B4-BE49-F238E27FC236}">
                <a16:creationId xmlns:a16="http://schemas.microsoft.com/office/drawing/2014/main" id="{BE3C2E51-83D5-D612-9FC2-5610CA1CB7C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83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9443600460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9443600460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9443600460_0_3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9443600460_0_3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94436004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94436004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94436004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94436004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8a22a4a535_2_8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8a22a4a535_2_8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>
          <a:extLst>
            <a:ext uri="{FF2B5EF4-FFF2-40B4-BE49-F238E27FC236}">
              <a16:creationId xmlns:a16="http://schemas.microsoft.com/office/drawing/2014/main" id="{7C6CDA3C-92E1-8D99-E22C-458016F296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77ae687167_0_1119:notes">
            <a:extLst>
              <a:ext uri="{FF2B5EF4-FFF2-40B4-BE49-F238E27FC236}">
                <a16:creationId xmlns:a16="http://schemas.microsoft.com/office/drawing/2014/main" id="{9DD0DF74-C5F6-9303-36C9-B115EF1DCD4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77ae687167_0_1119:notes">
            <a:extLst>
              <a:ext uri="{FF2B5EF4-FFF2-40B4-BE49-F238E27FC236}">
                <a16:creationId xmlns:a16="http://schemas.microsoft.com/office/drawing/2014/main" id="{58AC65AD-DB17-71A4-9036-0E63ABDD67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5791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794ED-FABA-FCD0-CE35-BFA6ACCBB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369BF4-2E15-F7BA-E39E-89A224D1C6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584E1E-EAEF-B069-9DEC-0993A47199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20196F-01F1-3437-B440-26AACD6384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AC767-366D-4ECF-A6F1-3F953A2B992D}" type="slidenum">
              <a:rPr lang="en-ID" smtClean="0"/>
              <a:t>12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5841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>
          <a:extLst>
            <a:ext uri="{FF2B5EF4-FFF2-40B4-BE49-F238E27FC236}">
              <a16:creationId xmlns:a16="http://schemas.microsoft.com/office/drawing/2014/main" id="{F639F5CD-92CA-9617-D4C5-89FD17C18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8fc1bd382e_0_1077:notes">
            <a:extLst>
              <a:ext uri="{FF2B5EF4-FFF2-40B4-BE49-F238E27FC236}">
                <a16:creationId xmlns:a16="http://schemas.microsoft.com/office/drawing/2014/main" id="{689605E5-BB5A-9E9C-015F-73A5F5DF8E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8fc1bd382e_0_1077:notes">
            <a:extLst>
              <a:ext uri="{FF2B5EF4-FFF2-40B4-BE49-F238E27FC236}">
                <a16:creationId xmlns:a16="http://schemas.microsoft.com/office/drawing/2014/main" id="{BC2684EC-1565-498C-8304-A781C65F69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085434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>
          <a:extLst>
            <a:ext uri="{FF2B5EF4-FFF2-40B4-BE49-F238E27FC236}">
              <a16:creationId xmlns:a16="http://schemas.microsoft.com/office/drawing/2014/main" id="{F639F5CD-92CA-9617-D4C5-89FD17C18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8fc1bd382e_0_1077:notes">
            <a:extLst>
              <a:ext uri="{FF2B5EF4-FFF2-40B4-BE49-F238E27FC236}">
                <a16:creationId xmlns:a16="http://schemas.microsoft.com/office/drawing/2014/main" id="{689605E5-BB5A-9E9C-015F-73A5F5DF8E0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8fc1bd382e_0_1077:notes">
            <a:extLst>
              <a:ext uri="{FF2B5EF4-FFF2-40B4-BE49-F238E27FC236}">
                <a16:creationId xmlns:a16="http://schemas.microsoft.com/office/drawing/2014/main" id="{BC2684EC-1565-498C-8304-A781C65F69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0854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783377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78337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65901-1646-2083-0F1C-636930954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87D3495-E500-05C3-94D5-FE4BEBE51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CE9E67-029A-570B-BEBB-03379F8B4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E9D8-2308-46DC-ACC0-2C033CCD70A1}" type="datetimeFigureOut">
              <a:rPr lang="es-CR" smtClean="0"/>
              <a:t>16/9/2025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037C48-16ED-783D-5BB8-4566596BD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119EA0-B65B-AFC7-CC5B-F2971D163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2AA1-8FB3-4041-BBB5-50A56E31AD22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3101214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65901-1646-2083-0F1C-636930954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87D3495-E500-05C3-94D5-FE4BEBE517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CE9E67-029A-570B-BEBB-03379F8B4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FE9D8-2308-46DC-ACC0-2C033CCD70A1}" type="datetimeFigureOut">
              <a:rPr lang="es-CR" smtClean="0"/>
              <a:t>7/2/2025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037C48-16ED-783D-5BB8-4566596BD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119EA0-B65B-AFC7-CC5B-F2971D163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72AA1-8FB3-4041-BBB5-50A56E31AD22}" type="slidenum">
              <a:rPr lang="es-CR" smtClean="0"/>
              <a:t>‹#›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631012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105150" y="409575"/>
            <a:ext cx="2933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 txBox="1">
            <a:spLocks noGrp="1"/>
          </p:cNvSpPr>
          <p:nvPr>
            <p:ph type="title"/>
          </p:nvPr>
        </p:nvSpPr>
        <p:spPr>
          <a:xfrm>
            <a:off x="3105150" y="409575"/>
            <a:ext cx="2933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2" r:id="rId11"/>
    <p:sldLayoutId id="214748366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orient="horz" pos="258">
          <p15:clr>
            <a:srgbClr val="EA4335"/>
          </p15:clr>
        </p15:guide>
        <p15:guide id="3" pos="5472">
          <p15:clr>
            <a:srgbClr val="EA4335"/>
          </p15:clr>
        </p15:guide>
        <p15:guide id="4" orient="horz" pos="2982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pos="4176">
          <p15:clr>
            <a:srgbClr val="EA4335"/>
          </p15:clr>
        </p15:guide>
        <p15:guide id="8" pos="1584">
          <p15:clr>
            <a:srgbClr val="EA4335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0275" y="536650"/>
            <a:ext cx="7723500" cy="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 Medium"/>
              <a:buNone/>
              <a:defRPr sz="28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0275" y="1152475"/>
            <a:ext cx="7723500" cy="34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2" r:id="rId11"/>
    <p:sldLayoutId id="214748366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">
          <p15:clr>
            <a:srgbClr val="EA4335"/>
          </p15:clr>
        </p15:guide>
        <p15:guide id="2" orient="horz" pos="258">
          <p15:clr>
            <a:srgbClr val="EA4335"/>
          </p15:clr>
        </p15:guide>
        <p15:guide id="3" pos="5472">
          <p15:clr>
            <a:srgbClr val="EA4335"/>
          </p15:clr>
        </p15:guide>
        <p15:guide id="4" orient="horz" pos="2982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pos="4176">
          <p15:clr>
            <a:srgbClr val="EA4335"/>
          </p15:clr>
        </p15:guide>
        <p15:guide id="8" pos="1584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1.svg"/><Relationship Id="rId3" Type="http://schemas.openxmlformats.org/officeDocument/2006/relationships/image" Target="../media/image29.png"/><Relationship Id="rId7" Type="http://schemas.openxmlformats.org/officeDocument/2006/relationships/image" Target="../media/image32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4.svg"/><Relationship Id="rId5" Type="http://schemas.openxmlformats.org/officeDocument/2006/relationships/slide" Target="slide3.xml"/><Relationship Id="rId10" Type="http://schemas.openxmlformats.org/officeDocument/2006/relationships/image" Target="../media/image3.png"/><Relationship Id="rId4" Type="http://schemas.openxmlformats.org/officeDocument/2006/relationships/image" Target="../media/image30.svg"/><Relationship Id="rId9" Type="http://schemas.openxmlformats.org/officeDocument/2006/relationships/image" Target="../media/image34.sv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1.svg"/><Relationship Id="rId3" Type="http://schemas.openxmlformats.org/officeDocument/2006/relationships/image" Target="../media/image29.png"/><Relationship Id="rId7" Type="http://schemas.openxmlformats.org/officeDocument/2006/relationships/image" Target="../media/image32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4.svg"/><Relationship Id="rId5" Type="http://schemas.openxmlformats.org/officeDocument/2006/relationships/slide" Target="slide3.xml"/><Relationship Id="rId15" Type="http://schemas.openxmlformats.org/officeDocument/2006/relationships/image" Target="../media/image35.png"/><Relationship Id="rId10" Type="http://schemas.openxmlformats.org/officeDocument/2006/relationships/image" Target="../media/image3.png"/><Relationship Id="rId4" Type="http://schemas.openxmlformats.org/officeDocument/2006/relationships/image" Target="../media/image30.svg"/><Relationship Id="rId9" Type="http://schemas.openxmlformats.org/officeDocument/2006/relationships/image" Target="../media/image34.sv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1.svg"/><Relationship Id="rId3" Type="http://schemas.openxmlformats.org/officeDocument/2006/relationships/image" Target="../media/image29.png"/><Relationship Id="rId7" Type="http://schemas.openxmlformats.org/officeDocument/2006/relationships/image" Target="../media/image32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4.svg"/><Relationship Id="rId5" Type="http://schemas.openxmlformats.org/officeDocument/2006/relationships/slide" Target="slide3.xml"/><Relationship Id="rId15" Type="http://schemas.openxmlformats.org/officeDocument/2006/relationships/image" Target="../media/image36.png"/><Relationship Id="rId10" Type="http://schemas.openxmlformats.org/officeDocument/2006/relationships/image" Target="../media/image3.png"/><Relationship Id="rId4" Type="http://schemas.openxmlformats.org/officeDocument/2006/relationships/image" Target="../media/image30.svg"/><Relationship Id="rId9" Type="http://schemas.openxmlformats.org/officeDocument/2006/relationships/image" Target="../media/image34.svg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10.png"/><Relationship Id="rId3" Type="http://schemas.openxmlformats.org/officeDocument/2006/relationships/image" Target="../media/image38.svg"/><Relationship Id="rId7" Type="http://schemas.openxmlformats.org/officeDocument/2006/relationships/image" Target="../media/image41.png"/><Relationship Id="rId12" Type="http://schemas.openxmlformats.org/officeDocument/2006/relationships/image" Target="../media/image4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svg"/><Relationship Id="rId11" Type="http://schemas.openxmlformats.org/officeDocument/2006/relationships/image" Target="../media/image3.png"/><Relationship Id="rId5" Type="http://schemas.openxmlformats.org/officeDocument/2006/relationships/image" Target="../media/image39.png"/><Relationship Id="rId15" Type="http://schemas.openxmlformats.org/officeDocument/2006/relationships/image" Target="../media/image18.png"/><Relationship Id="rId10" Type="http://schemas.openxmlformats.org/officeDocument/2006/relationships/image" Target="../media/image44.png"/><Relationship Id="rId4" Type="http://schemas.openxmlformats.org/officeDocument/2006/relationships/slide" Target="slide8.xml"/><Relationship Id="rId9" Type="http://schemas.openxmlformats.org/officeDocument/2006/relationships/image" Target="../media/image43.png"/><Relationship Id="rId14" Type="http://schemas.openxmlformats.org/officeDocument/2006/relationships/image" Target="../media/image11.sv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100.png"/><Relationship Id="rId3" Type="http://schemas.openxmlformats.org/officeDocument/2006/relationships/image" Target="../media/image38.svg"/><Relationship Id="rId7" Type="http://schemas.openxmlformats.org/officeDocument/2006/relationships/image" Target="../media/image410.png"/><Relationship Id="rId12" Type="http://schemas.openxmlformats.org/officeDocument/2006/relationships/image" Target="../media/image24.sv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40.svg"/><Relationship Id="rId11" Type="http://schemas.openxmlformats.org/officeDocument/2006/relationships/image" Target="../media/image30.png"/><Relationship Id="rId5" Type="http://schemas.openxmlformats.org/officeDocument/2006/relationships/image" Target="../media/image390.png"/><Relationship Id="rId15" Type="http://schemas.openxmlformats.org/officeDocument/2006/relationships/image" Target="../media/image26.png"/><Relationship Id="rId10" Type="http://schemas.openxmlformats.org/officeDocument/2006/relationships/image" Target="../media/image440.png"/><Relationship Id="rId4" Type="http://schemas.openxmlformats.org/officeDocument/2006/relationships/slide" Target="slide80.xml"/><Relationship Id="rId9" Type="http://schemas.openxmlformats.org/officeDocument/2006/relationships/image" Target="../media/image430.png"/><Relationship Id="rId1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1.svg"/><Relationship Id="rId3" Type="http://schemas.openxmlformats.org/officeDocument/2006/relationships/image" Target="../media/image45.png"/><Relationship Id="rId7" Type="http://schemas.openxmlformats.org/officeDocument/2006/relationships/image" Target="../media/image48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4.svg"/><Relationship Id="rId5" Type="http://schemas.openxmlformats.org/officeDocument/2006/relationships/slide" Target="slide7.xml"/><Relationship Id="rId15" Type="http://schemas.openxmlformats.org/officeDocument/2006/relationships/image" Target="../media/image18.png"/><Relationship Id="rId10" Type="http://schemas.openxmlformats.org/officeDocument/2006/relationships/image" Target="../media/image3.png"/><Relationship Id="rId4" Type="http://schemas.openxmlformats.org/officeDocument/2006/relationships/image" Target="../media/image46.svg"/><Relationship Id="rId9" Type="http://schemas.openxmlformats.org/officeDocument/2006/relationships/image" Target="../media/image50.svg"/><Relationship Id="rId14" Type="http://schemas.openxmlformats.org/officeDocument/2006/relationships/image" Target="../media/image51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13" Type="http://schemas.openxmlformats.org/officeDocument/2006/relationships/image" Target="../media/image25.svg"/><Relationship Id="rId3" Type="http://schemas.openxmlformats.org/officeDocument/2006/relationships/image" Target="../media/image450.png"/><Relationship Id="rId7" Type="http://schemas.openxmlformats.org/officeDocument/2006/relationships/image" Target="../media/image48.sv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70.png"/><Relationship Id="rId11" Type="http://schemas.openxmlformats.org/officeDocument/2006/relationships/image" Target="../media/image24.svg"/><Relationship Id="rId5" Type="http://schemas.openxmlformats.org/officeDocument/2006/relationships/slide" Target="slide70.xml"/><Relationship Id="rId1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46.svg"/><Relationship Id="rId9" Type="http://schemas.openxmlformats.org/officeDocument/2006/relationships/image" Target="../media/image50.svg"/><Relationship Id="rId14" Type="http://schemas.openxmlformats.org/officeDocument/2006/relationships/image" Target="../media/image5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18.png"/><Relationship Id="rId3" Type="http://schemas.openxmlformats.org/officeDocument/2006/relationships/image" Target="../media/image50.svg"/><Relationship Id="rId7" Type="http://schemas.openxmlformats.org/officeDocument/2006/relationships/image" Target="../media/image47.png"/><Relationship Id="rId12" Type="http://schemas.openxmlformats.org/officeDocument/2006/relationships/image" Target="../media/image11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slide" Target="slide7.xml"/><Relationship Id="rId11" Type="http://schemas.openxmlformats.org/officeDocument/2006/relationships/image" Target="../media/image10.png"/><Relationship Id="rId5" Type="http://schemas.openxmlformats.org/officeDocument/2006/relationships/image" Target="../media/image46.svg"/><Relationship Id="rId10" Type="http://schemas.openxmlformats.org/officeDocument/2006/relationships/image" Target="../media/image4.svg"/><Relationship Id="rId4" Type="http://schemas.openxmlformats.org/officeDocument/2006/relationships/image" Target="../media/image45.png"/><Relationship Id="rId9" Type="http://schemas.openxmlformats.org/officeDocument/2006/relationships/image" Target="../media/image3.png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" Target="slide19.xml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54.svg"/><Relationship Id="rId10" Type="http://schemas.openxmlformats.org/officeDocument/2006/relationships/image" Target="../media/image18.png"/><Relationship Id="rId4" Type="http://schemas.openxmlformats.org/officeDocument/2006/relationships/image" Target="../media/image53.png"/><Relationship Id="rId9" Type="http://schemas.openxmlformats.org/officeDocument/2006/relationships/image" Target="../media/image11.sv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" Target="slide190.xml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png"/><Relationship Id="rId5" Type="http://schemas.openxmlformats.org/officeDocument/2006/relationships/image" Target="../media/image54.svg"/><Relationship Id="rId10" Type="http://schemas.openxmlformats.org/officeDocument/2006/relationships/image" Target="../media/image26.png"/><Relationship Id="rId4" Type="http://schemas.openxmlformats.org/officeDocument/2006/relationships/image" Target="../media/image530.png"/><Relationship Id="rId9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13" Type="http://schemas.openxmlformats.org/officeDocument/2006/relationships/image" Target="../media/image57.png"/><Relationship Id="rId3" Type="http://schemas.openxmlformats.org/officeDocument/2006/relationships/image" Target="../media/image55.png"/><Relationship Id="rId7" Type="http://schemas.openxmlformats.org/officeDocument/2006/relationships/image" Target="../media/image3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svg"/><Relationship Id="rId11" Type="http://schemas.openxmlformats.org/officeDocument/2006/relationships/image" Target="../media/image18.png"/><Relationship Id="rId5" Type="http://schemas.openxmlformats.org/officeDocument/2006/relationships/image" Target="../media/image53.png"/><Relationship Id="rId10" Type="http://schemas.openxmlformats.org/officeDocument/2006/relationships/image" Target="../media/image11.svg"/><Relationship Id="rId4" Type="http://schemas.openxmlformats.org/officeDocument/2006/relationships/slide" Target="slide19.xml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8.pn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slide" Target="slide19.xml"/><Relationship Id="rId10" Type="http://schemas.openxmlformats.org/officeDocument/2006/relationships/image" Target="../media/image18.png"/><Relationship Id="rId4" Type="http://schemas.openxmlformats.org/officeDocument/2006/relationships/image" Target="../media/image59.png"/><Relationship Id="rId9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3.png"/><Relationship Id="rId7" Type="http://schemas.openxmlformats.org/officeDocument/2006/relationships/image" Target="../media/image10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4.svg"/><Relationship Id="rId9" Type="http://schemas.openxmlformats.org/officeDocument/2006/relationships/image" Target="../media/image18.png"/></Relationships>
</file>

<file path=ppt/slides/_rels/slide1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30.png"/><Relationship Id="rId7" Type="http://schemas.openxmlformats.org/officeDocument/2006/relationships/image" Target="../media/image100.png"/><Relationship Id="rId2" Type="http://schemas.openxmlformats.org/officeDocument/2006/relationships/slide" Target="slide19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svg"/><Relationship Id="rId5" Type="http://schemas.openxmlformats.org/officeDocument/2006/relationships/image" Target="../media/image30.png"/><Relationship Id="rId4" Type="http://schemas.openxmlformats.org/officeDocument/2006/relationships/image" Target="../media/image54.sv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0.xml"/><Relationship Id="rId13" Type="http://schemas.openxmlformats.org/officeDocument/2006/relationships/image" Target="../media/image8.png"/><Relationship Id="rId1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17" Type="http://schemas.openxmlformats.org/officeDocument/2006/relationships/slide" Target="slide160.xml"/><Relationship Id="rId2" Type="http://schemas.openxmlformats.org/officeDocument/2006/relationships/image" Target="../media/image3.png"/><Relationship Id="rId16" Type="http://schemas.openxmlformats.org/officeDocument/2006/relationships/image" Target="../media/image9.png"/><Relationship Id="rId20" Type="http://schemas.openxmlformats.org/officeDocument/2006/relationships/image" Target="../media/image11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11" Type="http://schemas.openxmlformats.org/officeDocument/2006/relationships/slide" Target="slide130.xml"/><Relationship Id="rId5" Type="http://schemas.openxmlformats.org/officeDocument/2006/relationships/slide" Target="slide30.xml"/><Relationship Id="rId15" Type="http://schemas.openxmlformats.org/officeDocument/2006/relationships/image" Target="../media/image80.png"/><Relationship Id="rId10" Type="http://schemas.openxmlformats.org/officeDocument/2006/relationships/image" Target="../media/image7.png"/><Relationship Id="rId19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14" Type="http://schemas.openxmlformats.org/officeDocument/2006/relationships/slide" Target="slide1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6.png"/><Relationship Id="rId12" Type="http://schemas.openxmlformats.org/officeDocument/2006/relationships/image" Target="../media/image1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svg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4.svg"/><Relationship Id="rId4" Type="http://schemas.openxmlformats.org/officeDocument/2006/relationships/slide" Target="slide3.xml"/><Relationship Id="rId9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6.png"/><Relationship Id="rId3" Type="http://schemas.openxmlformats.org/officeDocument/2006/relationships/image" Target="../media/image13.svg"/><Relationship Id="rId7" Type="http://schemas.openxmlformats.org/officeDocument/2006/relationships/image" Target="../media/image160.png"/><Relationship Id="rId12" Type="http://schemas.openxmlformats.org/officeDocument/2006/relationships/image" Target="../media/image25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15.svg"/><Relationship Id="rId11" Type="http://schemas.openxmlformats.org/officeDocument/2006/relationships/image" Target="../media/image100.png"/><Relationship Id="rId5" Type="http://schemas.openxmlformats.org/officeDocument/2006/relationships/image" Target="../media/image140.png"/><Relationship Id="rId10" Type="http://schemas.openxmlformats.org/officeDocument/2006/relationships/image" Target="../media/image24.svg"/><Relationship Id="rId4" Type="http://schemas.openxmlformats.org/officeDocument/2006/relationships/slide" Target="slide30.xml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7.svg"/><Relationship Id="rId1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11" Type="http://schemas.openxmlformats.org/officeDocument/2006/relationships/image" Target="../media/image15.svg"/><Relationship Id="rId5" Type="http://schemas.openxmlformats.org/officeDocument/2006/relationships/image" Target="../media/image21.png"/><Relationship Id="rId15" Type="http://schemas.openxmlformats.org/officeDocument/2006/relationships/image" Target="../media/image4.svg"/><Relationship Id="rId10" Type="http://schemas.openxmlformats.org/officeDocument/2006/relationships/image" Target="../media/image14.png"/><Relationship Id="rId4" Type="http://schemas.openxmlformats.org/officeDocument/2006/relationships/image" Target="../media/image20.png"/><Relationship Id="rId9" Type="http://schemas.openxmlformats.org/officeDocument/2006/relationships/slide" Target="slide3.xml"/><Relationship Id="rId1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1.svg"/><Relationship Id="rId3" Type="http://schemas.openxmlformats.org/officeDocument/2006/relationships/image" Target="../media/image13.svg"/><Relationship Id="rId7" Type="http://schemas.openxmlformats.org/officeDocument/2006/relationships/image" Target="../media/image16.png"/><Relationship Id="rId12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svg"/><Relationship Id="rId11" Type="http://schemas.openxmlformats.org/officeDocument/2006/relationships/image" Target="../media/image4.svg"/><Relationship Id="rId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slide" Target="slide3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4.svg"/><Relationship Id="rId5" Type="http://schemas.openxmlformats.org/officeDocument/2006/relationships/slide" Target="slide3.xml"/><Relationship Id="rId15" Type="http://schemas.openxmlformats.org/officeDocument/2006/relationships/image" Target="../media/image24.png"/><Relationship Id="rId10" Type="http://schemas.openxmlformats.org/officeDocument/2006/relationships/image" Target="../media/image3.png"/><Relationship Id="rId4" Type="http://schemas.openxmlformats.org/officeDocument/2006/relationships/image" Target="../media/image13.svg"/><Relationship Id="rId9" Type="http://schemas.openxmlformats.org/officeDocument/2006/relationships/image" Target="../media/image17.sv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10.png"/><Relationship Id="rId3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openxmlformats.org/officeDocument/2006/relationships/image" Target="../media/image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slide" Target="slide3.xml"/><Relationship Id="rId11" Type="http://schemas.openxmlformats.org/officeDocument/2006/relationships/image" Target="../media/image3.png"/><Relationship Id="rId5" Type="http://schemas.openxmlformats.org/officeDocument/2006/relationships/image" Target="../media/image26.svg"/><Relationship Id="rId15" Type="http://schemas.openxmlformats.org/officeDocument/2006/relationships/image" Target="../media/image18.png"/><Relationship Id="rId10" Type="http://schemas.openxmlformats.org/officeDocument/2006/relationships/image" Target="../media/image28.svg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openxmlformats.org/officeDocument/2006/relationships/image" Target="../media/image11.sv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100.png"/><Relationship Id="rId3" Type="http://schemas.openxmlformats.org/officeDocument/2006/relationships/image" Target="../media/image250.png"/><Relationship Id="rId7" Type="http://schemas.openxmlformats.org/officeDocument/2006/relationships/image" Target="../media/image140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30.xml"/><Relationship Id="rId11" Type="http://schemas.openxmlformats.org/officeDocument/2006/relationships/image" Target="../media/image30.png"/><Relationship Id="rId5" Type="http://schemas.openxmlformats.org/officeDocument/2006/relationships/image" Target="../media/image26.svg"/><Relationship Id="rId15" Type="http://schemas.openxmlformats.org/officeDocument/2006/relationships/image" Target="../media/image26.png"/><Relationship Id="rId10" Type="http://schemas.openxmlformats.org/officeDocument/2006/relationships/image" Target="../media/image28.svg"/><Relationship Id="rId4" Type="http://schemas.openxmlformats.org/officeDocument/2006/relationships/image" Target="../media/image120.png"/><Relationship Id="rId9" Type="http://schemas.openxmlformats.org/officeDocument/2006/relationships/image" Target="../media/image160.png"/><Relationship Id="rId1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4.svg"/><Relationship Id="rId5" Type="http://schemas.openxmlformats.org/officeDocument/2006/relationships/slide" Target="slide3.xml"/><Relationship Id="rId10" Type="http://schemas.openxmlformats.org/officeDocument/2006/relationships/image" Target="../media/image3.png"/><Relationship Id="rId4" Type="http://schemas.openxmlformats.org/officeDocument/2006/relationships/image" Target="../media/image13.svg"/><Relationship Id="rId9" Type="http://schemas.openxmlformats.org/officeDocument/2006/relationships/image" Target="../media/image17.svg"/><Relationship Id="rId1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25.svg"/><Relationship Id="rId3" Type="http://schemas.openxmlformats.org/officeDocument/2006/relationships/image" Target="../media/image120.png"/><Relationship Id="rId7" Type="http://schemas.openxmlformats.org/officeDocument/2006/relationships/image" Target="../media/image15.sv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0.png"/><Relationship Id="rId11" Type="http://schemas.openxmlformats.org/officeDocument/2006/relationships/image" Target="../media/image24.svg"/><Relationship Id="rId5" Type="http://schemas.openxmlformats.org/officeDocument/2006/relationships/slide" Target="slide30.xml"/><Relationship Id="rId10" Type="http://schemas.openxmlformats.org/officeDocument/2006/relationships/image" Target="../media/image30.png"/><Relationship Id="rId4" Type="http://schemas.openxmlformats.org/officeDocument/2006/relationships/image" Target="../media/image13.svg"/><Relationship Id="rId9" Type="http://schemas.openxmlformats.org/officeDocument/2006/relationships/image" Target="../media/image17.sv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1.svg"/><Relationship Id="rId3" Type="http://schemas.openxmlformats.org/officeDocument/2006/relationships/image" Target="../media/image29.png"/><Relationship Id="rId7" Type="http://schemas.openxmlformats.org/officeDocument/2006/relationships/image" Target="../media/image32.sv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11" Type="http://schemas.openxmlformats.org/officeDocument/2006/relationships/image" Target="../media/image4.svg"/><Relationship Id="rId5" Type="http://schemas.openxmlformats.org/officeDocument/2006/relationships/slide" Target="slide3.xml"/><Relationship Id="rId10" Type="http://schemas.openxmlformats.org/officeDocument/2006/relationships/image" Target="../media/image3.png"/><Relationship Id="rId4" Type="http://schemas.openxmlformats.org/officeDocument/2006/relationships/image" Target="../media/image30.svg"/><Relationship Id="rId9" Type="http://schemas.openxmlformats.org/officeDocument/2006/relationships/image" Target="../media/image34.svg"/><Relationship Id="rId14" Type="http://schemas.openxmlformats.org/officeDocument/2006/relationships/image" Target="../media/image18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0.png"/><Relationship Id="rId13" Type="http://schemas.openxmlformats.org/officeDocument/2006/relationships/image" Target="../media/image25.svg"/><Relationship Id="rId3" Type="http://schemas.openxmlformats.org/officeDocument/2006/relationships/image" Target="../media/image290.png"/><Relationship Id="rId7" Type="http://schemas.openxmlformats.org/officeDocument/2006/relationships/image" Target="../media/image32.sv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10.png"/><Relationship Id="rId11" Type="http://schemas.openxmlformats.org/officeDocument/2006/relationships/image" Target="../media/image24.svg"/><Relationship Id="rId5" Type="http://schemas.openxmlformats.org/officeDocument/2006/relationships/slide" Target="slide30.xml"/><Relationship Id="rId10" Type="http://schemas.openxmlformats.org/officeDocument/2006/relationships/image" Target="../media/image30.png"/><Relationship Id="rId4" Type="http://schemas.openxmlformats.org/officeDocument/2006/relationships/image" Target="../media/image30.svg"/><Relationship Id="rId9" Type="http://schemas.openxmlformats.org/officeDocument/2006/relationships/image" Target="../media/image34.sv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Vídeo 13" title="Animación de formas distorsionadas">
            <a:hlinkClick r:id="" action="ppaction://media"/>
            <a:extLst>
              <a:ext uri="{FF2B5EF4-FFF2-40B4-BE49-F238E27FC236}">
                <a16:creationId xmlns:a16="http://schemas.microsoft.com/office/drawing/2014/main" id="{DC815BC1-9C72-CA8F-23F1-6C599929B4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536927"/>
            <a:ext cx="9144000" cy="2069646"/>
          </a:xfrm>
          <a:prstGeom prst="rect">
            <a:avLst/>
          </a:prstGeom>
        </p:spPr>
      </p:pic>
      <p:sp>
        <p:nvSpPr>
          <p:cNvPr id="2" name="Título de sección">
            <a:extLst>
              <a:ext uri="{FF2B5EF4-FFF2-40B4-BE49-F238E27FC236}">
                <a16:creationId xmlns:a16="http://schemas.microsoft.com/office/drawing/2014/main" id="{1FC63754-15C3-0576-6F85-BABAB97AC6C0}"/>
              </a:ext>
            </a:extLst>
          </p:cNvPr>
          <p:cNvSpPr txBox="1">
            <a:spLocks/>
          </p:cNvSpPr>
          <p:nvPr/>
        </p:nvSpPr>
        <p:spPr>
          <a:xfrm>
            <a:off x="1989704" y="3778023"/>
            <a:ext cx="4991102" cy="1250156"/>
          </a:xfrm>
          <a:prstGeom prst="rect">
            <a:avLst/>
          </a:prstGeom>
        </p:spPr>
        <p:txBody>
          <a:bodyPr lIns="19050" tIns="19050" rIns="19050" bIns="19050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-232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hangingPunct="1"/>
            <a:r>
              <a:rPr lang="es-CR" sz="3000" b="1">
                <a:solidFill>
                  <a:schemeClr val="tx1">
                    <a:lumMod val="50000"/>
                    <a:lumOff val="50000"/>
                  </a:schemeClr>
                </a:solidFill>
                <a:latin typeface="Avenir Black" panose="02000503020000020003" pitchFamily="2" charset="0"/>
              </a:rPr>
              <a:t>Informe Anual de Labores</a:t>
            </a:r>
          </a:p>
          <a:p>
            <a:pPr algn="ctr" hangingPunct="1"/>
            <a:r>
              <a:rPr lang="es-CR" sz="3000" b="1">
                <a:solidFill>
                  <a:schemeClr val="tx1">
                    <a:lumMod val="50000"/>
                    <a:lumOff val="50000"/>
                  </a:schemeClr>
                </a:solidFill>
                <a:latin typeface="Avenir Black" panose="02000503020000020003" pitchFamily="2" charset="0"/>
              </a:rPr>
              <a:t>2024</a:t>
            </a:r>
          </a:p>
        </p:txBody>
      </p:sp>
      <p:sp>
        <p:nvSpPr>
          <p:cNvPr id="3" name="Título de sección">
            <a:extLst>
              <a:ext uri="{FF2B5EF4-FFF2-40B4-BE49-F238E27FC236}">
                <a16:creationId xmlns:a16="http://schemas.microsoft.com/office/drawing/2014/main" id="{9FE3A39C-FF86-2017-1F96-2D6A993A24CD}"/>
              </a:ext>
            </a:extLst>
          </p:cNvPr>
          <p:cNvSpPr txBox="1">
            <a:spLocks/>
          </p:cNvSpPr>
          <p:nvPr/>
        </p:nvSpPr>
        <p:spPr>
          <a:xfrm>
            <a:off x="2436189" y="607900"/>
            <a:ext cx="4098132" cy="450056"/>
          </a:xfrm>
          <a:prstGeom prst="rect">
            <a:avLst/>
          </a:prstGeom>
        </p:spPr>
        <p:txBody>
          <a:bodyPr lIns="19050" tIns="19050" rIns="19050" bIns="19050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-232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algn="ctr" hangingPunct="1"/>
            <a:r>
              <a:rPr lang="es-CR" sz="3300" b="1">
                <a:solidFill>
                  <a:schemeClr val="tx1">
                    <a:lumMod val="50000"/>
                    <a:lumOff val="50000"/>
                  </a:schemeClr>
                </a:solidFill>
                <a:latin typeface="Avenir Black" panose="02000503020000020003" pitchFamily="2" charset="0"/>
              </a:rPr>
              <a:t>Auditoria Interna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D0DF4EC-180C-BB94-09F3-D3754B3E61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1634" y="2450770"/>
            <a:ext cx="3300413" cy="103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935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9" name="Google Shape;589;p27"/>
          <p:cNvGrpSpPr/>
          <p:nvPr/>
        </p:nvGrpSpPr>
        <p:grpSpPr>
          <a:xfrm>
            <a:off x="4361644" y="980439"/>
            <a:ext cx="2807953" cy="2860799"/>
            <a:chOff x="2888625" y="1279825"/>
            <a:chExt cx="3366600" cy="3366600"/>
          </a:xfrm>
        </p:grpSpPr>
        <p:grpSp>
          <p:nvGrpSpPr>
            <p:cNvPr id="590" name="Google Shape;590;p27"/>
            <p:cNvGrpSpPr/>
            <p:nvPr/>
          </p:nvGrpSpPr>
          <p:grpSpPr>
            <a:xfrm>
              <a:off x="3504625" y="1895825"/>
              <a:ext cx="2164750" cy="2134800"/>
              <a:chOff x="3504625" y="1743425"/>
              <a:chExt cx="2164750" cy="2134800"/>
            </a:xfrm>
          </p:grpSpPr>
          <p:sp>
            <p:nvSpPr>
              <p:cNvPr id="591" name="Google Shape;591;p27"/>
              <p:cNvSpPr/>
              <p:nvPr/>
            </p:nvSpPr>
            <p:spPr>
              <a:xfrm>
                <a:off x="3504625" y="1743425"/>
                <a:ext cx="2134800" cy="2134800"/>
              </a:xfrm>
              <a:prstGeom prst="pie">
                <a:avLst>
                  <a:gd name="adj1" fmla="val 19001718"/>
                  <a:gd name="adj2" fmla="val 2901665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27"/>
              <p:cNvSpPr txBox="1"/>
              <p:nvPr/>
            </p:nvSpPr>
            <p:spPr>
              <a:xfrm>
                <a:off x="4788575" y="2550300"/>
                <a:ext cx="880800" cy="52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50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10</a:t>
                </a:r>
                <a:r>
                  <a:rPr lang="en" sz="1600">
                    <a:solidFill>
                      <a:schemeClr val="lt1"/>
                    </a:solidFill>
                    <a:latin typeface="Fira Sans Extra Condensed Light"/>
                    <a:ea typeface="Fira Sans Extra Condensed Light"/>
                    <a:cs typeface="Fira Sans Extra Condensed Light"/>
                    <a:sym typeface="Fira Sans Extra Condensed Light"/>
                  </a:rPr>
                  <a:t>%</a:t>
                </a:r>
                <a:endParaRPr sz="16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593" name="Google Shape;593;p27"/>
            <p:cNvGrpSpPr/>
            <p:nvPr/>
          </p:nvGrpSpPr>
          <p:grpSpPr>
            <a:xfrm>
              <a:off x="3261050" y="1652250"/>
              <a:ext cx="2622000" cy="2622000"/>
              <a:chOff x="3261050" y="1499850"/>
              <a:chExt cx="2622000" cy="2622000"/>
            </a:xfrm>
          </p:grpSpPr>
          <p:sp>
            <p:nvSpPr>
              <p:cNvPr id="594" name="Google Shape;594;p27"/>
              <p:cNvSpPr/>
              <p:nvPr/>
            </p:nvSpPr>
            <p:spPr>
              <a:xfrm>
                <a:off x="3261050" y="1499850"/>
                <a:ext cx="2622000" cy="2622000"/>
              </a:xfrm>
              <a:prstGeom prst="pie">
                <a:avLst>
                  <a:gd name="adj1" fmla="val 1912501"/>
                  <a:gd name="adj2" fmla="val 8037408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27"/>
              <p:cNvSpPr txBox="1"/>
              <p:nvPr/>
            </p:nvSpPr>
            <p:spPr>
              <a:xfrm>
                <a:off x="4131500" y="3357425"/>
                <a:ext cx="880800" cy="52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50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13</a:t>
                </a:r>
                <a:r>
                  <a:rPr lang="en" sz="1600">
                    <a:solidFill>
                      <a:schemeClr val="lt1"/>
                    </a:solidFill>
                    <a:latin typeface="Fira Sans Extra Condensed Light"/>
                    <a:ea typeface="Fira Sans Extra Condensed Light"/>
                    <a:cs typeface="Fira Sans Extra Condensed Light"/>
                    <a:sym typeface="Fira Sans Extra Condensed Light"/>
                  </a:rPr>
                  <a:t>%</a:t>
                </a:r>
                <a:endParaRPr sz="16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596" name="Google Shape;596;p27"/>
            <p:cNvGrpSpPr/>
            <p:nvPr/>
          </p:nvGrpSpPr>
          <p:grpSpPr>
            <a:xfrm>
              <a:off x="3123960" y="1515160"/>
              <a:ext cx="2895900" cy="2895900"/>
              <a:chOff x="3123960" y="1362760"/>
              <a:chExt cx="2895900" cy="2895900"/>
            </a:xfrm>
          </p:grpSpPr>
          <p:sp>
            <p:nvSpPr>
              <p:cNvPr id="597" name="Google Shape;597;p27"/>
              <p:cNvSpPr/>
              <p:nvPr/>
            </p:nvSpPr>
            <p:spPr>
              <a:xfrm>
                <a:off x="3123960" y="1362760"/>
                <a:ext cx="2895900" cy="2895900"/>
              </a:xfrm>
              <a:prstGeom prst="pie">
                <a:avLst>
                  <a:gd name="adj1" fmla="val 7942849"/>
                  <a:gd name="adj2" fmla="val 13500110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27"/>
              <p:cNvSpPr txBox="1"/>
              <p:nvPr/>
            </p:nvSpPr>
            <p:spPr>
              <a:xfrm>
                <a:off x="3261050" y="2550300"/>
                <a:ext cx="880800" cy="52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50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2</a:t>
                </a:r>
                <a:r>
                  <a:rPr lang="en" sz="1600">
                    <a:solidFill>
                      <a:schemeClr val="lt1"/>
                    </a:solidFill>
                    <a:latin typeface="Fira Sans Extra Condensed Light"/>
                    <a:ea typeface="Fira Sans Extra Condensed Light"/>
                    <a:cs typeface="Fira Sans Extra Condensed Light"/>
                    <a:sym typeface="Fira Sans Extra Condensed Light"/>
                  </a:rPr>
                  <a:t>%</a:t>
                </a:r>
                <a:endParaRPr sz="16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599" name="Google Shape;599;p27"/>
            <p:cNvGrpSpPr/>
            <p:nvPr/>
          </p:nvGrpSpPr>
          <p:grpSpPr>
            <a:xfrm>
              <a:off x="2888625" y="1279825"/>
              <a:ext cx="3366600" cy="3366600"/>
              <a:chOff x="2888625" y="1127425"/>
              <a:chExt cx="3366600" cy="3366600"/>
            </a:xfrm>
          </p:grpSpPr>
          <p:sp>
            <p:nvSpPr>
              <p:cNvPr id="600" name="Google Shape;600;p27"/>
              <p:cNvSpPr/>
              <p:nvPr/>
            </p:nvSpPr>
            <p:spPr>
              <a:xfrm>
                <a:off x="2888625" y="1127425"/>
                <a:ext cx="3366600" cy="3366600"/>
              </a:xfrm>
              <a:prstGeom prst="pie">
                <a:avLst>
                  <a:gd name="adj1" fmla="val 11678483"/>
                  <a:gd name="adj2" fmla="val 1970647"/>
                </a:avLst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27"/>
              <p:cNvSpPr txBox="1"/>
              <p:nvPr/>
            </p:nvSpPr>
            <p:spPr>
              <a:xfrm>
                <a:off x="4131500" y="1510025"/>
                <a:ext cx="880800" cy="520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250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85</a:t>
                </a:r>
                <a:r>
                  <a:rPr lang="en" sz="1600">
                    <a:solidFill>
                      <a:srgbClr val="FFFFFF"/>
                    </a:solidFill>
                    <a:latin typeface="Fira Sans Extra Condensed Light"/>
                    <a:ea typeface="Fira Sans Extra Condensed Light"/>
                    <a:cs typeface="Fira Sans Extra Condensed Light"/>
                    <a:sym typeface="Fira Sans Extra Condensed Light"/>
                  </a:rPr>
                  <a:t>%</a:t>
                </a:r>
                <a:endParaRPr sz="1600">
                  <a:solidFill>
                    <a:srgbClr val="FFFFFF"/>
                  </a:solidFill>
                  <a:latin typeface="Fira Sans Extra Condensed Light"/>
                  <a:ea typeface="Fira Sans Extra Condensed Light"/>
                  <a:cs typeface="Fira Sans Extra Condensed Light"/>
                  <a:sym typeface="Fira Sans Extra Condensed Light"/>
                </a:endParaRPr>
              </a:p>
            </p:txBody>
          </p:sp>
        </p:grpSp>
        <p:sp>
          <p:nvSpPr>
            <p:cNvPr id="602" name="Google Shape;602;p27"/>
            <p:cNvSpPr/>
            <p:nvPr/>
          </p:nvSpPr>
          <p:spPr>
            <a:xfrm>
              <a:off x="4260450" y="2651650"/>
              <a:ext cx="622800" cy="622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4" name="Google Shape;604;p27"/>
          <p:cNvSpPr txBox="1"/>
          <p:nvPr/>
        </p:nvSpPr>
        <p:spPr>
          <a:xfrm>
            <a:off x="6671215" y="1093518"/>
            <a:ext cx="1215112" cy="2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5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Cumplida </a:t>
            </a:r>
            <a:endParaRPr sz="1700">
              <a:solidFill>
                <a:schemeClr val="accent5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610" name="Google Shape;610;p27"/>
          <p:cNvSpPr txBox="1"/>
          <p:nvPr/>
        </p:nvSpPr>
        <p:spPr>
          <a:xfrm>
            <a:off x="3470878" y="2450530"/>
            <a:ext cx="1141390" cy="26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Por validar</a:t>
            </a:r>
            <a:endParaRPr sz="1700">
              <a:solidFill>
                <a:schemeClr val="accent2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613" name="Google Shape;613;p27"/>
          <p:cNvSpPr txBox="1"/>
          <p:nvPr/>
        </p:nvSpPr>
        <p:spPr>
          <a:xfrm>
            <a:off x="6405452" y="3578738"/>
            <a:ext cx="942300" cy="2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6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En plazo</a:t>
            </a:r>
            <a:endParaRPr sz="1700">
              <a:solidFill>
                <a:schemeClr val="accent6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" name="Diagrama de flujo: terminador 11">
            <a:extLst>
              <a:ext uri="{FF2B5EF4-FFF2-40B4-BE49-F238E27FC236}">
                <a16:creationId xmlns:a16="http://schemas.microsoft.com/office/drawing/2014/main" id="{83400A79-EA24-A4D9-87B3-F816AB558C1A}"/>
              </a:ext>
            </a:extLst>
          </p:cNvPr>
          <p:cNvSpPr/>
          <p:nvPr/>
        </p:nvSpPr>
        <p:spPr>
          <a:xfrm>
            <a:off x="7886327" y="1070236"/>
            <a:ext cx="869950" cy="285782"/>
          </a:xfrm>
          <a:prstGeom prst="flowChartTerminator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/>
              <a:t>2.532</a:t>
            </a:r>
          </a:p>
        </p:txBody>
      </p:sp>
      <p:sp>
        <p:nvSpPr>
          <p:cNvPr id="13" name="Diagrama de flujo: terminador 12">
            <a:extLst>
              <a:ext uri="{FF2B5EF4-FFF2-40B4-BE49-F238E27FC236}">
                <a16:creationId xmlns:a16="http://schemas.microsoft.com/office/drawing/2014/main" id="{C58854E9-1D48-F65B-D015-58967ED110EF}"/>
              </a:ext>
            </a:extLst>
          </p:cNvPr>
          <p:cNvSpPr/>
          <p:nvPr/>
        </p:nvSpPr>
        <p:spPr>
          <a:xfrm>
            <a:off x="7484562" y="3541928"/>
            <a:ext cx="869950" cy="285782"/>
          </a:xfrm>
          <a:prstGeom prst="flowChartTerminator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/>
              <a:t>377</a:t>
            </a:r>
          </a:p>
        </p:txBody>
      </p:sp>
      <p:sp>
        <p:nvSpPr>
          <p:cNvPr id="14" name="Diagrama de flujo: terminador 13">
            <a:extLst>
              <a:ext uri="{FF2B5EF4-FFF2-40B4-BE49-F238E27FC236}">
                <a16:creationId xmlns:a16="http://schemas.microsoft.com/office/drawing/2014/main" id="{6746638C-9403-38A6-EBB3-110722810F41}"/>
              </a:ext>
            </a:extLst>
          </p:cNvPr>
          <p:cNvSpPr/>
          <p:nvPr/>
        </p:nvSpPr>
        <p:spPr>
          <a:xfrm>
            <a:off x="2482328" y="2431518"/>
            <a:ext cx="869950" cy="285782"/>
          </a:xfrm>
          <a:prstGeom prst="flowChartTerminator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R"/>
              <a:t>60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197AF5B6-A944-8C18-096C-CF6AD3B0B3DC}"/>
              </a:ext>
            </a:extLst>
          </p:cNvPr>
          <p:cNvGrpSpPr/>
          <p:nvPr/>
        </p:nvGrpSpPr>
        <p:grpSpPr>
          <a:xfrm>
            <a:off x="-452055" y="1954456"/>
            <a:ext cx="2037823" cy="2820837"/>
            <a:chOff x="3084058" y="1908963"/>
            <a:chExt cx="2355012" cy="3364341"/>
          </a:xfrm>
        </p:grpSpPr>
        <p:grpSp>
          <p:nvGrpSpPr>
            <p:cNvPr id="21" name="Group 41">
              <a:extLst>
                <a:ext uri="{FF2B5EF4-FFF2-40B4-BE49-F238E27FC236}">
                  <a16:creationId xmlns:a16="http://schemas.microsoft.com/office/drawing/2014/main" id="{D0AF295F-E01E-972F-1C55-FE50253987E2}"/>
                </a:ext>
              </a:extLst>
            </p:cNvPr>
            <p:cNvGrpSpPr/>
            <p:nvPr/>
          </p:nvGrpSpPr>
          <p:grpSpPr>
            <a:xfrm rot="-10800000">
              <a:off x="3269777" y="1967246"/>
              <a:ext cx="1617202" cy="1590185"/>
              <a:chOff x="-1912115" y="-1867866"/>
              <a:chExt cx="2648715" cy="2604466"/>
            </a:xfrm>
          </p:grpSpPr>
          <p:sp>
            <p:nvSpPr>
              <p:cNvPr id="31" name="Freeform 42">
                <a:extLst>
                  <a:ext uri="{FF2B5EF4-FFF2-40B4-BE49-F238E27FC236}">
                    <a16:creationId xmlns:a16="http://schemas.microsoft.com/office/drawing/2014/main" id="{06D4755B-C8A8-0E1E-2F9D-62D51A53C310}"/>
                  </a:ext>
                </a:extLst>
              </p:cNvPr>
              <p:cNvSpPr/>
              <p:nvPr/>
            </p:nvSpPr>
            <p:spPr>
              <a:xfrm>
                <a:off x="-1912115" y="-1867866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A86B6"/>
              </a:solidFill>
            </p:spPr>
            <p:txBody>
              <a:bodyPr/>
              <a:lstStyle/>
              <a:p>
                <a:pPr defTabSz="457223"/>
                <a:endParaRPr lang="es-CR" sz="9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2" name="TextBox 43">
                <a:extLst>
                  <a:ext uri="{FF2B5EF4-FFF2-40B4-BE49-F238E27FC236}">
                    <a16:creationId xmlns:a16="http://schemas.microsoft.com/office/drawing/2014/main" id="{27933A59-4AEA-6E9B-9725-FC386F82E03A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3917" tIns="23917" rIns="23917" bIns="23917" rtlCol="0" anchor="ctr"/>
              <a:lstStyle/>
              <a:p>
                <a:pPr algn="ctr" defTabSz="457223">
                  <a:lnSpc>
                    <a:spcPts val="1049"/>
                  </a:lnSpc>
                </a:pPr>
                <a:endParaRPr sz="9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D0340308-D32F-ADCE-8729-9B45BC0EE501}"/>
                </a:ext>
              </a:extLst>
            </p:cNvPr>
            <p:cNvGrpSpPr/>
            <p:nvPr/>
          </p:nvGrpSpPr>
          <p:grpSpPr>
            <a:xfrm>
              <a:off x="3084058" y="1908963"/>
              <a:ext cx="2355012" cy="3364341"/>
              <a:chOff x="3084058" y="1894636"/>
              <a:chExt cx="2355012" cy="3364341"/>
            </a:xfrm>
          </p:grpSpPr>
          <p:sp>
            <p:nvSpPr>
              <p:cNvPr id="24" name="Freeform 3">
                <a:extLst>
                  <a:ext uri="{FF2B5EF4-FFF2-40B4-BE49-F238E27FC236}">
                    <a16:creationId xmlns:a16="http://schemas.microsoft.com/office/drawing/2014/main" id="{4FD41E8D-6F4C-02BF-4C02-94BAB705E51C}"/>
                  </a:ext>
                </a:extLst>
              </p:cNvPr>
              <p:cNvSpPr/>
              <p:nvPr/>
            </p:nvSpPr>
            <p:spPr>
              <a:xfrm>
                <a:off x="3084058" y="1894636"/>
                <a:ext cx="1809750" cy="1809750"/>
              </a:xfrm>
              <a:custGeom>
                <a:avLst/>
                <a:gdLst/>
                <a:ahLst/>
                <a:cxnLst/>
                <a:rect l="l" t="t" r="r" b="b"/>
                <a:pathLst>
                  <a:path w="2714625" h="2714625">
                    <a:moveTo>
                      <a:pt x="0" y="0"/>
                    </a:moveTo>
                    <a:lnTo>
                      <a:pt x="2714625" y="0"/>
                    </a:lnTo>
                    <a:lnTo>
                      <a:pt x="2714625" y="2714625"/>
                    </a:lnTo>
                    <a:lnTo>
                      <a:pt x="0" y="27146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457223"/>
                <a:endParaRPr lang="es-CR" sz="900" b="1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25" name="Grupo 24">
                <a:extLst>
                  <a:ext uri="{FF2B5EF4-FFF2-40B4-BE49-F238E27FC236}">
                    <a16:creationId xmlns:a16="http://schemas.microsoft.com/office/drawing/2014/main" id="{D121D0C6-6B1A-EB6D-CD1E-8D677084B259}"/>
                  </a:ext>
                </a:extLst>
              </p:cNvPr>
              <p:cNvGrpSpPr/>
              <p:nvPr/>
            </p:nvGrpSpPr>
            <p:grpSpPr>
              <a:xfrm>
                <a:off x="3235303" y="2033930"/>
                <a:ext cx="2203767" cy="3225047"/>
                <a:chOff x="3223252" y="2033930"/>
                <a:chExt cx="2203767" cy="3225047"/>
              </a:xfrm>
            </p:grpSpPr>
            <p:grpSp>
              <p:nvGrpSpPr>
                <p:cNvPr id="26" name="Group 35">
                  <a:extLst>
                    <a:ext uri="{FF2B5EF4-FFF2-40B4-BE49-F238E27FC236}">
                      <a16:creationId xmlns:a16="http://schemas.microsoft.com/office/drawing/2014/main" id="{C94196CB-7FFD-E4E6-1F14-471FD8ADE6B3}"/>
                    </a:ext>
                  </a:extLst>
                </p:cNvPr>
                <p:cNvGrpSpPr/>
                <p:nvPr/>
              </p:nvGrpSpPr>
              <p:grpSpPr>
                <a:xfrm rot="-10800000">
                  <a:off x="3223252" y="2033930"/>
                  <a:ext cx="1531361" cy="1531361"/>
                  <a:chOff x="0" y="0"/>
                  <a:chExt cx="812800" cy="812800"/>
                </a:xfrm>
              </p:grpSpPr>
              <p:sp>
                <p:nvSpPr>
                  <p:cNvPr id="29" name="Freeform 36">
                    <a:hlinkClick r:id="rId5" action="ppaction://hlinksldjump"/>
                    <a:extLst>
                      <a:ext uri="{FF2B5EF4-FFF2-40B4-BE49-F238E27FC236}">
                        <a16:creationId xmlns:a16="http://schemas.microsoft.com/office/drawing/2014/main" id="{C96DEFCC-7A9A-E45E-8E3A-A753383E935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1A86B6"/>
                  </a:solidFill>
                </p:spPr>
                <p:txBody>
                  <a:bodyPr/>
                  <a:lstStyle/>
                  <a:p>
                    <a:pPr defTabSz="457223"/>
                    <a:endParaRPr lang="es-CR" sz="900" b="1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0" name="TextBox 37">
                    <a:extLst>
                      <a:ext uri="{FF2B5EF4-FFF2-40B4-BE49-F238E27FC236}">
                        <a16:creationId xmlns:a16="http://schemas.microsoft.com/office/drawing/2014/main" id="{5E942CAD-A216-F1B7-BC3F-F4ED8FD3BC69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38100"/>
                    <a:ext cx="660400" cy="698500"/>
                  </a:xfrm>
                  <a:prstGeom prst="rect">
                    <a:avLst/>
                  </a:prstGeom>
                </p:spPr>
                <p:txBody>
                  <a:bodyPr lIns="31250" tIns="31250" rIns="31250" bIns="31250" rtlCol="0" anchor="ctr"/>
                  <a:lstStyle/>
                  <a:p>
                    <a:pPr algn="ctr" defTabSz="457223">
                      <a:lnSpc>
                        <a:spcPts val="1049"/>
                      </a:lnSpc>
                    </a:pPr>
                    <a:endParaRPr sz="900" b="1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27" name="Freeform 55">
                  <a:extLst>
                    <a:ext uri="{FF2B5EF4-FFF2-40B4-BE49-F238E27FC236}">
                      <a16:creationId xmlns:a16="http://schemas.microsoft.com/office/drawing/2014/main" id="{E804AB8A-C1C2-B63B-CB24-8B61BCEFB3C5}"/>
                    </a:ext>
                  </a:extLst>
                </p:cNvPr>
                <p:cNvSpPr/>
                <p:nvPr/>
              </p:nvSpPr>
              <p:spPr>
                <a:xfrm>
                  <a:off x="3732158" y="2461069"/>
                  <a:ext cx="599824" cy="63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736" h="957166">
                      <a:moveTo>
                        <a:pt x="0" y="0"/>
                      </a:moveTo>
                      <a:lnTo>
                        <a:pt x="899736" y="0"/>
                      </a:lnTo>
                      <a:lnTo>
                        <a:pt x="899736" y="957166"/>
                      </a:lnTo>
                      <a:lnTo>
                        <a:pt x="0" y="9571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pPr defTabSz="457223"/>
                  <a:endParaRPr lang="es-CR" sz="900" b="1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8" name="TextBox 71">
                  <a:extLst>
                    <a:ext uri="{FF2B5EF4-FFF2-40B4-BE49-F238E27FC236}">
                      <a16:creationId xmlns:a16="http://schemas.microsoft.com/office/drawing/2014/main" id="{2150C435-9A87-9EA1-A234-46C359B987B5}"/>
                    </a:ext>
                  </a:extLst>
                </p:cNvPr>
                <p:cNvSpPr txBox="1"/>
                <p:nvPr/>
              </p:nvSpPr>
              <p:spPr>
                <a:xfrm>
                  <a:off x="3660942" y="4515645"/>
                  <a:ext cx="1766077" cy="74333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 defTabSz="457223">
                    <a:spcBef>
                      <a:spcPct val="0"/>
                    </a:spcBef>
                  </a:pPr>
                  <a:r>
                    <a:rPr lang="en-US" sz="1350">
                      <a:solidFill>
                        <a:srgbClr val="1A86B6"/>
                      </a:solidFill>
                      <a:latin typeface="Avenir" panose="02000503020000020003"/>
                      <a:ea typeface="Gulim" panose="020B0503020000020004" pitchFamily="34" charset="-127"/>
                      <a:cs typeface="Inter Bold"/>
                      <a:sym typeface="Inter Bold"/>
                    </a:rPr>
                    <a:t>Estado de las recomendaciones emitidas</a:t>
                  </a:r>
                </a:p>
              </p:txBody>
            </p:sp>
          </p:grpSp>
        </p:grpSp>
        <p:sp>
          <p:nvSpPr>
            <p:cNvPr id="23" name="Freeform 80">
              <a:extLst>
                <a:ext uri="{FF2B5EF4-FFF2-40B4-BE49-F238E27FC236}">
                  <a16:creationId xmlns:a16="http://schemas.microsoft.com/office/drawing/2014/main" id="{8B9DA75B-AB7F-8893-F160-E49FD733E00D}"/>
                </a:ext>
              </a:extLst>
            </p:cNvPr>
            <p:cNvSpPr/>
            <p:nvPr/>
          </p:nvSpPr>
          <p:spPr>
            <a:xfrm rot="5400000">
              <a:off x="3678113" y="3941271"/>
              <a:ext cx="621639" cy="96099"/>
            </a:xfrm>
            <a:custGeom>
              <a:avLst/>
              <a:gdLst/>
              <a:ahLst/>
              <a:cxnLst/>
              <a:rect l="l" t="t" r="r" b="b"/>
              <a:pathLst>
                <a:path w="932458" h="144149">
                  <a:moveTo>
                    <a:pt x="0" y="0"/>
                  </a:moveTo>
                  <a:lnTo>
                    <a:pt x="932459" y="0"/>
                  </a:lnTo>
                  <a:lnTo>
                    <a:pt x="932459" y="144149"/>
                  </a:lnTo>
                  <a:lnTo>
                    <a:pt x="0" y="144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174585" b="-1712468"/>
              </a:stretch>
            </a:blipFill>
          </p:spPr>
          <p:txBody>
            <a:bodyPr/>
            <a:lstStyle/>
            <a:p>
              <a:pPr defTabSz="457223"/>
              <a:endParaRPr lang="es-CR" sz="900" b="1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3" name="Gráfico 32" descr="Cuadrado formado por puntos">
            <a:extLst>
              <a:ext uri="{FF2B5EF4-FFF2-40B4-BE49-F238E27FC236}">
                <a16:creationId xmlns:a16="http://schemas.microsoft.com/office/drawing/2014/main" id="{0D728866-F5C0-BBB9-56B9-66C904A94B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pic>
        <p:nvPicPr>
          <p:cNvPr id="2" name="Gráfico 1" descr="Cuadrado formado por puntos">
            <a:extLst>
              <a:ext uri="{FF2B5EF4-FFF2-40B4-BE49-F238E27FC236}">
                <a16:creationId xmlns:a16="http://schemas.microsoft.com/office/drawing/2014/main" id="{5286CC8D-B958-B07B-663D-A9F4CA04B1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C708DD4-711E-86A6-6F6D-3EE26FDE858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  <p:sp>
        <p:nvSpPr>
          <p:cNvPr id="4" name="Google Shape;759;p27">
            <a:extLst>
              <a:ext uri="{FF2B5EF4-FFF2-40B4-BE49-F238E27FC236}">
                <a16:creationId xmlns:a16="http://schemas.microsoft.com/office/drawing/2014/main" id="{F8B359E8-47A3-36C7-AB4C-FE8388C67AF6}"/>
              </a:ext>
            </a:extLst>
          </p:cNvPr>
          <p:cNvSpPr/>
          <p:nvPr/>
        </p:nvSpPr>
        <p:spPr>
          <a:xfrm>
            <a:off x="2917303" y="552498"/>
            <a:ext cx="2657547" cy="499935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 algn="ctr"/>
            <a:r>
              <a:rPr lang="es-CR" sz="2000">
                <a:solidFill>
                  <a:srgbClr val="1A86B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Fira Sans Extra Condensed Medium"/>
              </a:rPr>
              <a:t>2.969 recomendaciones</a:t>
            </a:r>
            <a:endParaRPr sz="2000">
              <a:solidFill>
                <a:srgbClr val="1A86B6"/>
              </a:solidFill>
              <a:latin typeface="Avenir" panose="02000503020000020003"/>
              <a:ea typeface="Gulim" panose="020B0503020000020004" pitchFamily="34" charset="-127"/>
              <a:cs typeface="Inter Bold"/>
              <a:sym typeface="Fira Sans Extra Condensed Medium"/>
            </a:endParaRPr>
          </a:p>
        </p:txBody>
      </p:sp>
      <p:sp>
        <p:nvSpPr>
          <p:cNvPr id="5" name="TextBox 69">
            <a:extLst>
              <a:ext uri="{FF2B5EF4-FFF2-40B4-BE49-F238E27FC236}">
                <a16:creationId xmlns:a16="http://schemas.microsoft.com/office/drawing/2014/main" id="{C56D247C-20A5-101E-3FC5-B9EED9D1968F}"/>
              </a:ext>
            </a:extLst>
          </p:cNvPr>
          <p:cNvSpPr txBox="1"/>
          <p:nvPr/>
        </p:nvSpPr>
        <p:spPr>
          <a:xfrm>
            <a:off x="91426" y="171313"/>
            <a:ext cx="7032171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333"/>
              </a:lnSpc>
              <a:spcBef>
                <a:spcPct val="0"/>
              </a:spcBef>
            </a:pPr>
            <a:r>
              <a:rPr lang="en-US" sz="1700">
                <a:solidFill>
                  <a:srgbClr val="1A86B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Estado de las recomendaciones emitidas desde el 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" grpId="0"/>
      <p:bldP spid="610" grpId="0"/>
      <p:bldP spid="613" grpId="0"/>
      <p:bldP spid="12" grpId="0" animBg="1"/>
      <p:bldP spid="13" grpId="0" animBg="1"/>
      <p:bldP spid="14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BCECB23C-52FE-DCEE-16F2-DE4478263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69">
            <a:extLst>
              <a:ext uri="{FF2B5EF4-FFF2-40B4-BE49-F238E27FC236}">
                <a16:creationId xmlns:a16="http://schemas.microsoft.com/office/drawing/2014/main" id="{BCFFCC48-C6BC-33CB-817E-FA0E38F69DE1}"/>
              </a:ext>
            </a:extLst>
          </p:cNvPr>
          <p:cNvSpPr txBox="1"/>
          <p:nvPr/>
        </p:nvSpPr>
        <p:spPr>
          <a:xfrm>
            <a:off x="-291350" y="151564"/>
            <a:ext cx="7032171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  <a:spcBef>
                <a:spcPct val="0"/>
              </a:spcBef>
            </a:pPr>
            <a:r>
              <a:rPr lang="en-US" sz="1700">
                <a:solidFill>
                  <a:srgbClr val="1A86B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Distribución de las recomendaciones emitidas por materia y por riesgo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35C29D2D-46E0-0558-E1E2-3B40172CCF77}"/>
              </a:ext>
            </a:extLst>
          </p:cNvPr>
          <p:cNvGrpSpPr/>
          <p:nvPr/>
        </p:nvGrpSpPr>
        <p:grpSpPr>
          <a:xfrm>
            <a:off x="-452055" y="1954456"/>
            <a:ext cx="2037823" cy="2890086"/>
            <a:chOff x="3084058" y="1908963"/>
            <a:chExt cx="2355012" cy="3446933"/>
          </a:xfrm>
        </p:grpSpPr>
        <p:grpSp>
          <p:nvGrpSpPr>
            <p:cNvPr id="27" name="Group 41">
              <a:extLst>
                <a:ext uri="{FF2B5EF4-FFF2-40B4-BE49-F238E27FC236}">
                  <a16:creationId xmlns:a16="http://schemas.microsoft.com/office/drawing/2014/main" id="{7C52A3A2-A8B7-6BAB-6B9C-7E8E9FC7313C}"/>
                </a:ext>
              </a:extLst>
            </p:cNvPr>
            <p:cNvGrpSpPr/>
            <p:nvPr/>
          </p:nvGrpSpPr>
          <p:grpSpPr>
            <a:xfrm rot="-10800000">
              <a:off x="3269777" y="1967246"/>
              <a:ext cx="1617202" cy="1590185"/>
              <a:chOff x="-1912115" y="-1867866"/>
              <a:chExt cx="2648715" cy="2604466"/>
            </a:xfrm>
          </p:grpSpPr>
          <p:sp>
            <p:nvSpPr>
              <p:cNvPr id="37" name="Freeform 42">
                <a:extLst>
                  <a:ext uri="{FF2B5EF4-FFF2-40B4-BE49-F238E27FC236}">
                    <a16:creationId xmlns:a16="http://schemas.microsoft.com/office/drawing/2014/main" id="{6664A37B-B302-98D2-62E3-69ED29B23A44}"/>
                  </a:ext>
                </a:extLst>
              </p:cNvPr>
              <p:cNvSpPr/>
              <p:nvPr/>
            </p:nvSpPr>
            <p:spPr>
              <a:xfrm>
                <a:off x="-1912115" y="-1867866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A86B6"/>
              </a:solidFill>
            </p:spPr>
            <p:txBody>
              <a:bodyPr/>
              <a:lstStyle/>
              <a:p>
                <a:pPr defTabSz="457223"/>
                <a:endParaRPr lang="es-CR" sz="9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8" name="TextBox 43">
                <a:extLst>
                  <a:ext uri="{FF2B5EF4-FFF2-40B4-BE49-F238E27FC236}">
                    <a16:creationId xmlns:a16="http://schemas.microsoft.com/office/drawing/2014/main" id="{EE870F41-2908-FBC5-19AB-2D07CD650E0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3917" tIns="23917" rIns="23917" bIns="23917" rtlCol="0" anchor="ctr"/>
              <a:lstStyle/>
              <a:p>
                <a:pPr algn="ctr" defTabSz="457223">
                  <a:lnSpc>
                    <a:spcPts val="1049"/>
                  </a:lnSpc>
                </a:pPr>
                <a:endParaRPr sz="9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AF08330A-B319-ABF7-D120-BE8423DA8C79}"/>
                </a:ext>
              </a:extLst>
            </p:cNvPr>
            <p:cNvGrpSpPr/>
            <p:nvPr/>
          </p:nvGrpSpPr>
          <p:grpSpPr>
            <a:xfrm>
              <a:off x="3084058" y="1908963"/>
              <a:ext cx="2355012" cy="3446933"/>
              <a:chOff x="3084058" y="1894636"/>
              <a:chExt cx="2355012" cy="3446933"/>
            </a:xfrm>
          </p:grpSpPr>
          <p:sp>
            <p:nvSpPr>
              <p:cNvPr id="30" name="Freeform 3">
                <a:extLst>
                  <a:ext uri="{FF2B5EF4-FFF2-40B4-BE49-F238E27FC236}">
                    <a16:creationId xmlns:a16="http://schemas.microsoft.com/office/drawing/2014/main" id="{9C9628CD-761B-A331-AD30-772A58C9EA1E}"/>
                  </a:ext>
                </a:extLst>
              </p:cNvPr>
              <p:cNvSpPr/>
              <p:nvPr/>
            </p:nvSpPr>
            <p:spPr>
              <a:xfrm>
                <a:off x="3084058" y="1894636"/>
                <a:ext cx="1809750" cy="1809750"/>
              </a:xfrm>
              <a:custGeom>
                <a:avLst/>
                <a:gdLst/>
                <a:ahLst/>
                <a:cxnLst/>
                <a:rect l="l" t="t" r="r" b="b"/>
                <a:pathLst>
                  <a:path w="2714625" h="2714625">
                    <a:moveTo>
                      <a:pt x="0" y="0"/>
                    </a:moveTo>
                    <a:lnTo>
                      <a:pt x="2714625" y="0"/>
                    </a:lnTo>
                    <a:lnTo>
                      <a:pt x="2714625" y="2714625"/>
                    </a:lnTo>
                    <a:lnTo>
                      <a:pt x="0" y="27146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457223"/>
                <a:endParaRPr lang="es-CR" sz="900" b="1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31" name="Grupo 30">
                <a:extLst>
                  <a:ext uri="{FF2B5EF4-FFF2-40B4-BE49-F238E27FC236}">
                    <a16:creationId xmlns:a16="http://schemas.microsoft.com/office/drawing/2014/main" id="{2D37D73E-DBD2-460E-771E-402948E5EAB7}"/>
                  </a:ext>
                </a:extLst>
              </p:cNvPr>
              <p:cNvGrpSpPr/>
              <p:nvPr/>
            </p:nvGrpSpPr>
            <p:grpSpPr>
              <a:xfrm>
                <a:off x="3235303" y="2033930"/>
                <a:ext cx="2203767" cy="3307639"/>
                <a:chOff x="3223252" y="2033930"/>
                <a:chExt cx="2203767" cy="3307639"/>
              </a:xfrm>
            </p:grpSpPr>
            <p:grpSp>
              <p:nvGrpSpPr>
                <p:cNvPr id="32" name="Group 35">
                  <a:extLst>
                    <a:ext uri="{FF2B5EF4-FFF2-40B4-BE49-F238E27FC236}">
                      <a16:creationId xmlns:a16="http://schemas.microsoft.com/office/drawing/2014/main" id="{04875C36-2A05-C413-D69E-4508A1F4788D}"/>
                    </a:ext>
                  </a:extLst>
                </p:cNvPr>
                <p:cNvGrpSpPr/>
                <p:nvPr/>
              </p:nvGrpSpPr>
              <p:grpSpPr>
                <a:xfrm rot="-10800000">
                  <a:off x="3223252" y="2033930"/>
                  <a:ext cx="1531361" cy="1531361"/>
                  <a:chOff x="0" y="0"/>
                  <a:chExt cx="812800" cy="812800"/>
                </a:xfrm>
              </p:grpSpPr>
              <p:sp>
                <p:nvSpPr>
                  <p:cNvPr id="35" name="Freeform 36">
                    <a:hlinkClick r:id="rId5" action="ppaction://hlinksldjump"/>
                    <a:extLst>
                      <a:ext uri="{FF2B5EF4-FFF2-40B4-BE49-F238E27FC236}">
                        <a16:creationId xmlns:a16="http://schemas.microsoft.com/office/drawing/2014/main" id="{37007224-3113-2A33-AE99-6A2D0A6F7F2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1A86B6"/>
                  </a:solidFill>
                </p:spPr>
                <p:txBody>
                  <a:bodyPr/>
                  <a:lstStyle/>
                  <a:p>
                    <a:pPr defTabSz="457223"/>
                    <a:endParaRPr lang="es-CR" sz="900" b="1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36" name="TextBox 37">
                    <a:extLst>
                      <a:ext uri="{FF2B5EF4-FFF2-40B4-BE49-F238E27FC236}">
                        <a16:creationId xmlns:a16="http://schemas.microsoft.com/office/drawing/2014/main" id="{0A31B507-2A9A-47E0-1818-6B942C603B03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38100"/>
                    <a:ext cx="660400" cy="698500"/>
                  </a:xfrm>
                  <a:prstGeom prst="rect">
                    <a:avLst/>
                  </a:prstGeom>
                </p:spPr>
                <p:txBody>
                  <a:bodyPr lIns="31250" tIns="31250" rIns="31250" bIns="31250" rtlCol="0" anchor="ctr"/>
                  <a:lstStyle/>
                  <a:p>
                    <a:pPr algn="ctr" defTabSz="457223">
                      <a:lnSpc>
                        <a:spcPts val="1049"/>
                      </a:lnSpc>
                    </a:pPr>
                    <a:endParaRPr sz="900" b="1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33" name="Freeform 55">
                  <a:extLst>
                    <a:ext uri="{FF2B5EF4-FFF2-40B4-BE49-F238E27FC236}">
                      <a16:creationId xmlns:a16="http://schemas.microsoft.com/office/drawing/2014/main" id="{6C7CD64F-BEBE-7748-514C-4AE4A0EB1306}"/>
                    </a:ext>
                  </a:extLst>
                </p:cNvPr>
                <p:cNvSpPr/>
                <p:nvPr/>
              </p:nvSpPr>
              <p:spPr>
                <a:xfrm>
                  <a:off x="3732158" y="2461069"/>
                  <a:ext cx="599824" cy="63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736" h="957166">
                      <a:moveTo>
                        <a:pt x="0" y="0"/>
                      </a:moveTo>
                      <a:lnTo>
                        <a:pt x="899736" y="0"/>
                      </a:lnTo>
                      <a:lnTo>
                        <a:pt x="899736" y="957166"/>
                      </a:lnTo>
                      <a:lnTo>
                        <a:pt x="0" y="9571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pPr defTabSz="457223"/>
                  <a:endParaRPr lang="es-CR" sz="900" b="1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4" name="TextBox 71">
                  <a:extLst>
                    <a:ext uri="{FF2B5EF4-FFF2-40B4-BE49-F238E27FC236}">
                      <a16:creationId xmlns:a16="http://schemas.microsoft.com/office/drawing/2014/main" id="{A19B79AA-72D5-179A-4D89-05AEE1131F51}"/>
                    </a:ext>
                  </a:extLst>
                </p:cNvPr>
                <p:cNvSpPr txBox="1"/>
                <p:nvPr/>
              </p:nvSpPr>
              <p:spPr>
                <a:xfrm>
                  <a:off x="3660942" y="4515645"/>
                  <a:ext cx="1766077" cy="825924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 defTabSz="457223">
                    <a:lnSpc>
                      <a:spcPts val="1750"/>
                    </a:lnSpc>
                    <a:spcBef>
                      <a:spcPct val="0"/>
                    </a:spcBef>
                  </a:pPr>
                  <a:r>
                    <a:rPr lang="en-US" sz="1350">
                      <a:solidFill>
                        <a:srgbClr val="1A86B6"/>
                      </a:solidFill>
                      <a:latin typeface="Avenir" panose="02000503020000020003"/>
                      <a:ea typeface="Gulim" panose="020B0503020000020004" pitchFamily="34" charset="-127"/>
                      <a:cs typeface="Inter Bold"/>
                      <a:sym typeface="Inter Bold"/>
                    </a:rPr>
                    <a:t>Estado de las recomendaciones emitidas</a:t>
                  </a:r>
                </a:p>
              </p:txBody>
            </p:sp>
          </p:grpSp>
        </p:grpSp>
        <p:sp>
          <p:nvSpPr>
            <p:cNvPr id="29" name="Freeform 80">
              <a:extLst>
                <a:ext uri="{FF2B5EF4-FFF2-40B4-BE49-F238E27FC236}">
                  <a16:creationId xmlns:a16="http://schemas.microsoft.com/office/drawing/2014/main" id="{8D6BBB12-C2EB-7ED8-FD76-A2AC0B585A81}"/>
                </a:ext>
              </a:extLst>
            </p:cNvPr>
            <p:cNvSpPr/>
            <p:nvPr/>
          </p:nvSpPr>
          <p:spPr>
            <a:xfrm rot="5400000">
              <a:off x="3678113" y="3941271"/>
              <a:ext cx="621639" cy="96099"/>
            </a:xfrm>
            <a:custGeom>
              <a:avLst/>
              <a:gdLst/>
              <a:ahLst/>
              <a:cxnLst/>
              <a:rect l="l" t="t" r="r" b="b"/>
              <a:pathLst>
                <a:path w="932458" h="144149">
                  <a:moveTo>
                    <a:pt x="0" y="0"/>
                  </a:moveTo>
                  <a:lnTo>
                    <a:pt x="932459" y="0"/>
                  </a:lnTo>
                  <a:lnTo>
                    <a:pt x="932459" y="144149"/>
                  </a:lnTo>
                  <a:lnTo>
                    <a:pt x="0" y="144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174585" b="-1712468"/>
              </a:stretch>
            </a:blipFill>
          </p:spPr>
          <p:txBody>
            <a:bodyPr/>
            <a:lstStyle/>
            <a:p>
              <a:pPr defTabSz="457223"/>
              <a:endParaRPr lang="es-CR" sz="900" b="1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9" name="Gráfico 38" descr="Cuadrado formado por puntos">
            <a:extLst>
              <a:ext uri="{FF2B5EF4-FFF2-40B4-BE49-F238E27FC236}">
                <a16:creationId xmlns:a16="http://schemas.microsoft.com/office/drawing/2014/main" id="{1E044998-6B69-CC79-B519-C388C9265A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pic>
        <p:nvPicPr>
          <p:cNvPr id="2" name="Gráfico 1" descr="Cuadrado formado por puntos">
            <a:extLst>
              <a:ext uri="{FF2B5EF4-FFF2-40B4-BE49-F238E27FC236}">
                <a16:creationId xmlns:a16="http://schemas.microsoft.com/office/drawing/2014/main" id="{45F0521A-A8C9-B1B6-E506-53D9D88DF4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7E5EB88-7808-6799-2423-F6DED0E4385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2DBD2EB-0E69-0DCB-1142-A253B950F9D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7983" y="1105423"/>
            <a:ext cx="5206644" cy="269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8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5309F-4EF0-2E7D-0671-E71344AC9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69">
            <a:extLst>
              <a:ext uri="{FF2B5EF4-FFF2-40B4-BE49-F238E27FC236}">
                <a16:creationId xmlns:a16="http://schemas.microsoft.com/office/drawing/2014/main" id="{D05B5665-1695-A72C-4B51-F798E2F63285}"/>
              </a:ext>
            </a:extLst>
          </p:cNvPr>
          <p:cNvSpPr txBox="1"/>
          <p:nvPr/>
        </p:nvSpPr>
        <p:spPr>
          <a:xfrm>
            <a:off x="-196952" y="159561"/>
            <a:ext cx="4631821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  <a:spcBef>
                <a:spcPct val="0"/>
              </a:spcBef>
            </a:pPr>
            <a:r>
              <a:rPr lang="en-US" sz="1700">
                <a:solidFill>
                  <a:srgbClr val="1A86B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Estado de recomendaciones entes externos</a:t>
            </a:r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A3C6A668-0ABE-32B8-79CC-D2A113D160CE}"/>
              </a:ext>
            </a:extLst>
          </p:cNvPr>
          <p:cNvGrpSpPr/>
          <p:nvPr/>
        </p:nvGrpSpPr>
        <p:grpSpPr>
          <a:xfrm>
            <a:off x="-452055" y="1954456"/>
            <a:ext cx="2037823" cy="2890086"/>
            <a:chOff x="3084058" y="1908963"/>
            <a:chExt cx="2355012" cy="3446933"/>
          </a:xfrm>
        </p:grpSpPr>
        <p:grpSp>
          <p:nvGrpSpPr>
            <p:cNvPr id="43" name="Group 41">
              <a:extLst>
                <a:ext uri="{FF2B5EF4-FFF2-40B4-BE49-F238E27FC236}">
                  <a16:creationId xmlns:a16="http://schemas.microsoft.com/office/drawing/2014/main" id="{9C2B4E58-9BDC-C789-B4F5-2A0B3DCA3CA5}"/>
                </a:ext>
              </a:extLst>
            </p:cNvPr>
            <p:cNvGrpSpPr/>
            <p:nvPr/>
          </p:nvGrpSpPr>
          <p:grpSpPr>
            <a:xfrm rot="-10800000">
              <a:off x="3269777" y="1967246"/>
              <a:ext cx="1617202" cy="1590185"/>
              <a:chOff x="-1912115" y="-1867866"/>
              <a:chExt cx="2648715" cy="2604466"/>
            </a:xfrm>
          </p:grpSpPr>
          <p:sp>
            <p:nvSpPr>
              <p:cNvPr id="54" name="Freeform 42">
                <a:extLst>
                  <a:ext uri="{FF2B5EF4-FFF2-40B4-BE49-F238E27FC236}">
                    <a16:creationId xmlns:a16="http://schemas.microsoft.com/office/drawing/2014/main" id="{A62EBB0F-0D42-69EE-A3F8-06C31B5069BD}"/>
                  </a:ext>
                </a:extLst>
              </p:cNvPr>
              <p:cNvSpPr/>
              <p:nvPr/>
            </p:nvSpPr>
            <p:spPr>
              <a:xfrm>
                <a:off x="-1912115" y="-1867866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A86B6"/>
              </a:solidFill>
            </p:spPr>
            <p:txBody>
              <a:bodyPr/>
              <a:lstStyle/>
              <a:p>
                <a:pPr defTabSz="457223"/>
                <a:endParaRPr lang="es-CR" sz="9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7" name="TextBox 43">
                <a:extLst>
                  <a:ext uri="{FF2B5EF4-FFF2-40B4-BE49-F238E27FC236}">
                    <a16:creationId xmlns:a16="http://schemas.microsoft.com/office/drawing/2014/main" id="{27D220FD-07D1-C292-BB13-FAE42901356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3917" tIns="23917" rIns="23917" bIns="23917" rtlCol="0" anchor="ctr"/>
              <a:lstStyle/>
              <a:p>
                <a:pPr algn="ctr" defTabSz="457223">
                  <a:lnSpc>
                    <a:spcPts val="1049"/>
                  </a:lnSpc>
                </a:pPr>
                <a:endParaRPr sz="9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F4AA0885-AD91-05D2-152B-086A68D53823}"/>
                </a:ext>
              </a:extLst>
            </p:cNvPr>
            <p:cNvGrpSpPr/>
            <p:nvPr/>
          </p:nvGrpSpPr>
          <p:grpSpPr>
            <a:xfrm>
              <a:off x="3084058" y="1908963"/>
              <a:ext cx="2355012" cy="3446933"/>
              <a:chOff x="3084058" y="1894636"/>
              <a:chExt cx="2355012" cy="3446933"/>
            </a:xfrm>
          </p:grpSpPr>
          <p:sp>
            <p:nvSpPr>
              <p:cNvPr id="46" name="Freeform 3">
                <a:extLst>
                  <a:ext uri="{FF2B5EF4-FFF2-40B4-BE49-F238E27FC236}">
                    <a16:creationId xmlns:a16="http://schemas.microsoft.com/office/drawing/2014/main" id="{091942F6-9C61-2921-D474-5225ABCC592A}"/>
                  </a:ext>
                </a:extLst>
              </p:cNvPr>
              <p:cNvSpPr/>
              <p:nvPr/>
            </p:nvSpPr>
            <p:spPr>
              <a:xfrm>
                <a:off x="3084058" y="1894636"/>
                <a:ext cx="1809750" cy="1809750"/>
              </a:xfrm>
              <a:custGeom>
                <a:avLst/>
                <a:gdLst/>
                <a:ahLst/>
                <a:cxnLst/>
                <a:rect l="l" t="t" r="r" b="b"/>
                <a:pathLst>
                  <a:path w="2714625" h="2714625">
                    <a:moveTo>
                      <a:pt x="0" y="0"/>
                    </a:moveTo>
                    <a:lnTo>
                      <a:pt x="2714625" y="0"/>
                    </a:lnTo>
                    <a:lnTo>
                      <a:pt x="2714625" y="2714625"/>
                    </a:lnTo>
                    <a:lnTo>
                      <a:pt x="0" y="27146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457223"/>
                <a:endParaRPr lang="es-CR" sz="900" b="1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47" name="Grupo 46">
                <a:extLst>
                  <a:ext uri="{FF2B5EF4-FFF2-40B4-BE49-F238E27FC236}">
                    <a16:creationId xmlns:a16="http://schemas.microsoft.com/office/drawing/2014/main" id="{24D365F9-39A3-480E-1BA3-C8F1F742C245}"/>
                  </a:ext>
                </a:extLst>
              </p:cNvPr>
              <p:cNvGrpSpPr/>
              <p:nvPr/>
            </p:nvGrpSpPr>
            <p:grpSpPr>
              <a:xfrm>
                <a:off x="3235303" y="2033930"/>
                <a:ext cx="2203767" cy="3307639"/>
                <a:chOff x="3223252" y="2033930"/>
                <a:chExt cx="2203767" cy="3307639"/>
              </a:xfrm>
            </p:grpSpPr>
            <p:grpSp>
              <p:nvGrpSpPr>
                <p:cNvPr id="49" name="Group 35">
                  <a:extLst>
                    <a:ext uri="{FF2B5EF4-FFF2-40B4-BE49-F238E27FC236}">
                      <a16:creationId xmlns:a16="http://schemas.microsoft.com/office/drawing/2014/main" id="{E63BD352-7477-2F4C-4859-89C5CAB07B8B}"/>
                    </a:ext>
                  </a:extLst>
                </p:cNvPr>
                <p:cNvGrpSpPr/>
                <p:nvPr/>
              </p:nvGrpSpPr>
              <p:grpSpPr>
                <a:xfrm rot="-10800000">
                  <a:off x="3223252" y="2033930"/>
                  <a:ext cx="1531361" cy="1531361"/>
                  <a:chOff x="0" y="0"/>
                  <a:chExt cx="812800" cy="812800"/>
                </a:xfrm>
              </p:grpSpPr>
              <p:sp>
                <p:nvSpPr>
                  <p:cNvPr id="52" name="Freeform 36">
                    <a:hlinkClick r:id="rId5" action="ppaction://hlinksldjump"/>
                    <a:extLst>
                      <a:ext uri="{FF2B5EF4-FFF2-40B4-BE49-F238E27FC236}">
                        <a16:creationId xmlns:a16="http://schemas.microsoft.com/office/drawing/2014/main" id="{B8DE3F55-085D-CAB3-C0CC-5AD93B94AB4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1A86B6"/>
                  </a:solidFill>
                </p:spPr>
                <p:txBody>
                  <a:bodyPr/>
                  <a:lstStyle/>
                  <a:p>
                    <a:pPr defTabSz="457223"/>
                    <a:endParaRPr lang="es-CR" sz="900" b="1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53" name="TextBox 37">
                    <a:extLst>
                      <a:ext uri="{FF2B5EF4-FFF2-40B4-BE49-F238E27FC236}">
                        <a16:creationId xmlns:a16="http://schemas.microsoft.com/office/drawing/2014/main" id="{0F945B6F-47DD-0BE6-9A97-B4AFC5D6B48A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38100"/>
                    <a:ext cx="660400" cy="698500"/>
                  </a:xfrm>
                  <a:prstGeom prst="rect">
                    <a:avLst/>
                  </a:prstGeom>
                </p:spPr>
                <p:txBody>
                  <a:bodyPr lIns="31250" tIns="31250" rIns="31250" bIns="31250" rtlCol="0" anchor="ctr"/>
                  <a:lstStyle/>
                  <a:p>
                    <a:pPr algn="ctr" defTabSz="457223">
                      <a:lnSpc>
                        <a:spcPts val="1049"/>
                      </a:lnSpc>
                    </a:pPr>
                    <a:endParaRPr sz="900" b="1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50" name="Freeform 55">
                  <a:extLst>
                    <a:ext uri="{FF2B5EF4-FFF2-40B4-BE49-F238E27FC236}">
                      <a16:creationId xmlns:a16="http://schemas.microsoft.com/office/drawing/2014/main" id="{D8F13BA6-335E-9D6D-4B4C-3556165CCE81}"/>
                    </a:ext>
                  </a:extLst>
                </p:cNvPr>
                <p:cNvSpPr/>
                <p:nvPr/>
              </p:nvSpPr>
              <p:spPr>
                <a:xfrm>
                  <a:off x="3732158" y="2461069"/>
                  <a:ext cx="599824" cy="63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736" h="957166">
                      <a:moveTo>
                        <a:pt x="0" y="0"/>
                      </a:moveTo>
                      <a:lnTo>
                        <a:pt x="899736" y="0"/>
                      </a:lnTo>
                      <a:lnTo>
                        <a:pt x="899736" y="957166"/>
                      </a:lnTo>
                      <a:lnTo>
                        <a:pt x="0" y="9571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pPr defTabSz="457223"/>
                  <a:endParaRPr lang="es-CR" sz="900" b="1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51" name="TextBox 71">
                  <a:extLst>
                    <a:ext uri="{FF2B5EF4-FFF2-40B4-BE49-F238E27FC236}">
                      <a16:creationId xmlns:a16="http://schemas.microsoft.com/office/drawing/2014/main" id="{28833CD4-C11A-7BC9-5950-945844A20BD4}"/>
                    </a:ext>
                  </a:extLst>
                </p:cNvPr>
                <p:cNvSpPr txBox="1"/>
                <p:nvPr/>
              </p:nvSpPr>
              <p:spPr>
                <a:xfrm>
                  <a:off x="3660942" y="4515645"/>
                  <a:ext cx="1766077" cy="825924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 defTabSz="457223">
                    <a:lnSpc>
                      <a:spcPts val="1750"/>
                    </a:lnSpc>
                    <a:spcBef>
                      <a:spcPct val="0"/>
                    </a:spcBef>
                  </a:pPr>
                  <a:r>
                    <a:rPr lang="en-US" sz="1350">
                      <a:solidFill>
                        <a:srgbClr val="1A86B6"/>
                      </a:solidFill>
                      <a:latin typeface="Avenir" panose="02000503020000020003"/>
                      <a:ea typeface="Gulim" panose="020B0503020000020004" pitchFamily="34" charset="-127"/>
                      <a:cs typeface="Inter Bold"/>
                      <a:sym typeface="Inter Bold"/>
                    </a:rPr>
                    <a:t>Estado de las recomendaciones emitidas</a:t>
                  </a:r>
                </a:p>
              </p:txBody>
            </p:sp>
          </p:grpSp>
        </p:grpSp>
        <p:sp>
          <p:nvSpPr>
            <p:cNvPr id="45" name="Freeform 80">
              <a:extLst>
                <a:ext uri="{FF2B5EF4-FFF2-40B4-BE49-F238E27FC236}">
                  <a16:creationId xmlns:a16="http://schemas.microsoft.com/office/drawing/2014/main" id="{084DF43B-7A9A-0EF9-B82F-EF4D3D50D1FD}"/>
                </a:ext>
              </a:extLst>
            </p:cNvPr>
            <p:cNvSpPr/>
            <p:nvPr/>
          </p:nvSpPr>
          <p:spPr>
            <a:xfrm rot="5400000">
              <a:off x="3678113" y="3941271"/>
              <a:ext cx="621639" cy="96099"/>
            </a:xfrm>
            <a:custGeom>
              <a:avLst/>
              <a:gdLst/>
              <a:ahLst/>
              <a:cxnLst/>
              <a:rect l="l" t="t" r="r" b="b"/>
              <a:pathLst>
                <a:path w="932458" h="144149">
                  <a:moveTo>
                    <a:pt x="0" y="0"/>
                  </a:moveTo>
                  <a:lnTo>
                    <a:pt x="932459" y="0"/>
                  </a:lnTo>
                  <a:lnTo>
                    <a:pt x="932459" y="144149"/>
                  </a:lnTo>
                  <a:lnTo>
                    <a:pt x="0" y="144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174585" b="-1712468"/>
              </a:stretch>
            </a:blipFill>
          </p:spPr>
          <p:txBody>
            <a:bodyPr/>
            <a:lstStyle/>
            <a:p>
              <a:pPr defTabSz="457223"/>
              <a:endParaRPr lang="es-CR" sz="900" b="1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2" name="Gráfico 61" descr="Cuadrado formado por puntos">
            <a:extLst>
              <a:ext uri="{FF2B5EF4-FFF2-40B4-BE49-F238E27FC236}">
                <a16:creationId xmlns:a16="http://schemas.microsoft.com/office/drawing/2014/main" id="{C82445AA-6FAC-69EA-396E-B742699D75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pic>
        <p:nvPicPr>
          <p:cNvPr id="2" name="Gráfico 1" descr="Cuadrado formado por puntos">
            <a:extLst>
              <a:ext uri="{FF2B5EF4-FFF2-40B4-BE49-F238E27FC236}">
                <a16:creationId xmlns:a16="http://schemas.microsoft.com/office/drawing/2014/main" id="{DF3F82BB-59F4-DA6E-860A-BB7EEB412A4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0AE6336-D6DC-C57F-00F4-0E53E1A3978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BCA1FC8-6E82-BA6D-2BC2-64A84D0345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00937" y="1142324"/>
            <a:ext cx="4707470" cy="279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2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upo 66">
            <a:extLst>
              <a:ext uri="{FF2B5EF4-FFF2-40B4-BE49-F238E27FC236}">
                <a16:creationId xmlns:a16="http://schemas.microsoft.com/office/drawing/2014/main" id="{AEF59E9E-0311-9402-4586-AACCDB0C270E}"/>
              </a:ext>
            </a:extLst>
          </p:cNvPr>
          <p:cNvGrpSpPr/>
          <p:nvPr/>
        </p:nvGrpSpPr>
        <p:grpSpPr>
          <a:xfrm>
            <a:off x="-410476" y="1828032"/>
            <a:ext cx="2086626" cy="2840082"/>
            <a:chOff x="5189742" y="1894636"/>
            <a:chExt cx="2411412" cy="3089370"/>
          </a:xfrm>
        </p:grpSpPr>
        <p:sp>
          <p:nvSpPr>
            <p:cNvPr id="68" name="Freeform 14">
              <a:extLst>
                <a:ext uri="{FF2B5EF4-FFF2-40B4-BE49-F238E27FC236}">
                  <a16:creationId xmlns:a16="http://schemas.microsoft.com/office/drawing/2014/main" id="{839D55B1-7151-12D7-1E37-D105191564C4}"/>
                </a:ext>
              </a:extLst>
            </p:cNvPr>
            <p:cNvSpPr/>
            <p:nvPr/>
          </p:nvSpPr>
          <p:spPr>
            <a:xfrm>
              <a:off x="5189742" y="1894636"/>
              <a:ext cx="1809750" cy="1809750"/>
            </a:xfrm>
            <a:custGeom>
              <a:avLst/>
              <a:gdLst/>
              <a:ahLst/>
              <a:cxnLst/>
              <a:rect l="l" t="t" r="r" b="b"/>
              <a:pathLst>
                <a:path w="2714625" h="2714625">
                  <a:moveTo>
                    <a:pt x="0" y="0"/>
                  </a:moveTo>
                  <a:lnTo>
                    <a:pt x="2714625" y="0"/>
                  </a:lnTo>
                  <a:lnTo>
                    <a:pt x="2714625" y="2714625"/>
                  </a:lnTo>
                  <a:lnTo>
                    <a:pt x="0" y="2714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23"/>
              <a:endParaRPr lang="es-CR" sz="900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69" name="Group 17">
              <a:extLst>
                <a:ext uri="{FF2B5EF4-FFF2-40B4-BE49-F238E27FC236}">
                  <a16:creationId xmlns:a16="http://schemas.microsoft.com/office/drawing/2014/main" id="{B7CFCE64-F815-FC48-124B-10DC78545C63}"/>
                </a:ext>
              </a:extLst>
            </p:cNvPr>
            <p:cNvGrpSpPr/>
            <p:nvPr/>
          </p:nvGrpSpPr>
          <p:grpSpPr>
            <a:xfrm>
              <a:off x="5330320" y="2033930"/>
              <a:ext cx="1531361" cy="1398009"/>
              <a:chOff x="0" y="0"/>
              <a:chExt cx="812800" cy="742021"/>
            </a:xfrm>
          </p:grpSpPr>
          <p:sp>
            <p:nvSpPr>
              <p:cNvPr id="76" name="Freeform 1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EBC5821-F4AB-8252-EB86-41D608ADD3B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4202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5BDCB"/>
              </a:solidFill>
            </p:spPr>
            <p:txBody>
              <a:bodyPr/>
              <a:lstStyle/>
              <a:p>
                <a:pPr defTabSz="457223"/>
                <a:endParaRPr lang="es-CR" sz="9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TextBox 19">
                <a:extLst>
                  <a:ext uri="{FF2B5EF4-FFF2-40B4-BE49-F238E27FC236}">
                    <a16:creationId xmlns:a16="http://schemas.microsoft.com/office/drawing/2014/main" id="{5562E49E-B963-5C2C-C38C-1798962A9B9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1250" tIns="31250" rIns="31250" bIns="31250" rtlCol="0" anchor="ctr"/>
              <a:lstStyle/>
              <a:p>
                <a:pPr algn="ctr" defTabSz="457223">
                  <a:lnSpc>
                    <a:spcPts val="1049"/>
                  </a:lnSpc>
                </a:pPr>
                <a:endParaRPr sz="9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0" name="Group 23">
              <a:extLst>
                <a:ext uri="{FF2B5EF4-FFF2-40B4-BE49-F238E27FC236}">
                  <a16:creationId xmlns:a16="http://schemas.microsoft.com/office/drawing/2014/main" id="{5ADC5A08-F1E2-92B5-AD9F-8C996F7FDF3A}"/>
                </a:ext>
              </a:extLst>
            </p:cNvPr>
            <p:cNvGrpSpPr/>
            <p:nvPr/>
          </p:nvGrpSpPr>
          <p:grpSpPr>
            <a:xfrm>
              <a:off x="5376844" y="3091517"/>
              <a:ext cx="1568130" cy="540458"/>
              <a:chOff x="76200" y="-148583"/>
              <a:chExt cx="2568343" cy="885183"/>
            </a:xfrm>
          </p:grpSpPr>
          <p:sp>
            <p:nvSpPr>
              <p:cNvPr id="74" name="Freeform 24">
                <a:extLst>
                  <a:ext uri="{FF2B5EF4-FFF2-40B4-BE49-F238E27FC236}">
                    <a16:creationId xmlns:a16="http://schemas.microsoft.com/office/drawing/2014/main" id="{CEC437A8-9412-69D9-6FB4-CE96C96E530D}"/>
                  </a:ext>
                </a:extLst>
              </p:cNvPr>
              <p:cNvSpPr/>
              <p:nvPr/>
            </p:nvSpPr>
            <p:spPr>
              <a:xfrm>
                <a:off x="1831743" y="-148583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5BDCB"/>
              </a:solidFill>
            </p:spPr>
            <p:txBody>
              <a:bodyPr/>
              <a:lstStyle/>
              <a:p>
                <a:pPr defTabSz="457223"/>
                <a:endParaRPr lang="es-CR" sz="9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TextBox 25">
                <a:extLst>
                  <a:ext uri="{FF2B5EF4-FFF2-40B4-BE49-F238E27FC236}">
                    <a16:creationId xmlns:a16="http://schemas.microsoft.com/office/drawing/2014/main" id="{B3C731C8-254B-4A35-ED99-C8886216DF29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3917" tIns="23917" rIns="23917" bIns="23917" rtlCol="0" anchor="ctr"/>
              <a:lstStyle/>
              <a:p>
                <a:pPr algn="ctr" defTabSz="457223">
                  <a:lnSpc>
                    <a:spcPts val="1049"/>
                  </a:lnSpc>
                </a:pPr>
                <a:endParaRPr sz="9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1" name="Freeform 54">
              <a:extLst>
                <a:ext uri="{FF2B5EF4-FFF2-40B4-BE49-F238E27FC236}">
                  <a16:creationId xmlns:a16="http://schemas.microsoft.com/office/drawing/2014/main" id="{D37D36F5-229B-6863-1B95-E49EB1E5AA1B}"/>
                </a:ext>
              </a:extLst>
            </p:cNvPr>
            <p:cNvSpPr/>
            <p:nvPr/>
          </p:nvSpPr>
          <p:spPr>
            <a:xfrm>
              <a:off x="5693217" y="2428422"/>
              <a:ext cx="757368" cy="703405"/>
            </a:xfrm>
            <a:custGeom>
              <a:avLst/>
              <a:gdLst/>
              <a:ahLst/>
              <a:cxnLst/>
              <a:rect l="l" t="t" r="r" b="b"/>
              <a:pathLst>
                <a:path w="1136052" h="1055108">
                  <a:moveTo>
                    <a:pt x="0" y="0"/>
                  </a:moveTo>
                  <a:lnTo>
                    <a:pt x="1136052" y="0"/>
                  </a:lnTo>
                  <a:lnTo>
                    <a:pt x="1136052" y="1055108"/>
                  </a:lnTo>
                  <a:lnTo>
                    <a:pt x="0" y="1055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23"/>
              <a:endParaRPr lang="es-CR" sz="9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TextBox 73">
              <a:extLst>
                <a:ext uri="{FF2B5EF4-FFF2-40B4-BE49-F238E27FC236}">
                  <a16:creationId xmlns:a16="http://schemas.microsoft.com/office/drawing/2014/main" id="{734BD24C-3C89-EB57-F20C-721293BA83CF}"/>
                </a:ext>
              </a:extLst>
            </p:cNvPr>
            <p:cNvSpPr txBox="1"/>
            <p:nvPr/>
          </p:nvSpPr>
          <p:spPr>
            <a:xfrm>
              <a:off x="5835077" y="4481818"/>
              <a:ext cx="1766077" cy="502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23">
                <a:lnSpc>
                  <a:spcPts val="1750"/>
                </a:lnSpc>
                <a:spcBef>
                  <a:spcPct val="0"/>
                </a:spcBef>
              </a:pPr>
              <a:r>
                <a:rPr lang="en-US" sz="1670">
                  <a:solidFill>
                    <a:srgbClr val="25BDCB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Cobertura del </a:t>
              </a:r>
            </a:p>
            <a:p>
              <a:pPr algn="ctr" defTabSz="457223">
                <a:lnSpc>
                  <a:spcPts val="1750"/>
                </a:lnSpc>
                <a:spcBef>
                  <a:spcPct val="0"/>
                </a:spcBef>
              </a:pPr>
              <a:r>
                <a:rPr lang="en-US" sz="1670">
                  <a:solidFill>
                    <a:srgbClr val="25BDCB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ciclo de auditoría</a:t>
              </a:r>
            </a:p>
          </p:txBody>
        </p:sp>
        <p:sp>
          <p:nvSpPr>
            <p:cNvPr id="73" name="Freeform 81">
              <a:extLst>
                <a:ext uri="{FF2B5EF4-FFF2-40B4-BE49-F238E27FC236}">
                  <a16:creationId xmlns:a16="http://schemas.microsoft.com/office/drawing/2014/main" id="{1963E080-8881-651C-2CA7-9881CF2AAB5B}"/>
                </a:ext>
              </a:extLst>
            </p:cNvPr>
            <p:cNvSpPr/>
            <p:nvPr/>
          </p:nvSpPr>
          <p:spPr>
            <a:xfrm rot="5400000">
              <a:off x="5777547" y="3941271"/>
              <a:ext cx="621639" cy="96099"/>
            </a:xfrm>
            <a:custGeom>
              <a:avLst/>
              <a:gdLst/>
              <a:ahLst/>
              <a:cxnLst/>
              <a:rect l="l" t="t" r="r" b="b"/>
              <a:pathLst>
                <a:path w="932458" h="144149">
                  <a:moveTo>
                    <a:pt x="0" y="0"/>
                  </a:moveTo>
                  <a:lnTo>
                    <a:pt x="932459" y="0"/>
                  </a:lnTo>
                  <a:lnTo>
                    <a:pt x="932459" y="144149"/>
                  </a:lnTo>
                  <a:lnTo>
                    <a:pt x="0" y="144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174585" b="-1712468"/>
              </a:stretch>
            </a:blipFill>
          </p:spPr>
          <p:txBody>
            <a:bodyPr/>
            <a:lstStyle/>
            <a:p>
              <a:pPr defTabSz="457223"/>
              <a:endParaRPr lang="es-CR" sz="900" b="1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8" name="TextBox 69">
            <a:extLst>
              <a:ext uri="{FF2B5EF4-FFF2-40B4-BE49-F238E27FC236}">
                <a16:creationId xmlns:a16="http://schemas.microsoft.com/office/drawing/2014/main" id="{8CD519E4-698C-C206-7C6D-D67D8FBCE771}"/>
              </a:ext>
            </a:extLst>
          </p:cNvPr>
          <p:cNvSpPr txBox="1"/>
          <p:nvPr/>
        </p:nvSpPr>
        <p:spPr>
          <a:xfrm>
            <a:off x="-1160387" y="140225"/>
            <a:ext cx="4631821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  <a:spcBef>
                <a:spcPct val="0"/>
              </a:spcBef>
            </a:pPr>
            <a:r>
              <a:rPr lang="en-US" sz="1700" err="1">
                <a:solidFill>
                  <a:srgbClr val="25BDCB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Ciclo</a:t>
            </a:r>
            <a:r>
              <a:rPr lang="en-US" sz="1700">
                <a:solidFill>
                  <a:srgbClr val="25BDCB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de </a:t>
            </a:r>
            <a:r>
              <a:rPr lang="en-US" sz="1700" err="1">
                <a:solidFill>
                  <a:srgbClr val="25BDCB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auditoría</a:t>
            </a:r>
            <a:endParaRPr lang="en-US" sz="1700">
              <a:solidFill>
                <a:srgbClr val="25BDCB"/>
              </a:solidFill>
              <a:latin typeface="Avenir" panose="02000503020000020003"/>
              <a:ea typeface="Gulim" panose="020B0503020000020004" pitchFamily="34" charset="-127"/>
              <a:cs typeface="Inter Bold"/>
              <a:sym typeface="Inter Bold"/>
            </a:endParaRPr>
          </a:p>
        </p:txBody>
      </p:sp>
      <p:pic>
        <p:nvPicPr>
          <p:cNvPr id="80" name="Imagen 79">
            <a:extLst>
              <a:ext uri="{FF2B5EF4-FFF2-40B4-BE49-F238E27FC236}">
                <a16:creationId xmlns:a16="http://schemas.microsoft.com/office/drawing/2014/main" id="{9E085A4A-8138-B874-0FC9-411ADE5B90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6119" y="526215"/>
            <a:ext cx="2899379" cy="2478241"/>
          </a:xfrm>
          <a:prstGeom prst="rect">
            <a:avLst/>
          </a:prstGeom>
        </p:spPr>
      </p:pic>
      <p:pic>
        <p:nvPicPr>
          <p:cNvPr id="81" name="Imagen 80">
            <a:extLst>
              <a:ext uri="{FF2B5EF4-FFF2-40B4-BE49-F238E27FC236}">
                <a16:creationId xmlns:a16="http://schemas.microsoft.com/office/drawing/2014/main" id="{169DFA5E-A284-4EA0-FD68-57E9A1A7A6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1980" y="1961162"/>
            <a:ext cx="3547528" cy="2185530"/>
          </a:xfrm>
          <a:prstGeom prst="rect">
            <a:avLst/>
          </a:prstGeom>
        </p:spPr>
      </p:pic>
      <p:pic>
        <p:nvPicPr>
          <p:cNvPr id="95" name="Gráfico 94" descr="Cuadrado formado por puntos">
            <a:extLst>
              <a:ext uri="{FF2B5EF4-FFF2-40B4-BE49-F238E27FC236}">
                <a16:creationId xmlns:a16="http://schemas.microsoft.com/office/drawing/2014/main" id="{6BF99029-0A48-BF34-76C9-E05918AE5B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pic>
        <p:nvPicPr>
          <p:cNvPr id="2" name="Gráfico 1" descr="Cuadrado formado por puntos">
            <a:extLst>
              <a:ext uri="{FF2B5EF4-FFF2-40B4-BE49-F238E27FC236}">
                <a16:creationId xmlns:a16="http://schemas.microsoft.com/office/drawing/2014/main" id="{7D21B8CE-B1C0-41FA-9D50-7055F99979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6F27A2A-C8F0-D33E-CC30-3997A625437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433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upo 66">
            <a:extLst>
              <a:ext uri="{FF2B5EF4-FFF2-40B4-BE49-F238E27FC236}">
                <a16:creationId xmlns:a16="http://schemas.microsoft.com/office/drawing/2014/main" id="{AEF59E9E-0311-9402-4586-AACCDB0C270E}"/>
              </a:ext>
            </a:extLst>
          </p:cNvPr>
          <p:cNvGrpSpPr/>
          <p:nvPr/>
        </p:nvGrpSpPr>
        <p:grpSpPr>
          <a:xfrm>
            <a:off x="-410476" y="1828032"/>
            <a:ext cx="2086626" cy="2840082"/>
            <a:chOff x="5189742" y="1894636"/>
            <a:chExt cx="2411412" cy="3089370"/>
          </a:xfrm>
        </p:grpSpPr>
        <p:sp>
          <p:nvSpPr>
            <p:cNvPr id="68" name="Freeform 14">
              <a:extLst>
                <a:ext uri="{FF2B5EF4-FFF2-40B4-BE49-F238E27FC236}">
                  <a16:creationId xmlns:a16="http://schemas.microsoft.com/office/drawing/2014/main" id="{839D55B1-7151-12D7-1E37-D105191564C4}"/>
                </a:ext>
              </a:extLst>
            </p:cNvPr>
            <p:cNvSpPr/>
            <p:nvPr/>
          </p:nvSpPr>
          <p:spPr>
            <a:xfrm>
              <a:off x="5189742" y="1894636"/>
              <a:ext cx="1809750" cy="1809750"/>
            </a:xfrm>
            <a:custGeom>
              <a:avLst/>
              <a:gdLst/>
              <a:ahLst/>
              <a:cxnLst/>
              <a:rect l="l" t="t" r="r" b="b"/>
              <a:pathLst>
                <a:path w="2714625" h="2714625">
                  <a:moveTo>
                    <a:pt x="0" y="0"/>
                  </a:moveTo>
                  <a:lnTo>
                    <a:pt x="2714625" y="0"/>
                  </a:lnTo>
                  <a:lnTo>
                    <a:pt x="2714625" y="2714625"/>
                  </a:lnTo>
                  <a:lnTo>
                    <a:pt x="0" y="2714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23"/>
              <a:endParaRPr lang="es-CR" sz="900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69" name="Group 17">
              <a:extLst>
                <a:ext uri="{FF2B5EF4-FFF2-40B4-BE49-F238E27FC236}">
                  <a16:creationId xmlns:a16="http://schemas.microsoft.com/office/drawing/2014/main" id="{B7CFCE64-F815-FC48-124B-10DC78545C63}"/>
                </a:ext>
              </a:extLst>
            </p:cNvPr>
            <p:cNvGrpSpPr/>
            <p:nvPr/>
          </p:nvGrpSpPr>
          <p:grpSpPr>
            <a:xfrm>
              <a:off x="5330320" y="2033930"/>
              <a:ext cx="1531361" cy="1398009"/>
              <a:chOff x="0" y="0"/>
              <a:chExt cx="812800" cy="742021"/>
            </a:xfrm>
          </p:grpSpPr>
          <p:sp>
            <p:nvSpPr>
              <p:cNvPr id="76" name="Freeform 1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7EBC5821-F4AB-8252-EB86-41D608ADD3B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74202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5BDCB"/>
              </a:solidFill>
            </p:spPr>
            <p:txBody>
              <a:bodyPr/>
              <a:lstStyle/>
              <a:p>
                <a:pPr defTabSz="457223"/>
                <a:endParaRPr lang="es-CR" sz="9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TextBox 19">
                <a:extLst>
                  <a:ext uri="{FF2B5EF4-FFF2-40B4-BE49-F238E27FC236}">
                    <a16:creationId xmlns:a16="http://schemas.microsoft.com/office/drawing/2014/main" id="{5562E49E-B963-5C2C-C38C-1798962A9B9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1250" tIns="31250" rIns="31250" bIns="31250" rtlCol="0" anchor="ctr"/>
              <a:lstStyle/>
              <a:p>
                <a:pPr algn="ctr" defTabSz="457223">
                  <a:lnSpc>
                    <a:spcPts val="1049"/>
                  </a:lnSpc>
                </a:pPr>
                <a:endParaRPr sz="9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70" name="Group 23">
              <a:extLst>
                <a:ext uri="{FF2B5EF4-FFF2-40B4-BE49-F238E27FC236}">
                  <a16:creationId xmlns:a16="http://schemas.microsoft.com/office/drawing/2014/main" id="{5ADC5A08-F1E2-92B5-AD9F-8C996F7FDF3A}"/>
                </a:ext>
              </a:extLst>
            </p:cNvPr>
            <p:cNvGrpSpPr/>
            <p:nvPr/>
          </p:nvGrpSpPr>
          <p:grpSpPr>
            <a:xfrm>
              <a:off x="5376844" y="3091517"/>
              <a:ext cx="1568130" cy="540458"/>
              <a:chOff x="76200" y="-148583"/>
              <a:chExt cx="2568343" cy="885183"/>
            </a:xfrm>
          </p:grpSpPr>
          <p:sp>
            <p:nvSpPr>
              <p:cNvPr id="74" name="Freeform 24">
                <a:extLst>
                  <a:ext uri="{FF2B5EF4-FFF2-40B4-BE49-F238E27FC236}">
                    <a16:creationId xmlns:a16="http://schemas.microsoft.com/office/drawing/2014/main" id="{CEC437A8-9412-69D9-6FB4-CE96C96E530D}"/>
                  </a:ext>
                </a:extLst>
              </p:cNvPr>
              <p:cNvSpPr/>
              <p:nvPr/>
            </p:nvSpPr>
            <p:spPr>
              <a:xfrm>
                <a:off x="1831743" y="-148583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5BDCB"/>
              </a:solidFill>
            </p:spPr>
            <p:txBody>
              <a:bodyPr/>
              <a:lstStyle/>
              <a:p>
                <a:pPr defTabSz="457223"/>
                <a:endParaRPr lang="es-CR" sz="9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TextBox 25">
                <a:extLst>
                  <a:ext uri="{FF2B5EF4-FFF2-40B4-BE49-F238E27FC236}">
                    <a16:creationId xmlns:a16="http://schemas.microsoft.com/office/drawing/2014/main" id="{B3C731C8-254B-4A35-ED99-C8886216DF29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3917" tIns="23917" rIns="23917" bIns="23917" rtlCol="0" anchor="ctr"/>
              <a:lstStyle/>
              <a:p>
                <a:pPr algn="ctr" defTabSz="457223">
                  <a:lnSpc>
                    <a:spcPts val="1049"/>
                  </a:lnSpc>
                </a:pPr>
                <a:endParaRPr sz="9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1" name="Freeform 54">
              <a:extLst>
                <a:ext uri="{FF2B5EF4-FFF2-40B4-BE49-F238E27FC236}">
                  <a16:creationId xmlns:a16="http://schemas.microsoft.com/office/drawing/2014/main" id="{D37D36F5-229B-6863-1B95-E49EB1E5AA1B}"/>
                </a:ext>
              </a:extLst>
            </p:cNvPr>
            <p:cNvSpPr/>
            <p:nvPr/>
          </p:nvSpPr>
          <p:spPr>
            <a:xfrm>
              <a:off x="5693217" y="2428422"/>
              <a:ext cx="757368" cy="703405"/>
            </a:xfrm>
            <a:custGeom>
              <a:avLst/>
              <a:gdLst/>
              <a:ahLst/>
              <a:cxnLst/>
              <a:rect l="l" t="t" r="r" b="b"/>
              <a:pathLst>
                <a:path w="1136052" h="1055108">
                  <a:moveTo>
                    <a:pt x="0" y="0"/>
                  </a:moveTo>
                  <a:lnTo>
                    <a:pt x="1136052" y="0"/>
                  </a:lnTo>
                  <a:lnTo>
                    <a:pt x="1136052" y="1055108"/>
                  </a:lnTo>
                  <a:lnTo>
                    <a:pt x="0" y="10551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23"/>
              <a:endParaRPr lang="es-CR" sz="900" b="1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TextBox 73">
              <a:extLst>
                <a:ext uri="{FF2B5EF4-FFF2-40B4-BE49-F238E27FC236}">
                  <a16:creationId xmlns:a16="http://schemas.microsoft.com/office/drawing/2014/main" id="{734BD24C-3C89-EB57-F20C-721293BA83CF}"/>
                </a:ext>
              </a:extLst>
            </p:cNvPr>
            <p:cNvSpPr txBox="1"/>
            <p:nvPr/>
          </p:nvSpPr>
          <p:spPr>
            <a:xfrm>
              <a:off x="5835077" y="4481818"/>
              <a:ext cx="1766077" cy="5021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23">
                <a:lnSpc>
                  <a:spcPts val="1750"/>
                </a:lnSpc>
                <a:spcBef>
                  <a:spcPct val="0"/>
                </a:spcBef>
              </a:pPr>
              <a:r>
                <a:rPr lang="en-US" sz="1670">
                  <a:solidFill>
                    <a:srgbClr val="25BDCB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Cobertura del </a:t>
              </a:r>
            </a:p>
            <a:p>
              <a:pPr algn="ctr" defTabSz="457223">
                <a:lnSpc>
                  <a:spcPts val="1750"/>
                </a:lnSpc>
                <a:spcBef>
                  <a:spcPct val="0"/>
                </a:spcBef>
              </a:pPr>
              <a:r>
                <a:rPr lang="en-US" sz="1670">
                  <a:solidFill>
                    <a:srgbClr val="25BDCB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ciclo de auditoría</a:t>
              </a:r>
            </a:p>
          </p:txBody>
        </p:sp>
        <p:sp>
          <p:nvSpPr>
            <p:cNvPr id="73" name="Freeform 81">
              <a:extLst>
                <a:ext uri="{FF2B5EF4-FFF2-40B4-BE49-F238E27FC236}">
                  <a16:creationId xmlns:a16="http://schemas.microsoft.com/office/drawing/2014/main" id="{1963E080-8881-651C-2CA7-9881CF2AAB5B}"/>
                </a:ext>
              </a:extLst>
            </p:cNvPr>
            <p:cNvSpPr/>
            <p:nvPr/>
          </p:nvSpPr>
          <p:spPr>
            <a:xfrm rot="5400000">
              <a:off x="5777547" y="3941271"/>
              <a:ext cx="621639" cy="96099"/>
            </a:xfrm>
            <a:custGeom>
              <a:avLst/>
              <a:gdLst/>
              <a:ahLst/>
              <a:cxnLst/>
              <a:rect l="l" t="t" r="r" b="b"/>
              <a:pathLst>
                <a:path w="932458" h="144149">
                  <a:moveTo>
                    <a:pt x="0" y="0"/>
                  </a:moveTo>
                  <a:lnTo>
                    <a:pt x="932459" y="0"/>
                  </a:lnTo>
                  <a:lnTo>
                    <a:pt x="932459" y="144149"/>
                  </a:lnTo>
                  <a:lnTo>
                    <a:pt x="0" y="144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174585" b="-1712468"/>
              </a:stretch>
            </a:blipFill>
          </p:spPr>
          <p:txBody>
            <a:bodyPr/>
            <a:lstStyle/>
            <a:p>
              <a:pPr defTabSz="457223"/>
              <a:endParaRPr lang="es-CR" sz="900" b="1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8" name="TextBox 69">
            <a:extLst>
              <a:ext uri="{FF2B5EF4-FFF2-40B4-BE49-F238E27FC236}">
                <a16:creationId xmlns:a16="http://schemas.microsoft.com/office/drawing/2014/main" id="{8CD519E4-698C-C206-7C6D-D67D8FBCE771}"/>
              </a:ext>
            </a:extLst>
          </p:cNvPr>
          <p:cNvSpPr txBox="1"/>
          <p:nvPr/>
        </p:nvSpPr>
        <p:spPr>
          <a:xfrm>
            <a:off x="-1160387" y="140225"/>
            <a:ext cx="4631821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  <a:spcBef>
                <a:spcPct val="0"/>
              </a:spcBef>
            </a:pPr>
            <a:r>
              <a:rPr lang="en-US" sz="1700" err="1">
                <a:solidFill>
                  <a:srgbClr val="25BDCB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Ciclo</a:t>
            </a:r>
            <a:r>
              <a:rPr lang="en-US" sz="1700">
                <a:solidFill>
                  <a:srgbClr val="25BDCB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de </a:t>
            </a:r>
            <a:r>
              <a:rPr lang="en-US" sz="1700" err="1">
                <a:solidFill>
                  <a:srgbClr val="25BDCB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auditoría</a:t>
            </a:r>
            <a:endParaRPr lang="en-US" sz="1700">
              <a:solidFill>
                <a:srgbClr val="25BDCB"/>
              </a:solidFill>
              <a:latin typeface="Avenir" panose="02000503020000020003"/>
              <a:ea typeface="Gulim" panose="020B0503020000020004" pitchFamily="34" charset="-127"/>
              <a:cs typeface="Inter Bold"/>
              <a:sym typeface="Inter Bold"/>
            </a:endParaRPr>
          </a:p>
        </p:txBody>
      </p:sp>
      <p:pic>
        <p:nvPicPr>
          <p:cNvPr id="80" name="Imagen 79">
            <a:extLst>
              <a:ext uri="{FF2B5EF4-FFF2-40B4-BE49-F238E27FC236}">
                <a16:creationId xmlns:a16="http://schemas.microsoft.com/office/drawing/2014/main" id="{9E085A4A-8138-B874-0FC9-411ADE5B90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6119" y="526215"/>
            <a:ext cx="2899379" cy="2478241"/>
          </a:xfrm>
          <a:prstGeom prst="rect">
            <a:avLst/>
          </a:prstGeom>
        </p:spPr>
      </p:pic>
      <p:pic>
        <p:nvPicPr>
          <p:cNvPr id="81" name="Imagen 80">
            <a:extLst>
              <a:ext uri="{FF2B5EF4-FFF2-40B4-BE49-F238E27FC236}">
                <a16:creationId xmlns:a16="http://schemas.microsoft.com/office/drawing/2014/main" id="{169DFA5E-A284-4EA0-FD68-57E9A1A7A6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71980" y="1961162"/>
            <a:ext cx="3547528" cy="2185530"/>
          </a:xfrm>
          <a:prstGeom prst="rect">
            <a:avLst/>
          </a:prstGeom>
        </p:spPr>
      </p:pic>
      <p:pic>
        <p:nvPicPr>
          <p:cNvPr id="95" name="Gráfico 94" descr="Cuadrado formado por puntos">
            <a:extLst>
              <a:ext uri="{FF2B5EF4-FFF2-40B4-BE49-F238E27FC236}">
                <a16:creationId xmlns:a16="http://schemas.microsoft.com/office/drawing/2014/main" id="{6BF99029-0A48-BF34-76C9-E05918AE5B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pic>
        <p:nvPicPr>
          <p:cNvPr id="2" name="Gráfico 1" descr="Cuadrado formado por puntos">
            <a:extLst>
              <a:ext uri="{FF2B5EF4-FFF2-40B4-BE49-F238E27FC236}">
                <a16:creationId xmlns:a16="http://schemas.microsoft.com/office/drawing/2014/main" id="{7D21B8CE-B1C0-41FA-9D50-7055F99979A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6F27A2A-C8F0-D33E-CC30-3997A625437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433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>
          <a:extLst>
            <a:ext uri="{FF2B5EF4-FFF2-40B4-BE49-F238E27FC236}">
              <a16:creationId xmlns:a16="http://schemas.microsoft.com/office/drawing/2014/main" id="{C405418B-605D-0FE0-0D88-526CA55C7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o 28">
            <a:extLst>
              <a:ext uri="{FF2B5EF4-FFF2-40B4-BE49-F238E27FC236}">
                <a16:creationId xmlns:a16="http://schemas.microsoft.com/office/drawing/2014/main" id="{61C11239-E3D6-FD2F-8C28-72921A8E083C}"/>
              </a:ext>
            </a:extLst>
          </p:cNvPr>
          <p:cNvGrpSpPr/>
          <p:nvPr/>
        </p:nvGrpSpPr>
        <p:grpSpPr>
          <a:xfrm>
            <a:off x="-356298" y="1908443"/>
            <a:ext cx="2086713" cy="2902199"/>
            <a:chOff x="48118" y="1808277"/>
            <a:chExt cx="2086713" cy="2902199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98391E21-B1F9-0C7D-42F0-716B4DEA68BF}"/>
                </a:ext>
              </a:extLst>
            </p:cNvPr>
            <p:cNvGrpSpPr/>
            <p:nvPr/>
          </p:nvGrpSpPr>
          <p:grpSpPr>
            <a:xfrm>
              <a:off x="48118" y="1808277"/>
              <a:ext cx="2086713" cy="2902199"/>
              <a:chOff x="7295425" y="1894636"/>
              <a:chExt cx="2411513" cy="3461380"/>
            </a:xfrm>
          </p:grpSpPr>
          <p:sp>
            <p:nvSpPr>
              <p:cNvPr id="18" name="Freeform 15">
                <a:extLst>
                  <a:ext uri="{FF2B5EF4-FFF2-40B4-BE49-F238E27FC236}">
                    <a16:creationId xmlns:a16="http://schemas.microsoft.com/office/drawing/2014/main" id="{911B8A47-E338-FD64-870D-CF7E6A5A0C50}"/>
                  </a:ext>
                </a:extLst>
              </p:cNvPr>
              <p:cNvSpPr/>
              <p:nvPr/>
            </p:nvSpPr>
            <p:spPr>
              <a:xfrm>
                <a:off x="7295425" y="1894636"/>
                <a:ext cx="1809750" cy="1809750"/>
              </a:xfrm>
              <a:custGeom>
                <a:avLst/>
                <a:gdLst/>
                <a:ahLst/>
                <a:cxnLst/>
                <a:rect l="l" t="t" r="r" b="b"/>
                <a:pathLst>
                  <a:path w="2714625" h="2714625">
                    <a:moveTo>
                      <a:pt x="0" y="0"/>
                    </a:moveTo>
                    <a:lnTo>
                      <a:pt x="2714625" y="0"/>
                    </a:lnTo>
                    <a:lnTo>
                      <a:pt x="2714625" y="2714625"/>
                    </a:lnTo>
                    <a:lnTo>
                      <a:pt x="0" y="27146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457223"/>
                <a:endParaRPr lang="es-CR" sz="900" b="1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19" name="Group 44">
                <a:extLst>
                  <a:ext uri="{FF2B5EF4-FFF2-40B4-BE49-F238E27FC236}">
                    <a16:creationId xmlns:a16="http://schemas.microsoft.com/office/drawing/2014/main" id="{634FC759-347E-B164-3C01-F10466707661}"/>
                  </a:ext>
                </a:extLst>
              </p:cNvPr>
              <p:cNvGrpSpPr/>
              <p:nvPr/>
            </p:nvGrpSpPr>
            <p:grpSpPr>
              <a:xfrm rot="-10800000">
                <a:off x="7436103" y="2033930"/>
                <a:ext cx="1531361" cy="1531361"/>
                <a:chOff x="0" y="0"/>
                <a:chExt cx="812800" cy="812800"/>
              </a:xfrm>
            </p:grpSpPr>
            <p:sp>
              <p:nvSpPr>
                <p:cNvPr id="25" name="Freeform 45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1FEBC94E-2654-C2A7-25C8-66F114D9710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28BE86"/>
                </a:solidFill>
              </p:spPr>
              <p:txBody>
                <a:bodyPr/>
                <a:lstStyle/>
                <a:p>
                  <a:pPr defTabSz="457223"/>
                  <a:endParaRPr lang="es-CR" sz="900" b="1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6" name="TextBox 46">
                  <a:extLst>
                    <a:ext uri="{FF2B5EF4-FFF2-40B4-BE49-F238E27FC236}">
                      <a16:creationId xmlns:a16="http://schemas.microsoft.com/office/drawing/2014/main" id="{56665C29-A0B1-F0FE-6D8C-6E8C69182994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1250" tIns="31250" rIns="31250" bIns="31250" rtlCol="0" anchor="ctr"/>
                <a:lstStyle/>
                <a:p>
                  <a:pPr algn="ctr" defTabSz="457223">
                    <a:lnSpc>
                      <a:spcPts val="1049"/>
                    </a:lnSpc>
                  </a:pPr>
                  <a:endParaRPr sz="900" b="1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0" name="Group 50">
                <a:extLst>
                  <a:ext uri="{FF2B5EF4-FFF2-40B4-BE49-F238E27FC236}">
                    <a16:creationId xmlns:a16="http://schemas.microsoft.com/office/drawing/2014/main" id="{0B3584B2-751C-0BFF-5E1F-36735A8F1F0D}"/>
                  </a:ext>
                </a:extLst>
              </p:cNvPr>
              <p:cNvGrpSpPr/>
              <p:nvPr/>
            </p:nvGrpSpPr>
            <p:grpSpPr>
              <a:xfrm rot="-10800000">
                <a:off x="7482628" y="1967246"/>
                <a:ext cx="1490249" cy="1604415"/>
                <a:chOff x="-1704187" y="-1891171"/>
                <a:chExt cx="2440787" cy="2627771"/>
              </a:xfrm>
            </p:grpSpPr>
            <p:sp>
              <p:nvSpPr>
                <p:cNvPr id="23" name="Freeform 51">
                  <a:extLst>
                    <a:ext uri="{FF2B5EF4-FFF2-40B4-BE49-F238E27FC236}">
                      <a16:creationId xmlns:a16="http://schemas.microsoft.com/office/drawing/2014/main" id="{F4892DBF-169D-DE10-76DB-88E760077D9D}"/>
                    </a:ext>
                  </a:extLst>
                </p:cNvPr>
                <p:cNvSpPr/>
                <p:nvPr/>
              </p:nvSpPr>
              <p:spPr>
                <a:xfrm>
                  <a:off x="-1704187" y="-1891171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28BE86"/>
                </a:solidFill>
              </p:spPr>
              <p:txBody>
                <a:bodyPr/>
                <a:lstStyle/>
                <a:p>
                  <a:pPr defTabSz="457223"/>
                  <a:endParaRPr lang="es-CR" sz="900" b="1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" name="TextBox 52">
                  <a:extLst>
                    <a:ext uri="{FF2B5EF4-FFF2-40B4-BE49-F238E27FC236}">
                      <a16:creationId xmlns:a16="http://schemas.microsoft.com/office/drawing/2014/main" id="{9B108952-39ED-FC9D-6881-ABBE37219D3E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23917" tIns="23917" rIns="23917" bIns="23917" rtlCol="0" anchor="ctr"/>
                <a:lstStyle/>
                <a:p>
                  <a:pPr algn="ctr" defTabSz="457223">
                    <a:lnSpc>
                      <a:spcPts val="1049"/>
                    </a:lnSpc>
                  </a:pPr>
                  <a:endParaRPr sz="900" b="1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1" name="TextBox 75">
                <a:extLst>
                  <a:ext uri="{FF2B5EF4-FFF2-40B4-BE49-F238E27FC236}">
                    <a16:creationId xmlns:a16="http://schemas.microsoft.com/office/drawing/2014/main" id="{99FDFD1A-639D-97E2-3853-DFBF78932DDD}"/>
                  </a:ext>
                </a:extLst>
              </p:cNvPr>
              <p:cNvSpPr txBox="1"/>
              <p:nvPr/>
            </p:nvSpPr>
            <p:spPr>
              <a:xfrm>
                <a:off x="7940861" y="4544392"/>
                <a:ext cx="1766077" cy="8116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457223">
                  <a:lnSpc>
                    <a:spcPts val="1750"/>
                  </a:lnSpc>
                  <a:spcBef>
                    <a:spcPct val="0"/>
                  </a:spcBef>
                </a:pPr>
                <a:r>
                  <a:rPr lang="en-US" sz="1350">
                    <a:solidFill>
                      <a:srgbClr val="28BE86"/>
                    </a:solidFill>
                    <a:latin typeface="Avenir" panose="02000503020000020003"/>
                    <a:ea typeface="Gulim" panose="020B0503020000020004" pitchFamily="34" charset="-127"/>
                    <a:sym typeface="Inter Bold"/>
                  </a:rPr>
                  <a:t>Alineamiento con el Plan Estratégico Institucional</a:t>
                </a:r>
              </a:p>
            </p:txBody>
          </p:sp>
          <p:sp>
            <p:nvSpPr>
              <p:cNvPr id="22" name="Freeform 82">
                <a:extLst>
                  <a:ext uri="{FF2B5EF4-FFF2-40B4-BE49-F238E27FC236}">
                    <a16:creationId xmlns:a16="http://schemas.microsoft.com/office/drawing/2014/main" id="{9A61BFB4-90C2-51D9-F4BA-170F71876B32}"/>
                  </a:ext>
                </a:extLst>
              </p:cNvPr>
              <p:cNvSpPr/>
              <p:nvPr/>
            </p:nvSpPr>
            <p:spPr>
              <a:xfrm rot="5400000">
                <a:off x="7883330" y="3941271"/>
                <a:ext cx="621639" cy="96099"/>
              </a:xfrm>
              <a:custGeom>
                <a:avLst/>
                <a:gdLst/>
                <a:ahLst/>
                <a:cxnLst/>
                <a:rect l="l" t="t" r="r" b="b"/>
                <a:pathLst>
                  <a:path w="932458" h="144149">
                    <a:moveTo>
                      <a:pt x="0" y="0"/>
                    </a:moveTo>
                    <a:lnTo>
                      <a:pt x="932459" y="0"/>
                    </a:lnTo>
                    <a:lnTo>
                      <a:pt x="932459" y="144149"/>
                    </a:lnTo>
                    <a:lnTo>
                      <a:pt x="0" y="1441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 l="-174585" b="-1712468"/>
                </a:stretch>
              </a:blipFill>
            </p:spPr>
            <p:txBody>
              <a:bodyPr/>
              <a:lstStyle/>
              <a:p>
                <a:pPr defTabSz="457223"/>
                <a:endParaRPr lang="es-CR" sz="9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27" name="Gráfico 26" descr="Servidor contorno">
              <a:extLst>
                <a:ext uri="{FF2B5EF4-FFF2-40B4-BE49-F238E27FC236}">
                  <a16:creationId xmlns:a16="http://schemas.microsoft.com/office/drawing/2014/main" id="{B5AC341A-D2E3-27BA-4DE6-2C7330B8C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9790" y="2300964"/>
              <a:ext cx="532014" cy="532014"/>
            </a:xfrm>
            <a:prstGeom prst="rect">
              <a:avLst/>
            </a:prstGeom>
          </p:spPr>
        </p:pic>
      </p:grpSp>
      <p:sp>
        <p:nvSpPr>
          <p:cNvPr id="28" name="TextBox 69">
            <a:extLst>
              <a:ext uri="{FF2B5EF4-FFF2-40B4-BE49-F238E27FC236}">
                <a16:creationId xmlns:a16="http://schemas.microsoft.com/office/drawing/2014/main" id="{45B23CEF-BC19-E99B-FE9D-2C81AA7734DA}"/>
              </a:ext>
            </a:extLst>
          </p:cNvPr>
          <p:cNvSpPr txBox="1"/>
          <p:nvPr/>
        </p:nvSpPr>
        <p:spPr>
          <a:xfrm>
            <a:off x="154598" y="165198"/>
            <a:ext cx="5893354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333"/>
              </a:lnSpc>
              <a:spcBef>
                <a:spcPct val="0"/>
              </a:spcBef>
            </a:pPr>
            <a:r>
              <a:rPr lang="en-US" sz="1700" err="1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Ejecución</a:t>
            </a:r>
            <a:r>
              <a:rPr lang="en-US" sz="1700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del plan </a:t>
            </a:r>
            <a:r>
              <a:rPr lang="en-US" sz="1700" err="1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por</a:t>
            </a:r>
            <a:r>
              <a:rPr lang="en-US" sz="1700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</a:t>
            </a:r>
            <a:r>
              <a:rPr lang="en-US" sz="1700" err="1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objetivo</a:t>
            </a:r>
            <a:r>
              <a:rPr lang="en-US" sz="1700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</a:t>
            </a:r>
            <a:r>
              <a:rPr lang="en-US" sz="1700" err="1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estratégico</a:t>
            </a:r>
            <a:r>
              <a:rPr lang="en-US" sz="1700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de BP</a:t>
            </a:r>
          </a:p>
        </p:txBody>
      </p:sp>
      <p:pic>
        <p:nvPicPr>
          <p:cNvPr id="41" name="Gráfico 40" descr="Cuadrado formado por puntos">
            <a:extLst>
              <a:ext uri="{FF2B5EF4-FFF2-40B4-BE49-F238E27FC236}">
                <a16:creationId xmlns:a16="http://schemas.microsoft.com/office/drawing/2014/main" id="{626095A3-1B50-8482-1B71-4394567F73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pic>
        <p:nvPicPr>
          <p:cNvPr id="2" name="Gráfico 1" descr="Cuadrado formado por puntos">
            <a:extLst>
              <a:ext uri="{FF2B5EF4-FFF2-40B4-BE49-F238E27FC236}">
                <a16:creationId xmlns:a16="http://schemas.microsoft.com/office/drawing/2014/main" id="{4D495795-8CB0-C3DB-20A8-650B58B11B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49077FE-41F8-96F2-C2F9-9420A24C24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374" y="1195897"/>
            <a:ext cx="3744711" cy="272656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FC333C-335D-5662-27DF-FE8843DF8E4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9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>
          <a:extLst>
            <a:ext uri="{FF2B5EF4-FFF2-40B4-BE49-F238E27FC236}">
              <a16:creationId xmlns:a16="http://schemas.microsoft.com/office/drawing/2014/main" id="{C405418B-605D-0FE0-0D88-526CA55C77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o 28">
            <a:extLst>
              <a:ext uri="{FF2B5EF4-FFF2-40B4-BE49-F238E27FC236}">
                <a16:creationId xmlns:a16="http://schemas.microsoft.com/office/drawing/2014/main" id="{61C11239-E3D6-FD2F-8C28-72921A8E083C}"/>
              </a:ext>
            </a:extLst>
          </p:cNvPr>
          <p:cNvGrpSpPr/>
          <p:nvPr/>
        </p:nvGrpSpPr>
        <p:grpSpPr>
          <a:xfrm>
            <a:off x="-356298" y="1908443"/>
            <a:ext cx="2086713" cy="2902198"/>
            <a:chOff x="48118" y="1808277"/>
            <a:chExt cx="2086713" cy="2902198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98391E21-B1F9-0C7D-42F0-716B4DEA68BF}"/>
                </a:ext>
              </a:extLst>
            </p:cNvPr>
            <p:cNvGrpSpPr/>
            <p:nvPr/>
          </p:nvGrpSpPr>
          <p:grpSpPr>
            <a:xfrm>
              <a:off x="48118" y="1808277"/>
              <a:ext cx="2086713" cy="2902198"/>
              <a:chOff x="7295425" y="1894636"/>
              <a:chExt cx="2411513" cy="3461380"/>
            </a:xfrm>
          </p:grpSpPr>
          <p:sp>
            <p:nvSpPr>
              <p:cNvPr id="18" name="Freeform 15">
                <a:extLst>
                  <a:ext uri="{FF2B5EF4-FFF2-40B4-BE49-F238E27FC236}">
                    <a16:creationId xmlns:a16="http://schemas.microsoft.com/office/drawing/2014/main" id="{911B8A47-E338-FD64-870D-CF7E6A5A0C50}"/>
                  </a:ext>
                </a:extLst>
              </p:cNvPr>
              <p:cNvSpPr/>
              <p:nvPr/>
            </p:nvSpPr>
            <p:spPr>
              <a:xfrm>
                <a:off x="7295425" y="1894636"/>
                <a:ext cx="1809750" cy="1809750"/>
              </a:xfrm>
              <a:custGeom>
                <a:avLst/>
                <a:gdLst/>
                <a:ahLst/>
                <a:cxnLst/>
                <a:rect l="l" t="t" r="r" b="b"/>
                <a:pathLst>
                  <a:path w="2714625" h="2714625">
                    <a:moveTo>
                      <a:pt x="0" y="0"/>
                    </a:moveTo>
                    <a:lnTo>
                      <a:pt x="2714625" y="0"/>
                    </a:lnTo>
                    <a:lnTo>
                      <a:pt x="2714625" y="2714625"/>
                    </a:lnTo>
                    <a:lnTo>
                      <a:pt x="0" y="27146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457223"/>
                <a:endParaRPr lang="es-CR" sz="900" b="1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19" name="Group 44">
                <a:extLst>
                  <a:ext uri="{FF2B5EF4-FFF2-40B4-BE49-F238E27FC236}">
                    <a16:creationId xmlns:a16="http://schemas.microsoft.com/office/drawing/2014/main" id="{634FC759-347E-B164-3C01-F10466707661}"/>
                  </a:ext>
                </a:extLst>
              </p:cNvPr>
              <p:cNvGrpSpPr/>
              <p:nvPr/>
            </p:nvGrpSpPr>
            <p:grpSpPr>
              <a:xfrm rot="-10800000">
                <a:off x="7436103" y="2033930"/>
                <a:ext cx="1531361" cy="1531361"/>
                <a:chOff x="0" y="0"/>
                <a:chExt cx="812800" cy="812800"/>
              </a:xfrm>
            </p:grpSpPr>
            <p:sp>
              <p:nvSpPr>
                <p:cNvPr id="25" name="Freeform 45">
                  <a:hlinkClick r:id="rId5" action="ppaction://hlinksldjump"/>
                  <a:extLst>
                    <a:ext uri="{FF2B5EF4-FFF2-40B4-BE49-F238E27FC236}">
                      <a16:creationId xmlns:a16="http://schemas.microsoft.com/office/drawing/2014/main" id="{1FEBC94E-2654-C2A7-25C8-66F114D9710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28BE86"/>
                </a:solidFill>
              </p:spPr>
              <p:txBody>
                <a:bodyPr/>
                <a:lstStyle/>
                <a:p>
                  <a:pPr defTabSz="457223"/>
                  <a:endParaRPr lang="es-CR" sz="900" b="1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6" name="TextBox 46">
                  <a:extLst>
                    <a:ext uri="{FF2B5EF4-FFF2-40B4-BE49-F238E27FC236}">
                      <a16:creationId xmlns:a16="http://schemas.microsoft.com/office/drawing/2014/main" id="{56665C29-A0B1-F0FE-6D8C-6E8C69182994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1250" tIns="31250" rIns="31250" bIns="31250" rtlCol="0" anchor="ctr"/>
                <a:lstStyle/>
                <a:p>
                  <a:pPr algn="ctr" defTabSz="457223">
                    <a:lnSpc>
                      <a:spcPts val="1049"/>
                    </a:lnSpc>
                  </a:pPr>
                  <a:endParaRPr sz="900" b="1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20" name="Group 50">
                <a:extLst>
                  <a:ext uri="{FF2B5EF4-FFF2-40B4-BE49-F238E27FC236}">
                    <a16:creationId xmlns:a16="http://schemas.microsoft.com/office/drawing/2014/main" id="{0B3584B2-751C-0BFF-5E1F-36735A8F1F0D}"/>
                  </a:ext>
                </a:extLst>
              </p:cNvPr>
              <p:cNvGrpSpPr/>
              <p:nvPr/>
            </p:nvGrpSpPr>
            <p:grpSpPr>
              <a:xfrm rot="-10800000">
                <a:off x="7482628" y="1967246"/>
                <a:ext cx="1490249" cy="1604415"/>
                <a:chOff x="-1704187" y="-1891171"/>
                <a:chExt cx="2440787" cy="2627771"/>
              </a:xfrm>
            </p:grpSpPr>
            <p:sp>
              <p:nvSpPr>
                <p:cNvPr id="23" name="Freeform 51">
                  <a:extLst>
                    <a:ext uri="{FF2B5EF4-FFF2-40B4-BE49-F238E27FC236}">
                      <a16:creationId xmlns:a16="http://schemas.microsoft.com/office/drawing/2014/main" id="{F4892DBF-169D-DE10-76DB-88E760077D9D}"/>
                    </a:ext>
                  </a:extLst>
                </p:cNvPr>
                <p:cNvSpPr/>
                <p:nvPr/>
              </p:nvSpPr>
              <p:spPr>
                <a:xfrm>
                  <a:off x="-1704187" y="-1891171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28BE86"/>
                </a:solidFill>
              </p:spPr>
              <p:txBody>
                <a:bodyPr/>
                <a:lstStyle/>
                <a:p>
                  <a:pPr defTabSz="457223"/>
                  <a:endParaRPr lang="es-CR" sz="900" b="1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24" name="TextBox 52">
                  <a:extLst>
                    <a:ext uri="{FF2B5EF4-FFF2-40B4-BE49-F238E27FC236}">
                      <a16:creationId xmlns:a16="http://schemas.microsoft.com/office/drawing/2014/main" id="{9B108952-39ED-FC9D-6881-ABBE37219D3E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23917" tIns="23917" rIns="23917" bIns="23917" rtlCol="0" anchor="ctr"/>
                <a:lstStyle/>
                <a:p>
                  <a:pPr algn="ctr" defTabSz="457223">
                    <a:lnSpc>
                      <a:spcPts val="1049"/>
                    </a:lnSpc>
                  </a:pPr>
                  <a:endParaRPr sz="900" b="1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21" name="TextBox 75">
                <a:extLst>
                  <a:ext uri="{FF2B5EF4-FFF2-40B4-BE49-F238E27FC236}">
                    <a16:creationId xmlns:a16="http://schemas.microsoft.com/office/drawing/2014/main" id="{99FDFD1A-639D-97E2-3853-DFBF78932DDD}"/>
                  </a:ext>
                </a:extLst>
              </p:cNvPr>
              <p:cNvSpPr txBox="1"/>
              <p:nvPr/>
            </p:nvSpPr>
            <p:spPr>
              <a:xfrm>
                <a:off x="7940861" y="4544392"/>
                <a:ext cx="1766077" cy="8116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457223">
                  <a:lnSpc>
                    <a:spcPts val="1750"/>
                  </a:lnSpc>
                  <a:spcBef>
                    <a:spcPct val="0"/>
                  </a:spcBef>
                </a:pPr>
                <a:r>
                  <a:rPr lang="en-US" sz="1350">
                    <a:solidFill>
                      <a:srgbClr val="28BE86"/>
                    </a:solidFill>
                    <a:latin typeface="Avenir" panose="02000503020000020003"/>
                    <a:ea typeface="Gulim" panose="020B0503020000020004" pitchFamily="34" charset="-127"/>
                    <a:sym typeface="Inter Bold"/>
                  </a:rPr>
                  <a:t>Alineamiento con el Plan Estratégico Institucional</a:t>
                </a:r>
              </a:p>
            </p:txBody>
          </p:sp>
          <p:sp>
            <p:nvSpPr>
              <p:cNvPr id="22" name="Freeform 82">
                <a:extLst>
                  <a:ext uri="{FF2B5EF4-FFF2-40B4-BE49-F238E27FC236}">
                    <a16:creationId xmlns:a16="http://schemas.microsoft.com/office/drawing/2014/main" id="{9A61BFB4-90C2-51D9-F4BA-170F71876B32}"/>
                  </a:ext>
                </a:extLst>
              </p:cNvPr>
              <p:cNvSpPr/>
              <p:nvPr/>
            </p:nvSpPr>
            <p:spPr>
              <a:xfrm rot="5400000">
                <a:off x="7883330" y="3941271"/>
                <a:ext cx="621639" cy="96099"/>
              </a:xfrm>
              <a:custGeom>
                <a:avLst/>
                <a:gdLst/>
                <a:ahLst/>
                <a:cxnLst/>
                <a:rect l="l" t="t" r="r" b="b"/>
                <a:pathLst>
                  <a:path w="932458" h="144149">
                    <a:moveTo>
                      <a:pt x="0" y="0"/>
                    </a:moveTo>
                    <a:lnTo>
                      <a:pt x="932459" y="0"/>
                    </a:lnTo>
                    <a:lnTo>
                      <a:pt x="932459" y="144149"/>
                    </a:lnTo>
                    <a:lnTo>
                      <a:pt x="0" y="1441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 l="-174585" b="-1712468"/>
                </a:stretch>
              </a:blipFill>
            </p:spPr>
            <p:txBody>
              <a:bodyPr/>
              <a:lstStyle/>
              <a:p>
                <a:pPr defTabSz="457223"/>
                <a:endParaRPr lang="es-CR" sz="9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27" name="Gráfico 26" descr="Servidor contorno">
              <a:extLst>
                <a:ext uri="{FF2B5EF4-FFF2-40B4-BE49-F238E27FC236}">
                  <a16:creationId xmlns:a16="http://schemas.microsoft.com/office/drawing/2014/main" id="{B5AC341A-D2E3-27BA-4DE6-2C7330B8C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59790" y="2300964"/>
              <a:ext cx="532014" cy="532014"/>
            </a:xfrm>
            <a:prstGeom prst="rect">
              <a:avLst/>
            </a:prstGeom>
          </p:spPr>
        </p:pic>
      </p:grpSp>
      <p:sp>
        <p:nvSpPr>
          <p:cNvPr id="28" name="TextBox 69">
            <a:extLst>
              <a:ext uri="{FF2B5EF4-FFF2-40B4-BE49-F238E27FC236}">
                <a16:creationId xmlns:a16="http://schemas.microsoft.com/office/drawing/2014/main" id="{45B23CEF-BC19-E99B-FE9D-2C81AA7734DA}"/>
              </a:ext>
            </a:extLst>
          </p:cNvPr>
          <p:cNvSpPr txBox="1"/>
          <p:nvPr/>
        </p:nvSpPr>
        <p:spPr>
          <a:xfrm>
            <a:off x="154598" y="165198"/>
            <a:ext cx="5893354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333"/>
              </a:lnSpc>
              <a:spcBef>
                <a:spcPct val="0"/>
              </a:spcBef>
            </a:pPr>
            <a:r>
              <a:rPr lang="en-US" sz="1700" err="1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Ejecución</a:t>
            </a:r>
            <a:r>
              <a:rPr lang="en-US" sz="1700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del plan </a:t>
            </a:r>
            <a:r>
              <a:rPr lang="en-US" sz="1700" err="1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por</a:t>
            </a:r>
            <a:r>
              <a:rPr lang="en-US" sz="1700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</a:t>
            </a:r>
            <a:r>
              <a:rPr lang="en-US" sz="1700" err="1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objetivo</a:t>
            </a:r>
            <a:r>
              <a:rPr lang="en-US" sz="1700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</a:t>
            </a:r>
            <a:r>
              <a:rPr lang="en-US" sz="1700" err="1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estratégico</a:t>
            </a:r>
            <a:r>
              <a:rPr lang="en-US" sz="1700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de BP</a:t>
            </a:r>
          </a:p>
        </p:txBody>
      </p:sp>
      <p:pic>
        <p:nvPicPr>
          <p:cNvPr id="41" name="Gráfico 40" descr="Cuadrado formado por puntos">
            <a:extLst>
              <a:ext uri="{FF2B5EF4-FFF2-40B4-BE49-F238E27FC236}">
                <a16:creationId xmlns:a16="http://schemas.microsoft.com/office/drawing/2014/main" id="{626095A3-1B50-8482-1B71-4394567F73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pic>
        <p:nvPicPr>
          <p:cNvPr id="2" name="Gráfico 1" descr="Cuadrado formado por puntos">
            <a:extLst>
              <a:ext uri="{FF2B5EF4-FFF2-40B4-BE49-F238E27FC236}">
                <a16:creationId xmlns:a16="http://schemas.microsoft.com/office/drawing/2014/main" id="{4D495795-8CB0-C3DB-20A8-650B58B11B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49077FE-41F8-96F2-C2F9-9420A24C24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374" y="1195897"/>
            <a:ext cx="3744711" cy="272656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EFC333C-335D-5662-27DF-FE8843DF8E4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9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9F719-4920-2B94-EB5C-AD64F88E8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áfico 14" descr="Servidor contorno">
            <a:extLst>
              <a:ext uri="{FF2B5EF4-FFF2-40B4-BE49-F238E27FC236}">
                <a16:creationId xmlns:a16="http://schemas.microsoft.com/office/drawing/2014/main" id="{0F5230CB-44A7-EA78-1FF4-32A91B61C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137" y="2489642"/>
            <a:ext cx="532014" cy="532014"/>
          </a:xfrm>
          <a:prstGeom prst="rect">
            <a:avLst/>
          </a:prstGeom>
        </p:spPr>
      </p:pic>
      <p:grpSp>
        <p:nvGrpSpPr>
          <p:cNvPr id="28" name="Grupo 27">
            <a:extLst>
              <a:ext uri="{FF2B5EF4-FFF2-40B4-BE49-F238E27FC236}">
                <a16:creationId xmlns:a16="http://schemas.microsoft.com/office/drawing/2014/main" id="{1A466078-97AC-9A5A-2528-FE1483FDFF3F}"/>
              </a:ext>
            </a:extLst>
          </p:cNvPr>
          <p:cNvGrpSpPr/>
          <p:nvPr/>
        </p:nvGrpSpPr>
        <p:grpSpPr>
          <a:xfrm>
            <a:off x="-356298" y="1908443"/>
            <a:ext cx="2086713" cy="2902199"/>
            <a:chOff x="48118" y="1808277"/>
            <a:chExt cx="2086713" cy="2902199"/>
          </a:xfrm>
        </p:grpSpPr>
        <p:grpSp>
          <p:nvGrpSpPr>
            <p:cNvPr id="29" name="Grupo 28">
              <a:extLst>
                <a:ext uri="{FF2B5EF4-FFF2-40B4-BE49-F238E27FC236}">
                  <a16:creationId xmlns:a16="http://schemas.microsoft.com/office/drawing/2014/main" id="{309288C4-F830-318B-CADD-68B744626AD0}"/>
                </a:ext>
              </a:extLst>
            </p:cNvPr>
            <p:cNvGrpSpPr/>
            <p:nvPr/>
          </p:nvGrpSpPr>
          <p:grpSpPr>
            <a:xfrm>
              <a:off x="48118" y="1808277"/>
              <a:ext cx="2086713" cy="2902199"/>
              <a:chOff x="7295425" y="1894636"/>
              <a:chExt cx="2411513" cy="3461380"/>
            </a:xfrm>
          </p:grpSpPr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id="{BD33ED01-802A-8190-A2F8-BE26212726E4}"/>
                  </a:ext>
                </a:extLst>
              </p:cNvPr>
              <p:cNvSpPr/>
              <p:nvPr/>
            </p:nvSpPr>
            <p:spPr>
              <a:xfrm>
                <a:off x="7295425" y="1894636"/>
                <a:ext cx="1809750" cy="1809750"/>
              </a:xfrm>
              <a:custGeom>
                <a:avLst/>
                <a:gdLst/>
                <a:ahLst/>
                <a:cxnLst/>
                <a:rect l="l" t="t" r="r" b="b"/>
                <a:pathLst>
                  <a:path w="2714625" h="2714625">
                    <a:moveTo>
                      <a:pt x="0" y="0"/>
                    </a:moveTo>
                    <a:lnTo>
                      <a:pt x="2714625" y="0"/>
                    </a:lnTo>
                    <a:lnTo>
                      <a:pt x="2714625" y="2714625"/>
                    </a:lnTo>
                    <a:lnTo>
                      <a:pt x="0" y="27146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457223"/>
                <a:endParaRPr lang="es-CR" sz="900" b="1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32" name="Group 44">
                <a:extLst>
                  <a:ext uri="{FF2B5EF4-FFF2-40B4-BE49-F238E27FC236}">
                    <a16:creationId xmlns:a16="http://schemas.microsoft.com/office/drawing/2014/main" id="{60AD2104-9B28-C59D-3097-DF15B5D0ECB7}"/>
                  </a:ext>
                </a:extLst>
              </p:cNvPr>
              <p:cNvGrpSpPr/>
              <p:nvPr/>
            </p:nvGrpSpPr>
            <p:grpSpPr>
              <a:xfrm rot="-10800000">
                <a:off x="7436103" y="2033930"/>
                <a:ext cx="1531361" cy="1531361"/>
                <a:chOff x="0" y="0"/>
                <a:chExt cx="812800" cy="812800"/>
              </a:xfrm>
            </p:grpSpPr>
            <p:sp>
              <p:nvSpPr>
                <p:cNvPr id="38" name="Freeform 45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BADC476B-EAD9-4DFF-4DBA-BF2B89063DA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28BE86"/>
                </a:solidFill>
              </p:spPr>
              <p:txBody>
                <a:bodyPr/>
                <a:lstStyle/>
                <a:p>
                  <a:pPr defTabSz="457223"/>
                  <a:endParaRPr lang="es-CR" sz="900" b="1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9" name="TextBox 46">
                  <a:extLst>
                    <a:ext uri="{FF2B5EF4-FFF2-40B4-BE49-F238E27FC236}">
                      <a16:creationId xmlns:a16="http://schemas.microsoft.com/office/drawing/2014/main" id="{48ECA498-65D3-17CF-AA55-38148F1DB9A1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31250" tIns="31250" rIns="31250" bIns="31250" rtlCol="0" anchor="ctr"/>
                <a:lstStyle/>
                <a:p>
                  <a:pPr algn="ctr" defTabSz="457223">
                    <a:lnSpc>
                      <a:spcPts val="1049"/>
                    </a:lnSpc>
                  </a:pPr>
                  <a:endParaRPr sz="900" b="1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grpSp>
            <p:nvGrpSpPr>
              <p:cNvPr id="33" name="Group 50">
                <a:extLst>
                  <a:ext uri="{FF2B5EF4-FFF2-40B4-BE49-F238E27FC236}">
                    <a16:creationId xmlns:a16="http://schemas.microsoft.com/office/drawing/2014/main" id="{1C0B37DA-2163-0EC2-5ABC-4584792B4F1F}"/>
                  </a:ext>
                </a:extLst>
              </p:cNvPr>
              <p:cNvGrpSpPr/>
              <p:nvPr/>
            </p:nvGrpSpPr>
            <p:grpSpPr>
              <a:xfrm rot="-10800000">
                <a:off x="7482628" y="1967246"/>
                <a:ext cx="1490249" cy="1604415"/>
                <a:chOff x="-1704187" y="-1891171"/>
                <a:chExt cx="2440787" cy="2627771"/>
              </a:xfrm>
            </p:grpSpPr>
            <p:sp>
              <p:nvSpPr>
                <p:cNvPr id="36" name="Freeform 51">
                  <a:extLst>
                    <a:ext uri="{FF2B5EF4-FFF2-40B4-BE49-F238E27FC236}">
                      <a16:creationId xmlns:a16="http://schemas.microsoft.com/office/drawing/2014/main" id="{1799D4D7-B079-5C4F-95A8-EA02B6B12EE8}"/>
                    </a:ext>
                  </a:extLst>
                </p:cNvPr>
                <p:cNvSpPr/>
                <p:nvPr/>
              </p:nvSpPr>
              <p:spPr>
                <a:xfrm>
                  <a:off x="-1704187" y="-1891171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cubicBezTo>
                        <a:pt x="181951" y="0"/>
                        <a:pt x="0" y="181951"/>
                        <a:pt x="0" y="406400"/>
                      </a:cubicBezTo>
                      <a:cubicBezTo>
                        <a:pt x="0" y="630849"/>
                        <a:pt x="181951" y="812800"/>
                        <a:pt x="406400" y="812800"/>
                      </a:cubicBezTo>
                      <a:cubicBezTo>
                        <a:pt x="630849" y="812800"/>
                        <a:pt x="812800" y="630849"/>
                        <a:pt x="812800" y="406400"/>
                      </a:cubicBezTo>
                      <a:cubicBezTo>
                        <a:pt x="812800" y="181951"/>
                        <a:pt x="630849" y="0"/>
                        <a:pt x="406400" y="0"/>
                      </a:cubicBezTo>
                      <a:close/>
                    </a:path>
                  </a:pathLst>
                </a:custGeom>
                <a:solidFill>
                  <a:srgbClr val="28BE86"/>
                </a:solidFill>
              </p:spPr>
              <p:txBody>
                <a:bodyPr/>
                <a:lstStyle/>
                <a:p>
                  <a:pPr defTabSz="457223"/>
                  <a:endParaRPr lang="es-CR" sz="900" b="1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37" name="TextBox 52">
                  <a:extLst>
                    <a:ext uri="{FF2B5EF4-FFF2-40B4-BE49-F238E27FC236}">
                      <a16:creationId xmlns:a16="http://schemas.microsoft.com/office/drawing/2014/main" id="{0441E213-9F65-3535-90F3-94EBA6511767}"/>
                    </a:ext>
                  </a:extLst>
                </p:cNvPr>
                <p:cNvSpPr txBox="1"/>
                <p:nvPr/>
              </p:nvSpPr>
              <p:spPr>
                <a:xfrm>
                  <a:off x="76200" y="38100"/>
                  <a:ext cx="660400" cy="698500"/>
                </a:xfrm>
                <a:prstGeom prst="rect">
                  <a:avLst/>
                </a:prstGeom>
              </p:spPr>
              <p:txBody>
                <a:bodyPr lIns="23917" tIns="23917" rIns="23917" bIns="23917" rtlCol="0" anchor="ctr"/>
                <a:lstStyle/>
                <a:p>
                  <a:pPr algn="ctr" defTabSz="457223">
                    <a:lnSpc>
                      <a:spcPts val="1049"/>
                    </a:lnSpc>
                  </a:pPr>
                  <a:endParaRPr sz="900" b="1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  <p:sp>
            <p:nvSpPr>
              <p:cNvPr id="34" name="TextBox 75">
                <a:extLst>
                  <a:ext uri="{FF2B5EF4-FFF2-40B4-BE49-F238E27FC236}">
                    <a16:creationId xmlns:a16="http://schemas.microsoft.com/office/drawing/2014/main" id="{18CE76E4-9BE1-ADF2-A891-DCA7F79100CF}"/>
                  </a:ext>
                </a:extLst>
              </p:cNvPr>
              <p:cNvSpPr txBox="1"/>
              <p:nvPr/>
            </p:nvSpPr>
            <p:spPr>
              <a:xfrm>
                <a:off x="7940861" y="4544392"/>
                <a:ext cx="1766077" cy="81162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 defTabSz="457223">
                  <a:lnSpc>
                    <a:spcPts val="1750"/>
                  </a:lnSpc>
                  <a:spcBef>
                    <a:spcPct val="0"/>
                  </a:spcBef>
                </a:pPr>
                <a:r>
                  <a:rPr lang="en-US" sz="1350">
                    <a:solidFill>
                      <a:srgbClr val="28BE86"/>
                    </a:solidFill>
                    <a:latin typeface="Avenir" panose="02000503020000020003"/>
                    <a:ea typeface="Gulim" panose="020B0503020000020004" pitchFamily="34" charset="-127"/>
                    <a:sym typeface="Inter Bold"/>
                  </a:rPr>
                  <a:t>Alineamiento con el Plan Estratégico Institucional</a:t>
                </a:r>
              </a:p>
            </p:txBody>
          </p:sp>
          <p:sp>
            <p:nvSpPr>
              <p:cNvPr id="35" name="Freeform 82">
                <a:extLst>
                  <a:ext uri="{FF2B5EF4-FFF2-40B4-BE49-F238E27FC236}">
                    <a16:creationId xmlns:a16="http://schemas.microsoft.com/office/drawing/2014/main" id="{9467DF8E-24B7-E603-D8B4-82D049323FA3}"/>
                  </a:ext>
                </a:extLst>
              </p:cNvPr>
              <p:cNvSpPr/>
              <p:nvPr/>
            </p:nvSpPr>
            <p:spPr>
              <a:xfrm rot="5400000">
                <a:off x="7883330" y="3941271"/>
                <a:ext cx="621639" cy="96099"/>
              </a:xfrm>
              <a:custGeom>
                <a:avLst/>
                <a:gdLst/>
                <a:ahLst/>
                <a:cxnLst/>
                <a:rect l="l" t="t" r="r" b="b"/>
                <a:pathLst>
                  <a:path w="932458" h="144149">
                    <a:moveTo>
                      <a:pt x="0" y="0"/>
                    </a:moveTo>
                    <a:lnTo>
                      <a:pt x="932459" y="0"/>
                    </a:lnTo>
                    <a:lnTo>
                      <a:pt x="932459" y="144149"/>
                    </a:lnTo>
                    <a:lnTo>
                      <a:pt x="0" y="14414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 l="-174585" b="-1712468"/>
                </a:stretch>
              </a:blipFill>
            </p:spPr>
            <p:txBody>
              <a:bodyPr/>
              <a:lstStyle/>
              <a:p>
                <a:pPr defTabSz="457223"/>
                <a:endParaRPr lang="es-CR" sz="9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30" name="Gráfico 29" descr="Servidor contorno">
              <a:extLst>
                <a:ext uri="{FF2B5EF4-FFF2-40B4-BE49-F238E27FC236}">
                  <a16:creationId xmlns:a16="http://schemas.microsoft.com/office/drawing/2014/main" id="{8C172CCE-EAF9-B800-E4AD-A7A5B3DC1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9790" y="2300964"/>
              <a:ext cx="532014" cy="532014"/>
            </a:xfrm>
            <a:prstGeom prst="rect">
              <a:avLst/>
            </a:prstGeom>
          </p:spPr>
        </p:pic>
      </p:grpSp>
      <p:pic>
        <p:nvPicPr>
          <p:cNvPr id="40" name="Gráfico 39" descr="Cuadrado formado por puntos">
            <a:extLst>
              <a:ext uri="{FF2B5EF4-FFF2-40B4-BE49-F238E27FC236}">
                <a16:creationId xmlns:a16="http://schemas.microsoft.com/office/drawing/2014/main" id="{D2D8A19D-7BE7-485A-CF21-A460B70854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82601" y="-1401565"/>
            <a:ext cx="2381248" cy="2381248"/>
          </a:xfrm>
          <a:prstGeom prst="rect">
            <a:avLst/>
          </a:prstGeom>
        </p:spPr>
      </p:pic>
      <p:pic>
        <p:nvPicPr>
          <p:cNvPr id="2" name="Gráfico 1" descr="Cuadrado formado por puntos">
            <a:extLst>
              <a:ext uri="{FF2B5EF4-FFF2-40B4-BE49-F238E27FC236}">
                <a16:creationId xmlns:a16="http://schemas.microsoft.com/office/drawing/2014/main" id="{EED8365E-085C-5228-DA98-EC46FDB612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70FFD6D-639F-8917-DC35-E91E382A995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  <p:sp>
        <p:nvSpPr>
          <p:cNvPr id="3" name="TextBox 69">
            <a:extLst>
              <a:ext uri="{FF2B5EF4-FFF2-40B4-BE49-F238E27FC236}">
                <a16:creationId xmlns:a16="http://schemas.microsoft.com/office/drawing/2014/main" id="{C0CFB4E9-3A32-D860-473D-0D19B8B35BF7}"/>
              </a:ext>
            </a:extLst>
          </p:cNvPr>
          <p:cNvSpPr txBox="1"/>
          <p:nvPr/>
        </p:nvSpPr>
        <p:spPr>
          <a:xfrm>
            <a:off x="202206" y="153429"/>
            <a:ext cx="5893354" cy="5737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333"/>
              </a:lnSpc>
              <a:spcBef>
                <a:spcPct val="0"/>
              </a:spcBef>
            </a:pPr>
            <a:r>
              <a:rPr lang="en-US" sz="1700" dirty="0" err="1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Ejecución</a:t>
            </a:r>
            <a:r>
              <a:rPr lang="en-US" sz="1700" dirty="0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del plan </a:t>
            </a:r>
            <a:r>
              <a:rPr lang="en-US" sz="1700" dirty="0" err="1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por</a:t>
            </a:r>
            <a:r>
              <a:rPr lang="en-US" sz="1700" dirty="0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</a:t>
            </a:r>
            <a:r>
              <a:rPr lang="en-US" sz="1700" dirty="0" err="1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líneas</a:t>
            </a:r>
            <a:r>
              <a:rPr lang="en-US" sz="1700" dirty="0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</a:t>
            </a:r>
            <a:r>
              <a:rPr lang="en-US" sz="1700" dirty="0" err="1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significativas</a:t>
            </a:r>
            <a:endParaRPr lang="en-US" sz="1700" dirty="0">
              <a:solidFill>
                <a:srgbClr val="28BE86"/>
              </a:solidFill>
              <a:latin typeface="Avenir" panose="02000503020000020003"/>
              <a:ea typeface="Gulim" panose="020B0503020000020004" pitchFamily="34" charset="-127"/>
              <a:cs typeface="Inter Bold"/>
              <a:sym typeface="Inter Bold"/>
            </a:endParaRPr>
          </a:p>
          <a:p>
            <a:pPr defTabSz="609630">
              <a:lnSpc>
                <a:spcPts val="2333"/>
              </a:lnSpc>
              <a:spcBef>
                <a:spcPct val="0"/>
              </a:spcBef>
            </a:pPr>
            <a:r>
              <a:rPr lang="en-US" sz="1700" dirty="0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(</a:t>
            </a:r>
            <a:r>
              <a:rPr lang="en-US" sz="1700" dirty="0" err="1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Cantidad</a:t>
            </a:r>
            <a:r>
              <a:rPr lang="en-US" sz="1700" dirty="0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de </a:t>
            </a:r>
            <a:r>
              <a:rPr lang="en-US" sz="1700" dirty="0" err="1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informes</a:t>
            </a:r>
            <a:r>
              <a:rPr lang="en-US" sz="1700" dirty="0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</a:t>
            </a:r>
            <a:r>
              <a:rPr lang="en-US" sz="1700" dirty="0" err="1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por</a:t>
            </a:r>
            <a:r>
              <a:rPr lang="en-US" sz="1700" dirty="0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</a:t>
            </a:r>
            <a:r>
              <a:rPr lang="en-US" sz="1700" dirty="0" err="1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nivel</a:t>
            </a:r>
            <a:r>
              <a:rPr lang="en-US" sz="1700" dirty="0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de </a:t>
            </a:r>
            <a:r>
              <a:rPr lang="en-US" sz="1700" dirty="0" err="1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riesgo</a:t>
            </a:r>
            <a:r>
              <a:rPr lang="en-US" sz="1700" dirty="0">
                <a:solidFill>
                  <a:srgbClr val="28BE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)</a:t>
            </a:r>
          </a:p>
        </p:txBody>
      </p:sp>
      <p:pic>
        <p:nvPicPr>
          <p:cNvPr id="65" name="Imagen 64">
            <a:extLst>
              <a:ext uri="{FF2B5EF4-FFF2-40B4-BE49-F238E27FC236}">
                <a16:creationId xmlns:a16="http://schemas.microsoft.com/office/drawing/2014/main" id="{6B7AF606-B8CC-4FB9-0B7A-EE025E6CA56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64597" y="974001"/>
            <a:ext cx="6280030" cy="353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2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9" name="Google Shape;916;p30">
            <a:extLst>
              <a:ext uri="{FF2B5EF4-FFF2-40B4-BE49-F238E27FC236}">
                <a16:creationId xmlns:a16="http://schemas.microsoft.com/office/drawing/2014/main" id="{D6866B6B-163E-D862-D488-E50A9F359F7E}"/>
              </a:ext>
            </a:extLst>
          </p:cNvPr>
          <p:cNvCxnSpPr>
            <a:cxnSpLocks/>
          </p:cNvCxnSpPr>
          <p:nvPr/>
        </p:nvCxnSpPr>
        <p:spPr>
          <a:xfrm>
            <a:off x="2225028" y="3830961"/>
            <a:ext cx="4680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928;p30">
            <a:extLst>
              <a:ext uri="{FF2B5EF4-FFF2-40B4-BE49-F238E27FC236}">
                <a16:creationId xmlns:a16="http://schemas.microsoft.com/office/drawing/2014/main" id="{D0BC4855-C1B7-75E8-B1A9-316CED4ADC5B}"/>
              </a:ext>
            </a:extLst>
          </p:cNvPr>
          <p:cNvSpPr txBox="1"/>
          <p:nvPr/>
        </p:nvSpPr>
        <p:spPr>
          <a:xfrm>
            <a:off x="2436374" y="1681943"/>
            <a:ext cx="998988" cy="21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11"/>
            <a:r>
              <a:rPr lang="en" sz="2025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Gestión 40%</a:t>
            </a:r>
            <a:endParaRPr sz="2025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cxnSp>
        <p:nvCxnSpPr>
          <p:cNvPr id="12" name="Google Shape;916;p30">
            <a:extLst>
              <a:ext uri="{FF2B5EF4-FFF2-40B4-BE49-F238E27FC236}">
                <a16:creationId xmlns:a16="http://schemas.microsoft.com/office/drawing/2014/main" id="{0B5E8B18-0994-25BB-DCC1-0DBDD97567C5}"/>
              </a:ext>
            </a:extLst>
          </p:cNvPr>
          <p:cNvCxnSpPr>
            <a:cxnSpLocks/>
            <a:stCxn id="922" idx="3"/>
            <a:endCxn id="971" idx="6"/>
          </p:cNvCxnSpPr>
          <p:nvPr/>
        </p:nvCxnSpPr>
        <p:spPr>
          <a:xfrm flipH="1">
            <a:off x="2670885" y="1375996"/>
            <a:ext cx="12470" cy="2466427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30" name="Google Shape;930;p30"/>
          <p:cNvGrpSpPr/>
          <p:nvPr/>
        </p:nvGrpSpPr>
        <p:grpSpPr>
          <a:xfrm rot="5400000">
            <a:off x="3254554" y="2048505"/>
            <a:ext cx="681404" cy="1946904"/>
            <a:chOff x="2861504" y="1184680"/>
            <a:chExt cx="1451959" cy="3579570"/>
          </a:xfrm>
        </p:grpSpPr>
        <p:grpSp>
          <p:nvGrpSpPr>
            <p:cNvPr id="931" name="Google Shape;931;p30"/>
            <p:cNvGrpSpPr/>
            <p:nvPr/>
          </p:nvGrpSpPr>
          <p:grpSpPr>
            <a:xfrm>
              <a:off x="2861504" y="1184680"/>
              <a:ext cx="1451959" cy="3579570"/>
              <a:chOff x="2861504" y="1184680"/>
              <a:chExt cx="1451959" cy="3579570"/>
            </a:xfrm>
          </p:grpSpPr>
          <p:cxnSp>
            <p:nvCxnSpPr>
              <p:cNvPr id="932" name="Google Shape;932;p30"/>
              <p:cNvCxnSpPr/>
              <p:nvPr/>
            </p:nvCxnSpPr>
            <p:spPr>
              <a:xfrm rot="10800000">
                <a:off x="3587475" y="4292300"/>
                <a:ext cx="0" cy="3846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33" name="Google Shape;933;p30"/>
              <p:cNvSpPr/>
              <p:nvPr/>
            </p:nvSpPr>
            <p:spPr>
              <a:xfrm>
                <a:off x="2861504" y="1184680"/>
                <a:ext cx="1451959" cy="3178986"/>
              </a:xfrm>
              <a:custGeom>
                <a:avLst/>
                <a:gdLst/>
                <a:ahLst/>
                <a:cxnLst/>
                <a:rect l="l" t="t" r="r" b="b"/>
                <a:pathLst>
                  <a:path w="11990" h="26252" extrusionOk="0">
                    <a:moveTo>
                      <a:pt x="5994" y="1"/>
                    </a:moveTo>
                    <a:cubicBezTo>
                      <a:pt x="5394" y="1"/>
                      <a:pt x="4793" y="230"/>
                      <a:pt x="4334" y="688"/>
                    </a:cubicBezTo>
                    <a:lnTo>
                      <a:pt x="453" y="4570"/>
                    </a:lnTo>
                    <a:cubicBezTo>
                      <a:pt x="262" y="4760"/>
                      <a:pt x="108" y="4975"/>
                      <a:pt x="0" y="5213"/>
                    </a:cubicBezTo>
                    <a:lnTo>
                      <a:pt x="0" y="21215"/>
                    </a:lnTo>
                    <a:cubicBezTo>
                      <a:pt x="274" y="24275"/>
                      <a:pt x="2858" y="26251"/>
                      <a:pt x="5989" y="26251"/>
                    </a:cubicBezTo>
                    <a:cubicBezTo>
                      <a:pt x="9121" y="26251"/>
                      <a:pt x="11704" y="24275"/>
                      <a:pt x="11990" y="21215"/>
                    </a:cubicBezTo>
                    <a:lnTo>
                      <a:pt x="11990" y="5213"/>
                    </a:lnTo>
                    <a:cubicBezTo>
                      <a:pt x="11871" y="4975"/>
                      <a:pt x="11716" y="4760"/>
                      <a:pt x="11538" y="4570"/>
                    </a:cubicBezTo>
                    <a:lnTo>
                      <a:pt x="7644" y="688"/>
                    </a:lnTo>
                    <a:cubicBezTo>
                      <a:pt x="7192" y="230"/>
                      <a:pt x="6593" y="1"/>
                      <a:pt x="599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8C5CF"/>
                  </a:gs>
                  <a:gs pos="100000">
                    <a:srgbClr val="327B8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3206585" y="3555119"/>
                <a:ext cx="736416" cy="536814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4490" extrusionOk="0">
                    <a:moveTo>
                      <a:pt x="2239" y="1"/>
                    </a:moveTo>
                    <a:cubicBezTo>
                      <a:pt x="1001" y="1"/>
                      <a:pt x="1" y="1013"/>
                      <a:pt x="1" y="2251"/>
                    </a:cubicBezTo>
                    <a:cubicBezTo>
                      <a:pt x="1" y="3478"/>
                      <a:pt x="1001" y="4490"/>
                      <a:pt x="2239" y="4490"/>
                    </a:cubicBezTo>
                    <a:cubicBezTo>
                      <a:pt x="3477" y="4490"/>
                      <a:pt x="4478" y="3478"/>
                      <a:pt x="4478" y="2251"/>
                    </a:cubicBezTo>
                    <a:cubicBezTo>
                      <a:pt x="4478" y="1013"/>
                      <a:pt x="3477" y="1"/>
                      <a:pt x="2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sp>
            <p:nvSpPr>
              <p:cNvPr id="935" name="Google Shape;935;p30"/>
              <p:cNvSpPr/>
              <p:nvPr/>
            </p:nvSpPr>
            <p:spPr>
              <a:xfrm>
                <a:off x="3494563" y="4579150"/>
                <a:ext cx="185100" cy="185100"/>
              </a:xfrm>
              <a:prstGeom prst="ellipse">
                <a:avLst/>
              </a:prstGeom>
              <a:gradFill>
                <a:gsLst>
                  <a:gs pos="0">
                    <a:srgbClr val="68C5CF"/>
                  </a:gs>
                  <a:gs pos="100000">
                    <a:srgbClr val="327B8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sp>
            <p:nvSpPr>
              <p:cNvPr id="936" name="Google Shape;936;p30"/>
              <p:cNvSpPr/>
              <p:nvPr/>
            </p:nvSpPr>
            <p:spPr>
              <a:xfrm>
                <a:off x="3327842" y="3634143"/>
                <a:ext cx="470848" cy="369112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12761" extrusionOk="0">
                    <a:moveTo>
                      <a:pt x="6427" y="3592"/>
                    </a:moveTo>
                    <a:cubicBezTo>
                      <a:pt x="7939" y="3592"/>
                      <a:pt x="9168" y="4821"/>
                      <a:pt x="9168" y="6365"/>
                    </a:cubicBezTo>
                    <a:cubicBezTo>
                      <a:pt x="9168" y="7846"/>
                      <a:pt x="7908" y="9106"/>
                      <a:pt x="6427" y="9106"/>
                    </a:cubicBezTo>
                    <a:cubicBezTo>
                      <a:pt x="4883" y="9106"/>
                      <a:pt x="3655" y="7877"/>
                      <a:pt x="3655" y="6365"/>
                    </a:cubicBezTo>
                    <a:cubicBezTo>
                      <a:pt x="3655" y="4821"/>
                      <a:pt x="4883" y="3592"/>
                      <a:pt x="6427" y="3592"/>
                    </a:cubicBezTo>
                    <a:close/>
                    <a:moveTo>
                      <a:pt x="5829" y="1"/>
                    </a:moveTo>
                    <a:cubicBezTo>
                      <a:pt x="5356" y="1"/>
                      <a:pt x="5009" y="347"/>
                      <a:pt x="5009" y="852"/>
                    </a:cubicBezTo>
                    <a:lnTo>
                      <a:pt x="5009" y="1576"/>
                    </a:lnTo>
                    <a:cubicBezTo>
                      <a:pt x="4631" y="1702"/>
                      <a:pt x="4285" y="1828"/>
                      <a:pt x="3970" y="2017"/>
                    </a:cubicBezTo>
                    <a:lnTo>
                      <a:pt x="3466" y="1513"/>
                    </a:lnTo>
                    <a:cubicBezTo>
                      <a:pt x="3308" y="1356"/>
                      <a:pt x="3088" y="1277"/>
                      <a:pt x="2867" y="1277"/>
                    </a:cubicBezTo>
                    <a:cubicBezTo>
                      <a:pt x="2647" y="1277"/>
                      <a:pt x="2426" y="1356"/>
                      <a:pt x="2269" y="1513"/>
                    </a:cubicBezTo>
                    <a:lnTo>
                      <a:pt x="1481" y="2301"/>
                    </a:lnTo>
                    <a:cubicBezTo>
                      <a:pt x="1166" y="2616"/>
                      <a:pt x="1166" y="3151"/>
                      <a:pt x="1481" y="3466"/>
                    </a:cubicBezTo>
                    <a:lnTo>
                      <a:pt x="2017" y="4002"/>
                    </a:lnTo>
                    <a:cubicBezTo>
                      <a:pt x="1796" y="4317"/>
                      <a:pt x="1701" y="4664"/>
                      <a:pt x="1575" y="5010"/>
                    </a:cubicBezTo>
                    <a:lnTo>
                      <a:pt x="819" y="5010"/>
                    </a:lnTo>
                    <a:cubicBezTo>
                      <a:pt x="347" y="5010"/>
                      <a:pt x="0" y="5357"/>
                      <a:pt x="0" y="5829"/>
                    </a:cubicBezTo>
                    <a:lnTo>
                      <a:pt x="0" y="6932"/>
                    </a:lnTo>
                    <a:cubicBezTo>
                      <a:pt x="0" y="7405"/>
                      <a:pt x="347" y="7783"/>
                      <a:pt x="819" y="7783"/>
                    </a:cubicBezTo>
                    <a:lnTo>
                      <a:pt x="1575" y="7783"/>
                    </a:lnTo>
                    <a:cubicBezTo>
                      <a:pt x="1701" y="8129"/>
                      <a:pt x="1796" y="8476"/>
                      <a:pt x="2017" y="8791"/>
                    </a:cubicBezTo>
                    <a:lnTo>
                      <a:pt x="1481" y="9295"/>
                    </a:lnTo>
                    <a:cubicBezTo>
                      <a:pt x="1166" y="9610"/>
                      <a:pt x="1166" y="10177"/>
                      <a:pt x="1481" y="10492"/>
                    </a:cubicBezTo>
                    <a:lnTo>
                      <a:pt x="2269" y="11280"/>
                    </a:lnTo>
                    <a:cubicBezTo>
                      <a:pt x="2426" y="11437"/>
                      <a:pt x="2647" y="11516"/>
                      <a:pt x="2867" y="11516"/>
                    </a:cubicBezTo>
                    <a:cubicBezTo>
                      <a:pt x="3088" y="11516"/>
                      <a:pt x="3308" y="11437"/>
                      <a:pt x="3466" y="11280"/>
                    </a:cubicBezTo>
                    <a:lnTo>
                      <a:pt x="3970" y="10776"/>
                    </a:lnTo>
                    <a:cubicBezTo>
                      <a:pt x="4285" y="10965"/>
                      <a:pt x="4631" y="11091"/>
                      <a:pt x="5009" y="11185"/>
                    </a:cubicBezTo>
                    <a:lnTo>
                      <a:pt x="5009" y="11941"/>
                    </a:lnTo>
                    <a:cubicBezTo>
                      <a:pt x="5009" y="12414"/>
                      <a:pt x="5356" y="12760"/>
                      <a:pt x="5829" y="12760"/>
                    </a:cubicBezTo>
                    <a:lnTo>
                      <a:pt x="6931" y="12760"/>
                    </a:lnTo>
                    <a:cubicBezTo>
                      <a:pt x="7404" y="12760"/>
                      <a:pt x="7750" y="12414"/>
                      <a:pt x="7750" y="11941"/>
                    </a:cubicBezTo>
                    <a:lnTo>
                      <a:pt x="7750" y="11185"/>
                    </a:lnTo>
                    <a:cubicBezTo>
                      <a:pt x="8097" y="11091"/>
                      <a:pt x="8475" y="10965"/>
                      <a:pt x="8790" y="10776"/>
                    </a:cubicBezTo>
                    <a:lnTo>
                      <a:pt x="9294" y="11280"/>
                    </a:lnTo>
                    <a:cubicBezTo>
                      <a:pt x="9452" y="11437"/>
                      <a:pt x="9664" y="11516"/>
                      <a:pt x="9877" y="11516"/>
                    </a:cubicBezTo>
                    <a:cubicBezTo>
                      <a:pt x="10090" y="11516"/>
                      <a:pt x="10302" y="11437"/>
                      <a:pt x="10460" y="11280"/>
                    </a:cubicBezTo>
                    <a:lnTo>
                      <a:pt x="11247" y="10492"/>
                    </a:lnTo>
                    <a:cubicBezTo>
                      <a:pt x="11563" y="10177"/>
                      <a:pt x="11563" y="9610"/>
                      <a:pt x="11247" y="9295"/>
                    </a:cubicBezTo>
                    <a:lnTo>
                      <a:pt x="10743" y="8791"/>
                    </a:lnTo>
                    <a:cubicBezTo>
                      <a:pt x="10932" y="8476"/>
                      <a:pt x="11058" y="8129"/>
                      <a:pt x="11184" y="7783"/>
                    </a:cubicBezTo>
                    <a:lnTo>
                      <a:pt x="11941" y="7783"/>
                    </a:lnTo>
                    <a:cubicBezTo>
                      <a:pt x="12413" y="7783"/>
                      <a:pt x="12760" y="7405"/>
                      <a:pt x="12760" y="6932"/>
                    </a:cubicBezTo>
                    <a:lnTo>
                      <a:pt x="12760" y="5829"/>
                    </a:lnTo>
                    <a:cubicBezTo>
                      <a:pt x="12760" y="5325"/>
                      <a:pt x="12350" y="4979"/>
                      <a:pt x="11941" y="4979"/>
                    </a:cubicBezTo>
                    <a:lnTo>
                      <a:pt x="11184" y="4979"/>
                    </a:lnTo>
                    <a:cubicBezTo>
                      <a:pt x="11058" y="4632"/>
                      <a:pt x="10932" y="4254"/>
                      <a:pt x="10743" y="3939"/>
                    </a:cubicBezTo>
                    <a:lnTo>
                      <a:pt x="11247" y="3435"/>
                    </a:lnTo>
                    <a:cubicBezTo>
                      <a:pt x="11563" y="3120"/>
                      <a:pt x="11563" y="2553"/>
                      <a:pt x="11247" y="2238"/>
                    </a:cubicBezTo>
                    <a:lnTo>
                      <a:pt x="10460" y="1450"/>
                    </a:lnTo>
                    <a:cubicBezTo>
                      <a:pt x="10302" y="1293"/>
                      <a:pt x="10090" y="1214"/>
                      <a:pt x="9877" y="1214"/>
                    </a:cubicBezTo>
                    <a:cubicBezTo>
                      <a:pt x="9664" y="1214"/>
                      <a:pt x="9452" y="1293"/>
                      <a:pt x="9294" y="1450"/>
                    </a:cubicBezTo>
                    <a:lnTo>
                      <a:pt x="8790" y="1986"/>
                    </a:lnTo>
                    <a:cubicBezTo>
                      <a:pt x="8475" y="1765"/>
                      <a:pt x="8097" y="1671"/>
                      <a:pt x="7750" y="1545"/>
                    </a:cubicBezTo>
                    <a:lnTo>
                      <a:pt x="7750" y="852"/>
                    </a:lnTo>
                    <a:cubicBezTo>
                      <a:pt x="7750" y="379"/>
                      <a:pt x="7404" y="1"/>
                      <a:pt x="693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8C5CF"/>
                  </a:gs>
                  <a:gs pos="100000">
                    <a:srgbClr val="327B8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</p:grpSp>
        <p:sp>
          <p:nvSpPr>
            <p:cNvPr id="939" name="Google Shape;939;p30"/>
            <p:cNvSpPr txBox="1"/>
            <p:nvPr/>
          </p:nvSpPr>
          <p:spPr>
            <a:xfrm rot="16200000">
              <a:off x="2483131" y="1917865"/>
              <a:ext cx="2181958" cy="8941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11"/>
              <a:r>
                <a:rPr lang="en" sz="135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Experiencia Cliente</a:t>
              </a:r>
            </a:p>
          </p:txBody>
        </p:sp>
      </p:grpSp>
      <p:grpSp>
        <p:nvGrpSpPr>
          <p:cNvPr id="941" name="Google Shape;941;p30"/>
          <p:cNvGrpSpPr/>
          <p:nvPr/>
        </p:nvGrpSpPr>
        <p:grpSpPr>
          <a:xfrm rot="5400000">
            <a:off x="3236439" y="1246402"/>
            <a:ext cx="717323" cy="1947214"/>
            <a:chOff x="4830521" y="1184680"/>
            <a:chExt cx="1451959" cy="3579570"/>
          </a:xfrm>
        </p:grpSpPr>
        <p:grpSp>
          <p:nvGrpSpPr>
            <p:cNvPr id="942" name="Google Shape;942;p30"/>
            <p:cNvGrpSpPr/>
            <p:nvPr/>
          </p:nvGrpSpPr>
          <p:grpSpPr>
            <a:xfrm>
              <a:off x="4830521" y="1184680"/>
              <a:ext cx="1451959" cy="3579570"/>
              <a:chOff x="4830521" y="1184680"/>
              <a:chExt cx="1451959" cy="3579570"/>
            </a:xfrm>
          </p:grpSpPr>
          <p:cxnSp>
            <p:nvCxnSpPr>
              <p:cNvPr id="943" name="Google Shape;943;p30"/>
              <p:cNvCxnSpPr/>
              <p:nvPr/>
            </p:nvCxnSpPr>
            <p:spPr>
              <a:xfrm rot="10800000">
                <a:off x="5555763" y="4292300"/>
                <a:ext cx="0" cy="3846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44" name="Google Shape;944;p30"/>
              <p:cNvSpPr/>
              <p:nvPr/>
            </p:nvSpPr>
            <p:spPr>
              <a:xfrm>
                <a:off x="4830521" y="1184680"/>
                <a:ext cx="1451959" cy="3178986"/>
              </a:xfrm>
              <a:custGeom>
                <a:avLst/>
                <a:gdLst/>
                <a:ahLst/>
                <a:cxnLst/>
                <a:rect l="l" t="t" r="r" b="b"/>
                <a:pathLst>
                  <a:path w="11990" h="26252" extrusionOk="0">
                    <a:moveTo>
                      <a:pt x="5994" y="1"/>
                    </a:moveTo>
                    <a:cubicBezTo>
                      <a:pt x="5394" y="1"/>
                      <a:pt x="4793" y="230"/>
                      <a:pt x="4334" y="688"/>
                    </a:cubicBezTo>
                    <a:lnTo>
                      <a:pt x="453" y="4570"/>
                    </a:lnTo>
                    <a:cubicBezTo>
                      <a:pt x="262" y="4760"/>
                      <a:pt x="108" y="4975"/>
                      <a:pt x="0" y="5213"/>
                    </a:cubicBezTo>
                    <a:lnTo>
                      <a:pt x="0" y="21215"/>
                    </a:lnTo>
                    <a:cubicBezTo>
                      <a:pt x="274" y="24275"/>
                      <a:pt x="2858" y="26251"/>
                      <a:pt x="5989" y="26251"/>
                    </a:cubicBezTo>
                    <a:cubicBezTo>
                      <a:pt x="9121" y="26251"/>
                      <a:pt x="11704" y="24275"/>
                      <a:pt x="11990" y="21215"/>
                    </a:cubicBezTo>
                    <a:lnTo>
                      <a:pt x="11990" y="5213"/>
                    </a:lnTo>
                    <a:cubicBezTo>
                      <a:pt x="11871" y="4975"/>
                      <a:pt x="11716" y="4760"/>
                      <a:pt x="11538" y="4570"/>
                    </a:cubicBezTo>
                    <a:lnTo>
                      <a:pt x="7644" y="688"/>
                    </a:lnTo>
                    <a:cubicBezTo>
                      <a:pt x="7192" y="230"/>
                      <a:pt x="6593" y="1"/>
                      <a:pt x="599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94CFAD"/>
                  </a:gs>
                  <a:gs pos="100000">
                    <a:srgbClr val="4D946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5205105" y="3549999"/>
                <a:ext cx="699541" cy="536747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4490" extrusionOk="0">
                    <a:moveTo>
                      <a:pt x="2239" y="1"/>
                    </a:moveTo>
                    <a:cubicBezTo>
                      <a:pt x="1001" y="1"/>
                      <a:pt x="1" y="1013"/>
                      <a:pt x="1" y="2251"/>
                    </a:cubicBezTo>
                    <a:cubicBezTo>
                      <a:pt x="1" y="3478"/>
                      <a:pt x="1001" y="4490"/>
                      <a:pt x="2239" y="4490"/>
                    </a:cubicBezTo>
                    <a:cubicBezTo>
                      <a:pt x="3477" y="4490"/>
                      <a:pt x="4478" y="3478"/>
                      <a:pt x="4478" y="2251"/>
                    </a:cubicBezTo>
                    <a:cubicBezTo>
                      <a:pt x="4478" y="1013"/>
                      <a:pt x="3477" y="1"/>
                      <a:pt x="2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sp>
            <p:nvSpPr>
              <p:cNvPr id="946" name="Google Shape;946;p30"/>
              <p:cNvSpPr/>
              <p:nvPr/>
            </p:nvSpPr>
            <p:spPr>
              <a:xfrm>
                <a:off x="5463563" y="4579150"/>
                <a:ext cx="185100" cy="185100"/>
              </a:xfrm>
              <a:prstGeom prst="ellipse">
                <a:avLst/>
              </a:prstGeom>
              <a:gradFill>
                <a:gsLst>
                  <a:gs pos="0">
                    <a:srgbClr val="94CFAD"/>
                  </a:gs>
                  <a:gs pos="100000">
                    <a:srgbClr val="4D946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grpSp>
            <p:nvGrpSpPr>
              <p:cNvPr id="947" name="Google Shape;947;p30"/>
              <p:cNvGrpSpPr/>
              <p:nvPr/>
            </p:nvGrpSpPr>
            <p:grpSpPr>
              <a:xfrm>
                <a:off x="5365079" y="3638247"/>
                <a:ext cx="382761" cy="367813"/>
                <a:chOff x="-62890690" y="3747420"/>
                <a:chExt cx="330821" cy="317902"/>
              </a:xfrm>
            </p:grpSpPr>
            <p:sp>
              <p:nvSpPr>
                <p:cNvPr id="948" name="Google Shape;948;p30"/>
                <p:cNvSpPr/>
                <p:nvPr/>
              </p:nvSpPr>
              <p:spPr>
                <a:xfrm>
                  <a:off x="-62890690" y="3747420"/>
                  <a:ext cx="313500" cy="19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0" h="7833" extrusionOk="0">
                      <a:moveTo>
                        <a:pt x="6591" y="0"/>
                      </a:moveTo>
                      <a:cubicBezTo>
                        <a:pt x="4966" y="0"/>
                        <a:pt x="3342" y="616"/>
                        <a:pt x="2112" y="1846"/>
                      </a:cubicBezTo>
                      <a:cubicBezTo>
                        <a:pt x="663" y="3296"/>
                        <a:pt x="1" y="5438"/>
                        <a:pt x="379" y="7454"/>
                      </a:cubicBezTo>
                      <a:cubicBezTo>
                        <a:pt x="442" y="7675"/>
                        <a:pt x="568" y="7832"/>
                        <a:pt x="789" y="7832"/>
                      </a:cubicBezTo>
                      <a:lnTo>
                        <a:pt x="852" y="7832"/>
                      </a:lnTo>
                      <a:cubicBezTo>
                        <a:pt x="1104" y="7801"/>
                        <a:pt x="1198" y="7549"/>
                        <a:pt x="1167" y="7360"/>
                      </a:cubicBezTo>
                      <a:cubicBezTo>
                        <a:pt x="852" y="5596"/>
                        <a:pt x="1419" y="3737"/>
                        <a:pt x="2710" y="2477"/>
                      </a:cubicBezTo>
                      <a:cubicBezTo>
                        <a:pt x="3719" y="1437"/>
                        <a:pt x="5136" y="870"/>
                        <a:pt x="6617" y="870"/>
                      </a:cubicBezTo>
                      <a:cubicBezTo>
                        <a:pt x="7940" y="870"/>
                        <a:pt x="9200" y="1342"/>
                        <a:pt x="10177" y="2193"/>
                      </a:cubicBezTo>
                      <a:lnTo>
                        <a:pt x="9610" y="2792"/>
                      </a:lnTo>
                      <a:cubicBezTo>
                        <a:pt x="9484" y="2918"/>
                        <a:pt x="9452" y="3075"/>
                        <a:pt x="9484" y="3170"/>
                      </a:cubicBezTo>
                      <a:cubicBezTo>
                        <a:pt x="9515" y="3327"/>
                        <a:pt x="9641" y="3422"/>
                        <a:pt x="9799" y="3453"/>
                      </a:cubicBezTo>
                      <a:lnTo>
                        <a:pt x="12036" y="3926"/>
                      </a:lnTo>
                      <a:lnTo>
                        <a:pt x="12130" y="3926"/>
                      </a:lnTo>
                      <a:cubicBezTo>
                        <a:pt x="12225" y="3926"/>
                        <a:pt x="12319" y="3894"/>
                        <a:pt x="12382" y="3800"/>
                      </a:cubicBezTo>
                      <a:cubicBezTo>
                        <a:pt x="12508" y="3674"/>
                        <a:pt x="12540" y="3579"/>
                        <a:pt x="12508" y="3422"/>
                      </a:cubicBezTo>
                      <a:lnTo>
                        <a:pt x="12036" y="1153"/>
                      </a:lnTo>
                      <a:cubicBezTo>
                        <a:pt x="12004" y="1027"/>
                        <a:pt x="11878" y="901"/>
                        <a:pt x="11752" y="838"/>
                      </a:cubicBezTo>
                      <a:cubicBezTo>
                        <a:pt x="11715" y="831"/>
                        <a:pt x="11678" y="827"/>
                        <a:pt x="11642" y="827"/>
                      </a:cubicBezTo>
                      <a:cubicBezTo>
                        <a:pt x="11526" y="827"/>
                        <a:pt x="11422" y="868"/>
                        <a:pt x="11374" y="964"/>
                      </a:cubicBezTo>
                      <a:lnTo>
                        <a:pt x="10776" y="1563"/>
                      </a:lnTo>
                      <a:cubicBezTo>
                        <a:pt x="9583" y="521"/>
                        <a:pt x="8087" y="0"/>
                        <a:pt x="6591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49" name="Google Shape;949;p30"/>
                <p:cNvSpPr/>
                <p:nvPr/>
              </p:nvSpPr>
              <p:spPr>
                <a:xfrm>
                  <a:off x="-62874919" y="3869072"/>
                  <a:ext cx="315050" cy="19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2" h="7850" extrusionOk="0">
                      <a:moveTo>
                        <a:pt x="11779" y="0"/>
                      </a:moveTo>
                      <a:cubicBezTo>
                        <a:pt x="11759" y="0"/>
                        <a:pt x="11739" y="2"/>
                        <a:pt x="11720" y="5"/>
                      </a:cubicBezTo>
                      <a:cubicBezTo>
                        <a:pt x="11499" y="36"/>
                        <a:pt x="11373" y="288"/>
                        <a:pt x="11405" y="477"/>
                      </a:cubicBezTo>
                      <a:cubicBezTo>
                        <a:pt x="11720" y="2242"/>
                        <a:pt x="11184" y="4101"/>
                        <a:pt x="9861" y="5361"/>
                      </a:cubicBezTo>
                      <a:cubicBezTo>
                        <a:pt x="8853" y="6400"/>
                        <a:pt x="7435" y="6967"/>
                        <a:pt x="5986" y="6967"/>
                      </a:cubicBezTo>
                      <a:cubicBezTo>
                        <a:pt x="4631" y="6967"/>
                        <a:pt x="3371" y="6495"/>
                        <a:pt x="2394" y="5644"/>
                      </a:cubicBezTo>
                      <a:lnTo>
                        <a:pt x="2993" y="5046"/>
                      </a:lnTo>
                      <a:cubicBezTo>
                        <a:pt x="3088" y="4920"/>
                        <a:pt x="3151" y="4762"/>
                        <a:pt x="3088" y="4668"/>
                      </a:cubicBezTo>
                      <a:cubicBezTo>
                        <a:pt x="3056" y="4510"/>
                        <a:pt x="2962" y="4416"/>
                        <a:pt x="2772" y="4384"/>
                      </a:cubicBezTo>
                      <a:lnTo>
                        <a:pt x="536" y="3912"/>
                      </a:lnTo>
                      <a:cubicBezTo>
                        <a:pt x="498" y="3904"/>
                        <a:pt x="465" y="3900"/>
                        <a:pt x="433" y="3900"/>
                      </a:cubicBezTo>
                      <a:cubicBezTo>
                        <a:pt x="332" y="3900"/>
                        <a:pt x="254" y="3941"/>
                        <a:pt x="158" y="4038"/>
                      </a:cubicBezTo>
                      <a:cubicBezTo>
                        <a:pt x="32" y="4132"/>
                        <a:pt x="0" y="4258"/>
                        <a:pt x="32" y="4416"/>
                      </a:cubicBezTo>
                      <a:lnTo>
                        <a:pt x="504" y="6652"/>
                      </a:lnTo>
                      <a:cubicBezTo>
                        <a:pt x="536" y="6810"/>
                        <a:pt x="662" y="6936"/>
                        <a:pt x="788" y="6967"/>
                      </a:cubicBezTo>
                      <a:lnTo>
                        <a:pt x="882" y="6967"/>
                      </a:lnTo>
                      <a:cubicBezTo>
                        <a:pt x="1008" y="6967"/>
                        <a:pt x="1103" y="6936"/>
                        <a:pt x="1166" y="6873"/>
                      </a:cubicBezTo>
                      <a:lnTo>
                        <a:pt x="1764" y="6274"/>
                      </a:lnTo>
                      <a:cubicBezTo>
                        <a:pt x="2930" y="7346"/>
                        <a:pt x="4442" y="7850"/>
                        <a:pt x="5923" y="7850"/>
                      </a:cubicBezTo>
                      <a:cubicBezTo>
                        <a:pt x="7561" y="7850"/>
                        <a:pt x="9168" y="7220"/>
                        <a:pt x="10428" y="5991"/>
                      </a:cubicBezTo>
                      <a:cubicBezTo>
                        <a:pt x="11909" y="4510"/>
                        <a:pt x="12602" y="2368"/>
                        <a:pt x="12192" y="320"/>
                      </a:cubicBezTo>
                      <a:cubicBezTo>
                        <a:pt x="12164" y="122"/>
                        <a:pt x="11958" y="0"/>
                        <a:pt x="1177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50" name="Google Shape;950;p30"/>
                <p:cNvSpPr/>
                <p:nvPr/>
              </p:nvSpPr>
              <p:spPr>
                <a:xfrm>
                  <a:off x="-62751325" y="3834525"/>
                  <a:ext cx="15775" cy="2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072" extrusionOk="0">
                      <a:moveTo>
                        <a:pt x="630" y="1"/>
                      </a:moveTo>
                      <a:cubicBezTo>
                        <a:pt x="410" y="221"/>
                        <a:pt x="158" y="599"/>
                        <a:pt x="0" y="1072"/>
                      </a:cubicBezTo>
                      <a:lnTo>
                        <a:pt x="630" y="1072"/>
                      </a:lnTo>
                      <a:lnTo>
                        <a:pt x="63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51" name="Google Shape;951;p30"/>
                <p:cNvSpPr/>
                <p:nvPr/>
              </p:nvSpPr>
              <p:spPr>
                <a:xfrm>
                  <a:off x="-62715100" y="3950300"/>
                  <a:ext cx="15775" cy="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041" extrusionOk="0">
                      <a:moveTo>
                        <a:pt x="1" y="1"/>
                      </a:moveTo>
                      <a:lnTo>
                        <a:pt x="1" y="1041"/>
                      </a:lnTo>
                      <a:cubicBezTo>
                        <a:pt x="253" y="852"/>
                        <a:pt x="473" y="473"/>
                        <a:pt x="631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52" name="Google Shape;952;p30"/>
                <p:cNvSpPr/>
                <p:nvPr/>
              </p:nvSpPr>
              <p:spPr>
                <a:xfrm>
                  <a:off x="-62751325" y="3950300"/>
                  <a:ext cx="15775" cy="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041" extrusionOk="0">
                      <a:moveTo>
                        <a:pt x="0" y="1"/>
                      </a:moveTo>
                      <a:cubicBezTo>
                        <a:pt x="158" y="473"/>
                        <a:pt x="410" y="852"/>
                        <a:pt x="630" y="1041"/>
                      </a:cubicBezTo>
                      <a:lnTo>
                        <a:pt x="63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53" name="Google Shape;953;p30"/>
                <p:cNvSpPr/>
                <p:nvPr/>
              </p:nvSpPr>
              <p:spPr>
                <a:xfrm>
                  <a:off x="-62822225" y="3881000"/>
                  <a:ext cx="44125" cy="4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1923" extrusionOk="0">
                      <a:moveTo>
                        <a:pt x="127" y="0"/>
                      </a:moveTo>
                      <a:cubicBezTo>
                        <a:pt x="32" y="316"/>
                        <a:pt x="1" y="631"/>
                        <a:pt x="1" y="977"/>
                      </a:cubicBezTo>
                      <a:cubicBezTo>
                        <a:pt x="1" y="1324"/>
                        <a:pt x="32" y="1670"/>
                        <a:pt x="127" y="1922"/>
                      </a:cubicBezTo>
                      <a:lnTo>
                        <a:pt x="1765" y="1922"/>
                      </a:lnTo>
                      <a:cubicBezTo>
                        <a:pt x="1734" y="1607"/>
                        <a:pt x="1702" y="1292"/>
                        <a:pt x="1702" y="977"/>
                      </a:cubicBezTo>
                      <a:cubicBezTo>
                        <a:pt x="1702" y="662"/>
                        <a:pt x="1734" y="316"/>
                        <a:pt x="1765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54" name="Google Shape;954;p30"/>
                <p:cNvSpPr/>
                <p:nvPr/>
              </p:nvSpPr>
              <p:spPr>
                <a:xfrm>
                  <a:off x="-62715100" y="3833750"/>
                  <a:ext cx="15775" cy="2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072" extrusionOk="0">
                      <a:moveTo>
                        <a:pt x="1" y="0"/>
                      </a:moveTo>
                      <a:lnTo>
                        <a:pt x="1" y="1071"/>
                      </a:lnTo>
                      <a:lnTo>
                        <a:pt x="631" y="1071"/>
                      </a:lnTo>
                      <a:cubicBezTo>
                        <a:pt x="505" y="599"/>
                        <a:pt x="253" y="189"/>
                        <a:pt x="1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55" name="Google Shape;955;p30"/>
                <p:cNvSpPr/>
                <p:nvPr/>
              </p:nvSpPr>
              <p:spPr>
                <a:xfrm>
                  <a:off x="-62758425" y="3881000"/>
                  <a:ext cx="22875" cy="4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923" extrusionOk="0">
                      <a:moveTo>
                        <a:pt x="95" y="0"/>
                      </a:moveTo>
                      <a:cubicBezTo>
                        <a:pt x="64" y="316"/>
                        <a:pt x="1" y="631"/>
                        <a:pt x="1" y="977"/>
                      </a:cubicBezTo>
                      <a:cubicBezTo>
                        <a:pt x="1" y="1324"/>
                        <a:pt x="64" y="1670"/>
                        <a:pt x="95" y="1922"/>
                      </a:cubicBezTo>
                      <a:lnTo>
                        <a:pt x="914" y="1922"/>
                      </a:lnTo>
                      <a:lnTo>
                        <a:pt x="91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56" name="Google Shape;956;p30"/>
                <p:cNvSpPr/>
                <p:nvPr/>
              </p:nvSpPr>
              <p:spPr>
                <a:xfrm>
                  <a:off x="-62715100" y="3809325"/>
                  <a:ext cx="74850" cy="5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049" extrusionOk="0">
                      <a:moveTo>
                        <a:pt x="1" y="1"/>
                      </a:moveTo>
                      <a:lnTo>
                        <a:pt x="1" y="32"/>
                      </a:lnTo>
                      <a:cubicBezTo>
                        <a:pt x="631" y="253"/>
                        <a:pt x="1198" y="1009"/>
                        <a:pt x="1481" y="2048"/>
                      </a:cubicBezTo>
                      <a:lnTo>
                        <a:pt x="2994" y="2048"/>
                      </a:lnTo>
                      <a:cubicBezTo>
                        <a:pt x="2426" y="946"/>
                        <a:pt x="1324" y="158"/>
                        <a:pt x="1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57" name="Google Shape;957;p30"/>
                <p:cNvSpPr/>
                <p:nvPr/>
              </p:nvSpPr>
              <p:spPr>
                <a:xfrm>
                  <a:off x="-62715875" y="3950300"/>
                  <a:ext cx="75625" cy="5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2049" extrusionOk="0">
                      <a:moveTo>
                        <a:pt x="1512" y="1"/>
                      </a:moveTo>
                      <a:cubicBezTo>
                        <a:pt x="1229" y="1009"/>
                        <a:pt x="662" y="1765"/>
                        <a:pt x="0" y="1986"/>
                      </a:cubicBezTo>
                      <a:lnTo>
                        <a:pt x="0" y="2049"/>
                      </a:lnTo>
                      <a:lnTo>
                        <a:pt x="32" y="2049"/>
                      </a:lnTo>
                      <a:cubicBezTo>
                        <a:pt x="1355" y="1891"/>
                        <a:pt x="2457" y="1104"/>
                        <a:pt x="3025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58" name="Google Shape;958;p30"/>
                <p:cNvSpPr/>
                <p:nvPr/>
              </p:nvSpPr>
              <p:spPr>
                <a:xfrm>
                  <a:off x="-62811200" y="3949525"/>
                  <a:ext cx="75650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6" h="2080" extrusionOk="0">
                      <a:moveTo>
                        <a:pt x="1" y="0"/>
                      </a:moveTo>
                      <a:cubicBezTo>
                        <a:pt x="600" y="1166"/>
                        <a:pt x="1702" y="1954"/>
                        <a:pt x="3025" y="2080"/>
                      </a:cubicBezTo>
                      <a:lnTo>
                        <a:pt x="3025" y="2017"/>
                      </a:lnTo>
                      <a:cubicBezTo>
                        <a:pt x="2364" y="1796"/>
                        <a:pt x="1860" y="1040"/>
                        <a:pt x="1545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59" name="Google Shape;959;p30"/>
                <p:cNvSpPr/>
                <p:nvPr/>
              </p:nvSpPr>
              <p:spPr>
                <a:xfrm>
                  <a:off x="-62673350" y="3881000"/>
                  <a:ext cx="44125" cy="4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1923" extrusionOk="0">
                      <a:moveTo>
                        <a:pt x="0" y="0"/>
                      </a:moveTo>
                      <a:cubicBezTo>
                        <a:pt x="32" y="316"/>
                        <a:pt x="63" y="631"/>
                        <a:pt x="63" y="977"/>
                      </a:cubicBezTo>
                      <a:cubicBezTo>
                        <a:pt x="63" y="1324"/>
                        <a:pt x="32" y="1670"/>
                        <a:pt x="0" y="1922"/>
                      </a:cubicBezTo>
                      <a:lnTo>
                        <a:pt x="1639" y="1922"/>
                      </a:lnTo>
                      <a:cubicBezTo>
                        <a:pt x="1733" y="1670"/>
                        <a:pt x="1765" y="1292"/>
                        <a:pt x="1765" y="977"/>
                      </a:cubicBezTo>
                      <a:cubicBezTo>
                        <a:pt x="1765" y="662"/>
                        <a:pt x="1733" y="316"/>
                        <a:pt x="163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60" name="Google Shape;960;p30"/>
                <p:cNvSpPr/>
                <p:nvPr/>
              </p:nvSpPr>
              <p:spPr>
                <a:xfrm>
                  <a:off x="-62810400" y="3810125"/>
                  <a:ext cx="75625" cy="5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2048" extrusionOk="0">
                      <a:moveTo>
                        <a:pt x="2993" y="0"/>
                      </a:moveTo>
                      <a:cubicBezTo>
                        <a:pt x="1702" y="158"/>
                        <a:pt x="599" y="945"/>
                        <a:pt x="0" y="2048"/>
                      </a:cubicBezTo>
                      <a:lnTo>
                        <a:pt x="1544" y="2048"/>
                      </a:lnTo>
                      <a:cubicBezTo>
                        <a:pt x="1828" y="1008"/>
                        <a:pt x="2363" y="284"/>
                        <a:pt x="3025" y="32"/>
                      </a:cubicBezTo>
                      <a:lnTo>
                        <a:pt x="3025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61" name="Google Shape;961;p30"/>
                <p:cNvSpPr/>
                <p:nvPr/>
              </p:nvSpPr>
              <p:spPr>
                <a:xfrm>
                  <a:off x="-62715100" y="3881000"/>
                  <a:ext cx="22850" cy="4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" h="1923" extrusionOk="0">
                      <a:moveTo>
                        <a:pt x="1" y="0"/>
                      </a:moveTo>
                      <a:lnTo>
                        <a:pt x="1" y="1922"/>
                      </a:lnTo>
                      <a:lnTo>
                        <a:pt x="851" y="1922"/>
                      </a:lnTo>
                      <a:cubicBezTo>
                        <a:pt x="883" y="1607"/>
                        <a:pt x="914" y="1292"/>
                        <a:pt x="914" y="977"/>
                      </a:cubicBezTo>
                      <a:cubicBezTo>
                        <a:pt x="914" y="662"/>
                        <a:pt x="883" y="316"/>
                        <a:pt x="851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</p:grpSp>
        </p:grpSp>
        <p:sp>
          <p:nvSpPr>
            <p:cNvPr id="964" name="Google Shape;964;p30"/>
            <p:cNvSpPr txBox="1"/>
            <p:nvPr/>
          </p:nvSpPr>
          <p:spPr>
            <a:xfrm rot="16200000">
              <a:off x="4464878" y="2224970"/>
              <a:ext cx="2134792" cy="232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11"/>
              <a:r>
                <a:rPr lang="en" sz="135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Eficiencia operativa</a:t>
              </a:r>
            </a:p>
          </p:txBody>
        </p:sp>
      </p:grpSp>
      <p:grpSp>
        <p:nvGrpSpPr>
          <p:cNvPr id="966" name="Google Shape;966;p30"/>
          <p:cNvGrpSpPr/>
          <p:nvPr/>
        </p:nvGrpSpPr>
        <p:grpSpPr>
          <a:xfrm rot="5400000">
            <a:off x="3230270" y="2850012"/>
            <a:ext cx="681404" cy="1898335"/>
            <a:chOff x="6799538" y="1184680"/>
            <a:chExt cx="1451959" cy="3579570"/>
          </a:xfrm>
        </p:grpSpPr>
        <p:grpSp>
          <p:nvGrpSpPr>
            <p:cNvPr id="967" name="Google Shape;967;p30"/>
            <p:cNvGrpSpPr/>
            <p:nvPr/>
          </p:nvGrpSpPr>
          <p:grpSpPr>
            <a:xfrm>
              <a:off x="6799538" y="1184680"/>
              <a:ext cx="1451959" cy="3579570"/>
              <a:chOff x="6799538" y="1184680"/>
              <a:chExt cx="1451959" cy="3579570"/>
            </a:xfrm>
          </p:grpSpPr>
          <p:cxnSp>
            <p:nvCxnSpPr>
              <p:cNvPr id="968" name="Google Shape;968;p30"/>
              <p:cNvCxnSpPr/>
              <p:nvPr/>
            </p:nvCxnSpPr>
            <p:spPr>
              <a:xfrm rot="10800000">
                <a:off x="7524775" y="4292300"/>
                <a:ext cx="0" cy="3846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69" name="Google Shape;969;p30"/>
              <p:cNvSpPr/>
              <p:nvPr/>
            </p:nvSpPr>
            <p:spPr>
              <a:xfrm>
                <a:off x="6799538" y="1184680"/>
                <a:ext cx="1451959" cy="3178986"/>
              </a:xfrm>
              <a:custGeom>
                <a:avLst/>
                <a:gdLst/>
                <a:ahLst/>
                <a:cxnLst/>
                <a:rect l="l" t="t" r="r" b="b"/>
                <a:pathLst>
                  <a:path w="11990" h="26252" extrusionOk="0">
                    <a:moveTo>
                      <a:pt x="5994" y="1"/>
                    </a:moveTo>
                    <a:cubicBezTo>
                      <a:pt x="5394" y="1"/>
                      <a:pt x="4793" y="230"/>
                      <a:pt x="4334" y="688"/>
                    </a:cubicBezTo>
                    <a:lnTo>
                      <a:pt x="453" y="4570"/>
                    </a:lnTo>
                    <a:cubicBezTo>
                      <a:pt x="262" y="4760"/>
                      <a:pt x="108" y="4975"/>
                      <a:pt x="0" y="5213"/>
                    </a:cubicBezTo>
                    <a:lnTo>
                      <a:pt x="0" y="21215"/>
                    </a:lnTo>
                    <a:cubicBezTo>
                      <a:pt x="274" y="24275"/>
                      <a:pt x="2858" y="26251"/>
                      <a:pt x="5989" y="26251"/>
                    </a:cubicBezTo>
                    <a:cubicBezTo>
                      <a:pt x="9121" y="26251"/>
                      <a:pt x="11704" y="24275"/>
                      <a:pt x="11990" y="21215"/>
                    </a:cubicBezTo>
                    <a:lnTo>
                      <a:pt x="11990" y="5213"/>
                    </a:lnTo>
                    <a:cubicBezTo>
                      <a:pt x="11871" y="4975"/>
                      <a:pt x="11716" y="4760"/>
                      <a:pt x="11538" y="4570"/>
                    </a:cubicBezTo>
                    <a:lnTo>
                      <a:pt x="7644" y="688"/>
                    </a:lnTo>
                    <a:cubicBezTo>
                      <a:pt x="7192" y="230"/>
                      <a:pt x="6593" y="1"/>
                      <a:pt x="599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CDF9B"/>
                  </a:gs>
                  <a:gs pos="100000">
                    <a:srgbClr val="7AB34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sp>
            <p:nvSpPr>
              <p:cNvPr id="970" name="Google Shape;970;p30"/>
              <p:cNvSpPr/>
              <p:nvPr/>
            </p:nvSpPr>
            <p:spPr>
              <a:xfrm>
                <a:off x="7155928" y="3557897"/>
                <a:ext cx="736416" cy="536814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4490" extrusionOk="0">
                    <a:moveTo>
                      <a:pt x="2239" y="1"/>
                    </a:moveTo>
                    <a:cubicBezTo>
                      <a:pt x="1001" y="1"/>
                      <a:pt x="1" y="1013"/>
                      <a:pt x="1" y="2251"/>
                    </a:cubicBezTo>
                    <a:cubicBezTo>
                      <a:pt x="1" y="3478"/>
                      <a:pt x="1001" y="4490"/>
                      <a:pt x="2239" y="4490"/>
                    </a:cubicBezTo>
                    <a:cubicBezTo>
                      <a:pt x="3477" y="4490"/>
                      <a:pt x="4478" y="3478"/>
                      <a:pt x="4478" y="2251"/>
                    </a:cubicBezTo>
                    <a:cubicBezTo>
                      <a:pt x="4478" y="1013"/>
                      <a:pt x="3477" y="1"/>
                      <a:pt x="2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sp>
            <p:nvSpPr>
              <p:cNvPr id="971" name="Google Shape;971;p30"/>
              <p:cNvSpPr/>
              <p:nvPr/>
            </p:nvSpPr>
            <p:spPr>
              <a:xfrm>
                <a:off x="7432563" y="4579150"/>
                <a:ext cx="185100" cy="185100"/>
              </a:xfrm>
              <a:prstGeom prst="ellipse">
                <a:avLst/>
              </a:prstGeom>
              <a:gradFill>
                <a:gsLst>
                  <a:gs pos="0">
                    <a:srgbClr val="BCDF9B"/>
                  </a:gs>
                  <a:gs pos="100000">
                    <a:srgbClr val="7AB34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grpSp>
            <p:nvGrpSpPr>
              <p:cNvPr id="972" name="Google Shape;972;p30"/>
              <p:cNvGrpSpPr/>
              <p:nvPr/>
            </p:nvGrpSpPr>
            <p:grpSpPr>
              <a:xfrm>
                <a:off x="7340923" y="3638524"/>
                <a:ext cx="367318" cy="367261"/>
                <a:chOff x="-63250678" y="4110203"/>
                <a:chExt cx="317474" cy="317425"/>
              </a:xfrm>
            </p:grpSpPr>
            <p:sp>
              <p:nvSpPr>
                <p:cNvPr id="973" name="Google Shape;973;p30"/>
                <p:cNvSpPr/>
                <p:nvPr/>
              </p:nvSpPr>
              <p:spPr>
                <a:xfrm>
                  <a:off x="-63007300" y="4153725"/>
                  <a:ext cx="30725" cy="2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190" extrusionOk="0">
                      <a:moveTo>
                        <a:pt x="772" y="0"/>
                      </a:moveTo>
                      <a:cubicBezTo>
                        <a:pt x="662" y="0"/>
                        <a:pt x="552" y="39"/>
                        <a:pt x="473" y="118"/>
                      </a:cubicBezTo>
                      <a:lnTo>
                        <a:pt x="0" y="591"/>
                      </a:lnTo>
                      <a:cubicBezTo>
                        <a:pt x="252" y="780"/>
                        <a:pt x="441" y="1000"/>
                        <a:pt x="599" y="1189"/>
                      </a:cubicBezTo>
                      <a:lnTo>
                        <a:pt x="1071" y="717"/>
                      </a:lnTo>
                      <a:cubicBezTo>
                        <a:pt x="1229" y="559"/>
                        <a:pt x="1229" y="276"/>
                        <a:pt x="1071" y="118"/>
                      </a:cubicBezTo>
                      <a:cubicBezTo>
                        <a:pt x="993" y="39"/>
                        <a:pt x="882" y="0"/>
                        <a:pt x="772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CDF9B"/>
                    </a:gs>
                    <a:gs pos="100000">
                      <a:srgbClr val="7AB345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74" name="Google Shape;974;p30"/>
                <p:cNvSpPr/>
                <p:nvPr/>
              </p:nvSpPr>
              <p:spPr>
                <a:xfrm>
                  <a:off x="-63203372" y="4159025"/>
                  <a:ext cx="222925" cy="22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7" h="8886" extrusionOk="0">
                      <a:moveTo>
                        <a:pt x="4033" y="1418"/>
                      </a:moveTo>
                      <a:lnTo>
                        <a:pt x="4033" y="3088"/>
                      </a:lnTo>
                      <a:cubicBezTo>
                        <a:pt x="3939" y="3151"/>
                        <a:pt x="3876" y="3151"/>
                        <a:pt x="3781" y="3183"/>
                      </a:cubicBezTo>
                      <a:lnTo>
                        <a:pt x="2615" y="1985"/>
                      </a:lnTo>
                      <a:cubicBezTo>
                        <a:pt x="2993" y="1670"/>
                        <a:pt x="3529" y="1481"/>
                        <a:pt x="4033" y="1418"/>
                      </a:cubicBezTo>
                      <a:close/>
                      <a:moveTo>
                        <a:pt x="4852" y="1418"/>
                      </a:moveTo>
                      <a:cubicBezTo>
                        <a:pt x="5356" y="1481"/>
                        <a:pt x="5892" y="1670"/>
                        <a:pt x="6270" y="1985"/>
                      </a:cubicBezTo>
                      <a:lnTo>
                        <a:pt x="5104" y="3183"/>
                      </a:lnTo>
                      <a:cubicBezTo>
                        <a:pt x="5010" y="3151"/>
                        <a:pt x="4947" y="3088"/>
                        <a:pt x="4852" y="3088"/>
                      </a:cubicBezTo>
                      <a:lnTo>
                        <a:pt x="4852" y="1418"/>
                      </a:lnTo>
                      <a:close/>
                      <a:moveTo>
                        <a:pt x="2017" y="2553"/>
                      </a:moveTo>
                      <a:lnTo>
                        <a:pt x="3214" y="3718"/>
                      </a:lnTo>
                      <a:cubicBezTo>
                        <a:pt x="3151" y="3813"/>
                        <a:pt x="3119" y="3876"/>
                        <a:pt x="3119" y="3970"/>
                      </a:cubicBezTo>
                      <a:lnTo>
                        <a:pt x="1418" y="3970"/>
                      </a:lnTo>
                      <a:cubicBezTo>
                        <a:pt x="1513" y="3466"/>
                        <a:pt x="1733" y="2994"/>
                        <a:pt x="2017" y="2553"/>
                      </a:cubicBezTo>
                      <a:close/>
                      <a:moveTo>
                        <a:pt x="6869" y="2553"/>
                      </a:moveTo>
                      <a:cubicBezTo>
                        <a:pt x="7184" y="2994"/>
                        <a:pt x="7373" y="3466"/>
                        <a:pt x="7467" y="3970"/>
                      </a:cubicBezTo>
                      <a:lnTo>
                        <a:pt x="5766" y="3970"/>
                      </a:lnTo>
                      <a:cubicBezTo>
                        <a:pt x="5734" y="3876"/>
                        <a:pt x="5734" y="3813"/>
                        <a:pt x="5671" y="3718"/>
                      </a:cubicBezTo>
                      <a:lnTo>
                        <a:pt x="6869" y="2553"/>
                      </a:lnTo>
                      <a:close/>
                      <a:moveTo>
                        <a:pt x="3119" y="4789"/>
                      </a:moveTo>
                      <a:cubicBezTo>
                        <a:pt x="3182" y="4884"/>
                        <a:pt x="3182" y="4947"/>
                        <a:pt x="3214" y="5041"/>
                      </a:cubicBezTo>
                      <a:lnTo>
                        <a:pt x="2017" y="6207"/>
                      </a:lnTo>
                      <a:cubicBezTo>
                        <a:pt x="1733" y="5829"/>
                        <a:pt x="1513" y="5357"/>
                        <a:pt x="1418" y="4789"/>
                      </a:cubicBezTo>
                      <a:close/>
                      <a:moveTo>
                        <a:pt x="7467" y="4789"/>
                      </a:moveTo>
                      <a:cubicBezTo>
                        <a:pt x="7373" y="5357"/>
                        <a:pt x="7184" y="5829"/>
                        <a:pt x="6869" y="6207"/>
                      </a:cubicBezTo>
                      <a:lnTo>
                        <a:pt x="5671" y="5041"/>
                      </a:lnTo>
                      <a:cubicBezTo>
                        <a:pt x="5734" y="4947"/>
                        <a:pt x="5766" y="4884"/>
                        <a:pt x="5766" y="4789"/>
                      </a:cubicBezTo>
                      <a:close/>
                      <a:moveTo>
                        <a:pt x="3781" y="5609"/>
                      </a:moveTo>
                      <a:cubicBezTo>
                        <a:pt x="3876" y="5672"/>
                        <a:pt x="3939" y="5703"/>
                        <a:pt x="4033" y="5703"/>
                      </a:cubicBezTo>
                      <a:lnTo>
                        <a:pt x="4033" y="7404"/>
                      </a:lnTo>
                      <a:cubicBezTo>
                        <a:pt x="3529" y="7310"/>
                        <a:pt x="2993" y="7121"/>
                        <a:pt x="2615" y="6806"/>
                      </a:cubicBezTo>
                      <a:lnTo>
                        <a:pt x="3781" y="5609"/>
                      </a:lnTo>
                      <a:close/>
                      <a:moveTo>
                        <a:pt x="5104" y="5609"/>
                      </a:moveTo>
                      <a:lnTo>
                        <a:pt x="6270" y="6806"/>
                      </a:lnTo>
                      <a:cubicBezTo>
                        <a:pt x="5892" y="7121"/>
                        <a:pt x="5419" y="7310"/>
                        <a:pt x="4852" y="7404"/>
                      </a:cubicBezTo>
                      <a:lnTo>
                        <a:pt x="4852" y="5703"/>
                      </a:lnTo>
                      <a:cubicBezTo>
                        <a:pt x="4947" y="5672"/>
                        <a:pt x="5010" y="5672"/>
                        <a:pt x="5104" y="5609"/>
                      </a:cubicBezTo>
                      <a:close/>
                      <a:moveTo>
                        <a:pt x="4474" y="1"/>
                      </a:moveTo>
                      <a:cubicBezTo>
                        <a:pt x="2017" y="1"/>
                        <a:pt x="0" y="1985"/>
                        <a:pt x="0" y="4443"/>
                      </a:cubicBezTo>
                      <a:cubicBezTo>
                        <a:pt x="0" y="6869"/>
                        <a:pt x="2017" y="8885"/>
                        <a:pt x="4474" y="8885"/>
                      </a:cubicBezTo>
                      <a:cubicBezTo>
                        <a:pt x="6900" y="8885"/>
                        <a:pt x="8916" y="6869"/>
                        <a:pt x="8916" y="4443"/>
                      </a:cubicBezTo>
                      <a:cubicBezTo>
                        <a:pt x="8916" y="1954"/>
                        <a:pt x="6900" y="1"/>
                        <a:pt x="4474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CDF9B"/>
                    </a:gs>
                    <a:gs pos="100000">
                      <a:srgbClr val="7AB345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75" name="Google Shape;975;p30"/>
                <p:cNvSpPr/>
                <p:nvPr/>
              </p:nvSpPr>
              <p:spPr>
                <a:xfrm>
                  <a:off x="-63102548" y="4401628"/>
                  <a:ext cx="20500" cy="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" h="1040" extrusionOk="0">
                      <a:moveTo>
                        <a:pt x="0" y="0"/>
                      </a:moveTo>
                      <a:lnTo>
                        <a:pt x="0" y="630"/>
                      </a:lnTo>
                      <a:cubicBezTo>
                        <a:pt x="0" y="882"/>
                        <a:pt x="189" y="1040"/>
                        <a:pt x="441" y="1040"/>
                      </a:cubicBezTo>
                      <a:cubicBezTo>
                        <a:pt x="662" y="1040"/>
                        <a:pt x="819" y="851"/>
                        <a:pt x="819" y="630"/>
                      </a:cubicBezTo>
                      <a:lnTo>
                        <a:pt x="81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CDF9B"/>
                    </a:gs>
                    <a:gs pos="100000">
                      <a:srgbClr val="7AB345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76" name="Google Shape;976;p30"/>
                <p:cNvSpPr/>
                <p:nvPr/>
              </p:nvSpPr>
              <p:spPr>
                <a:xfrm>
                  <a:off x="-63006525" y="4354350"/>
                  <a:ext cx="29950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199" extrusionOk="0">
                      <a:moveTo>
                        <a:pt x="599" y="1"/>
                      </a:moveTo>
                      <a:cubicBezTo>
                        <a:pt x="410" y="221"/>
                        <a:pt x="253" y="410"/>
                        <a:pt x="1" y="599"/>
                      </a:cubicBezTo>
                      <a:lnTo>
                        <a:pt x="473" y="1072"/>
                      </a:lnTo>
                      <a:cubicBezTo>
                        <a:pt x="568" y="1167"/>
                        <a:pt x="694" y="1198"/>
                        <a:pt x="757" y="1198"/>
                      </a:cubicBezTo>
                      <a:cubicBezTo>
                        <a:pt x="851" y="1198"/>
                        <a:pt x="946" y="1167"/>
                        <a:pt x="1040" y="1072"/>
                      </a:cubicBezTo>
                      <a:cubicBezTo>
                        <a:pt x="1198" y="915"/>
                        <a:pt x="1198" y="631"/>
                        <a:pt x="1040" y="473"/>
                      </a:cubicBezTo>
                      <a:lnTo>
                        <a:pt x="59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CDF9B"/>
                    </a:gs>
                    <a:gs pos="100000">
                      <a:srgbClr val="7AB345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77" name="Google Shape;977;p30"/>
                <p:cNvSpPr/>
                <p:nvPr/>
              </p:nvSpPr>
              <p:spPr>
                <a:xfrm>
                  <a:off x="-62960779" y="4258277"/>
                  <a:ext cx="275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" h="820" extrusionOk="0">
                      <a:moveTo>
                        <a:pt x="0" y="0"/>
                      </a:moveTo>
                      <a:lnTo>
                        <a:pt x="0" y="441"/>
                      </a:lnTo>
                      <a:lnTo>
                        <a:pt x="0" y="819"/>
                      </a:lnTo>
                      <a:lnTo>
                        <a:pt x="662" y="819"/>
                      </a:lnTo>
                      <a:cubicBezTo>
                        <a:pt x="914" y="819"/>
                        <a:pt x="1071" y="630"/>
                        <a:pt x="1071" y="378"/>
                      </a:cubicBezTo>
                      <a:cubicBezTo>
                        <a:pt x="1103" y="189"/>
                        <a:pt x="914" y="0"/>
                        <a:pt x="662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CDF9B"/>
                    </a:gs>
                    <a:gs pos="100000">
                      <a:srgbClr val="7AB345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78" name="Google Shape;978;p30"/>
                <p:cNvSpPr/>
                <p:nvPr/>
              </p:nvSpPr>
              <p:spPr>
                <a:xfrm>
                  <a:off x="-63250678" y="4259052"/>
                  <a:ext cx="26800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820" extrusionOk="0">
                      <a:moveTo>
                        <a:pt x="410" y="1"/>
                      </a:moveTo>
                      <a:cubicBezTo>
                        <a:pt x="158" y="1"/>
                        <a:pt x="0" y="190"/>
                        <a:pt x="0" y="410"/>
                      </a:cubicBezTo>
                      <a:cubicBezTo>
                        <a:pt x="0" y="631"/>
                        <a:pt x="221" y="820"/>
                        <a:pt x="410" y="820"/>
                      </a:cubicBezTo>
                      <a:lnTo>
                        <a:pt x="1071" y="820"/>
                      </a:lnTo>
                      <a:lnTo>
                        <a:pt x="1071" y="442"/>
                      </a:lnTo>
                      <a:lnTo>
                        <a:pt x="1071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CDF9B"/>
                    </a:gs>
                    <a:gs pos="100000">
                      <a:srgbClr val="7AB345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79" name="Google Shape;979;p30"/>
                <p:cNvSpPr/>
                <p:nvPr/>
              </p:nvSpPr>
              <p:spPr>
                <a:xfrm>
                  <a:off x="-63208950" y="4354350"/>
                  <a:ext cx="2917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7" h="1199" extrusionOk="0">
                      <a:moveTo>
                        <a:pt x="631" y="1"/>
                      </a:moveTo>
                      <a:lnTo>
                        <a:pt x="158" y="473"/>
                      </a:lnTo>
                      <a:cubicBezTo>
                        <a:pt x="1" y="631"/>
                        <a:pt x="1" y="915"/>
                        <a:pt x="158" y="1072"/>
                      </a:cubicBezTo>
                      <a:cubicBezTo>
                        <a:pt x="221" y="1167"/>
                        <a:pt x="348" y="1198"/>
                        <a:pt x="442" y="1198"/>
                      </a:cubicBezTo>
                      <a:cubicBezTo>
                        <a:pt x="505" y="1198"/>
                        <a:pt x="631" y="1167"/>
                        <a:pt x="694" y="1072"/>
                      </a:cubicBezTo>
                      <a:lnTo>
                        <a:pt x="1167" y="599"/>
                      </a:lnTo>
                      <a:cubicBezTo>
                        <a:pt x="1009" y="442"/>
                        <a:pt x="820" y="253"/>
                        <a:pt x="631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CDF9B"/>
                    </a:gs>
                    <a:gs pos="100000">
                      <a:srgbClr val="7AB345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80" name="Google Shape;980;p30"/>
                <p:cNvSpPr/>
                <p:nvPr/>
              </p:nvSpPr>
              <p:spPr>
                <a:xfrm>
                  <a:off x="-63208150" y="4153725"/>
                  <a:ext cx="30725" cy="2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190" extrusionOk="0">
                      <a:moveTo>
                        <a:pt x="457" y="0"/>
                      </a:moveTo>
                      <a:cubicBezTo>
                        <a:pt x="347" y="0"/>
                        <a:pt x="237" y="39"/>
                        <a:pt x="158" y="118"/>
                      </a:cubicBezTo>
                      <a:cubicBezTo>
                        <a:pt x="0" y="276"/>
                        <a:pt x="0" y="559"/>
                        <a:pt x="158" y="717"/>
                      </a:cubicBezTo>
                      <a:lnTo>
                        <a:pt x="631" y="1189"/>
                      </a:lnTo>
                      <a:lnTo>
                        <a:pt x="1229" y="591"/>
                      </a:lnTo>
                      <a:lnTo>
                        <a:pt x="757" y="118"/>
                      </a:lnTo>
                      <a:cubicBezTo>
                        <a:pt x="678" y="39"/>
                        <a:pt x="568" y="0"/>
                        <a:pt x="457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CDF9B"/>
                    </a:gs>
                    <a:gs pos="100000">
                      <a:srgbClr val="7AB345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81" name="Google Shape;981;p30"/>
                <p:cNvSpPr/>
                <p:nvPr/>
              </p:nvSpPr>
              <p:spPr>
                <a:xfrm>
                  <a:off x="-63102577" y="4110203"/>
                  <a:ext cx="20500" cy="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" h="1104" extrusionOk="0">
                      <a:moveTo>
                        <a:pt x="441" y="0"/>
                      </a:moveTo>
                      <a:cubicBezTo>
                        <a:pt x="221" y="0"/>
                        <a:pt x="0" y="221"/>
                        <a:pt x="0" y="410"/>
                      </a:cubicBezTo>
                      <a:lnTo>
                        <a:pt x="0" y="1103"/>
                      </a:lnTo>
                      <a:lnTo>
                        <a:pt x="819" y="1103"/>
                      </a:lnTo>
                      <a:lnTo>
                        <a:pt x="819" y="410"/>
                      </a:lnTo>
                      <a:cubicBezTo>
                        <a:pt x="819" y="158"/>
                        <a:pt x="630" y="0"/>
                        <a:pt x="441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CDF9B"/>
                    </a:gs>
                    <a:gs pos="100000">
                      <a:srgbClr val="7AB345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</p:grpSp>
        </p:grpSp>
        <p:sp>
          <p:nvSpPr>
            <p:cNvPr id="984" name="Google Shape;984;p30"/>
            <p:cNvSpPr txBox="1"/>
            <p:nvPr/>
          </p:nvSpPr>
          <p:spPr>
            <a:xfrm rot="16200000">
              <a:off x="6479182" y="2466354"/>
              <a:ext cx="2028719" cy="287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11"/>
              <a:r>
                <a:rPr lang="en" sz="135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Experiencia Colaborador</a:t>
              </a:r>
              <a:endParaRPr sz="135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896" name="Título de sección">
            <a:extLst>
              <a:ext uri="{FF2B5EF4-FFF2-40B4-BE49-F238E27FC236}">
                <a16:creationId xmlns:a16="http://schemas.microsoft.com/office/drawing/2014/main" id="{6DD8D9DA-E45C-D2AB-C3A0-8F8D57796D80}"/>
              </a:ext>
            </a:extLst>
          </p:cNvPr>
          <p:cNvSpPr txBox="1">
            <a:spLocks/>
          </p:cNvSpPr>
          <p:nvPr/>
        </p:nvSpPr>
        <p:spPr>
          <a:xfrm rot="16200000">
            <a:off x="1671038" y="2286101"/>
            <a:ext cx="1694600" cy="547846"/>
          </a:xfrm>
          <a:prstGeom prst="rect">
            <a:avLst/>
          </a:prstGeom>
        </p:spPr>
        <p:txBody>
          <a:bodyPr lIns="19050" tIns="19050" rIns="19050" bIns="19050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-232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s-CR" sz="2475" b="1">
                <a:solidFill>
                  <a:schemeClr val="tx1"/>
                </a:solidFill>
                <a:latin typeface="Avenir Black" panose="02000503020000020003" pitchFamily="2" charset="0"/>
              </a:rPr>
              <a:t>Perspectivas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5685B42-A7EE-5466-C5DD-F8E5C9294D4C}"/>
              </a:ext>
            </a:extLst>
          </p:cNvPr>
          <p:cNvGrpSpPr/>
          <p:nvPr/>
        </p:nvGrpSpPr>
        <p:grpSpPr>
          <a:xfrm>
            <a:off x="-298138" y="1857281"/>
            <a:ext cx="1825794" cy="2823594"/>
            <a:chOff x="7516001" y="1072261"/>
            <a:chExt cx="1583060" cy="2282138"/>
          </a:xfrm>
        </p:grpSpPr>
        <p:grpSp>
          <p:nvGrpSpPr>
            <p:cNvPr id="3" name="Group 26">
              <a:extLst>
                <a:ext uri="{FF2B5EF4-FFF2-40B4-BE49-F238E27FC236}">
                  <a16:creationId xmlns:a16="http://schemas.microsoft.com/office/drawing/2014/main" id="{EB223D46-DB97-1FEA-1042-BD715BB29781}"/>
                </a:ext>
              </a:extLst>
            </p:cNvPr>
            <p:cNvGrpSpPr/>
            <p:nvPr/>
          </p:nvGrpSpPr>
          <p:grpSpPr>
            <a:xfrm>
              <a:off x="7620644" y="1154445"/>
              <a:ext cx="1148521" cy="1148521"/>
              <a:chOff x="0" y="0"/>
              <a:chExt cx="812800" cy="812800"/>
            </a:xfrm>
          </p:grpSpPr>
          <p:sp>
            <p:nvSpPr>
              <p:cNvPr id="13" name="Freeform 2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36FC7BF-2268-6D59-B54D-7740662B354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C442"/>
              </a:solidFill>
            </p:spPr>
            <p:txBody>
              <a:bodyPr/>
              <a:lstStyle/>
              <a:p>
                <a:pPr defTabSz="457223"/>
                <a:endParaRPr lang="es-CR" sz="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28">
                <a:extLst>
                  <a:ext uri="{FF2B5EF4-FFF2-40B4-BE49-F238E27FC236}">
                    <a16:creationId xmlns:a16="http://schemas.microsoft.com/office/drawing/2014/main" id="{18DE1CD0-751F-3714-B168-E12E6F7D08E0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1250" tIns="31250" rIns="31250" bIns="31250" rtlCol="0" anchor="ctr"/>
              <a:lstStyle/>
              <a:p>
                <a:pPr algn="ctr" defTabSz="457223">
                  <a:lnSpc>
                    <a:spcPts val="1049"/>
                  </a:lnSpc>
                </a:pPr>
                <a:endParaRPr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" name="Group 32">
              <a:extLst>
                <a:ext uri="{FF2B5EF4-FFF2-40B4-BE49-F238E27FC236}">
                  <a16:creationId xmlns:a16="http://schemas.microsoft.com/office/drawing/2014/main" id="{3CC9D5CD-9530-68D5-4C55-89E88887C8A5}"/>
                </a:ext>
              </a:extLst>
            </p:cNvPr>
            <p:cNvGrpSpPr/>
            <p:nvPr/>
          </p:nvGrpSpPr>
          <p:grpSpPr>
            <a:xfrm>
              <a:off x="8467676" y="1942660"/>
              <a:ext cx="372198" cy="372198"/>
              <a:chOff x="0" y="0"/>
              <a:chExt cx="812800" cy="812800"/>
            </a:xfrm>
          </p:grpSpPr>
          <p:sp>
            <p:nvSpPr>
              <p:cNvPr id="9" name="Freeform 33">
                <a:extLst>
                  <a:ext uri="{FF2B5EF4-FFF2-40B4-BE49-F238E27FC236}">
                    <a16:creationId xmlns:a16="http://schemas.microsoft.com/office/drawing/2014/main" id="{57387B7E-F756-FE5A-7686-75FB00C00B3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C442"/>
              </a:solidFill>
            </p:spPr>
            <p:txBody>
              <a:bodyPr/>
              <a:lstStyle/>
              <a:p>
                <a:pPr defTabSz="457223"/>
                <a:endParaRPr lang="es-CR" sz="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34">
                <a:extLst>
                  <a:ext uri="{FF2B5EF4-FFF2-40B4-BE49-F238E27FC236}">
                    <a16:creationId xmlns:a16="http://schemas.microsoft.com/office/drawing/2014/main" id="{4E6862E3-D57F-D2B9-71C2-10E8BAB93DD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3917" tIns="23917" rIns="23917" bIns="23917" rtlCol="0" anchor="ctr"/>
              <a:lstStyle/>
              <a:p>
                <a:pPr algn="ctr" defTabSz="457223">
                  <a:lnSpc>
                    <a:spcPts val="1049"/>
                  </a:lnSpc>
                </a:pPr>
                <a:endParaRPr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" name="TextBox 77">
              <a:extLst>
                <a:ext uri="{FF2B5EF4-FFF2-40B4-BE49-F238E27FC236}">
                  <a16:creationId xmlns:a16="http://schemas.microsoft.com/office/drawing/2014/main" id="{9D939EDD-4F32-13F0-25A8-067290C5CB17}"/>
                </a:ext>
              </a:extLst>
            </p:cNvPr>
            <p:cNvSpPr txBox="1"/>
            <p:nvPr/>
          </p:nvSpPr>
          <p:spPr>
            <a:xfrm>
              <a:off x="7774503" y="2990954"/>
              <a:ext cx="1324558" cy="363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23">
                <a:lnSpc>
                  <a:spcPts val="1750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BEC442"/>
                  </a:solidFill>
                  <a:latin typeface="Avenir" panose="02000503020000020003"/>
                  <a:ea typeface="Gulim" panose="020B0503020000020004" pitchFamily="34" charset="-127"/>
                  <a:sym typeface="Inter Bold"/>
                </a:rPr>
                <a:t>Cumplimiento del Sistema de Gestión</a:t>
              </a:r>
            </a:p>
          </p:txBody>
        </p:sp>
        <p:sp>
          <p:nvSpPr>
            <p:cNvPr id="6" name="Diagrama de flujo: conector 5">
              <a:extLst>
                <a:ext uri="{FF2B5EF4-FFF2-40B4-BE49-F238E27FC236}">
                  <a16:creationId xmlns:a16="http://schemas.microsoft.com/office/drawing/2014/main" id="{DE3D3880-7D9A-776A-A287-BE8F2F2F9B62}"/>
                </a:ext>
              </a:extLst>
            </p:cNvPr>
            <p:cNvSpPr/>
            <p:nvPr/>
          </p:nvSpPr>
          <p:spPr>
            <a:xfrm>
              <a:off x="7516001" y="1072261"/>
              <a:ext cx="1357805" cy="1338206"/>
            </a:xfrm>
            <a:prstGeom prst="flowChartConnector">
              <a:avLst/>
            </a:prstGeom>
            <a:noFill/>
            <a:ln>
              <a:solidFill>
                <a:srgbClr val="BEC44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 sz="1050"/>
            </a:p>
          </p:txBody>
        </p:sp>
        <p:cxnSp>
          <p:nvCxnSpPr>
            <p:cNvPr id="7" name="Conector recto de flecha 6">
              <a:extLst>
                <a:ext uri="{FF2B5EF4-FFF2-40B4-BE49-F238E27FC236}">
                  <a16:creationId xmlns:a16="http://schemas.microsoft.com/office/drawing/2014/main" id="{032A4872-7978-4BA3-0F0B-EC4BF9CC1BB0}"/>
                </a:ext>
              </a:extLst>
            </p:cNvPr>
            <p:cNvCxnSpPr/>
            <p:nvPr/>
          </p:nvCxnSpPr>
          <p:spPr>
            <a:xfrm>
              <a:off x="8199893" y="2429881"/>
              <a:ext cx="0" cy="466229"/>
            </a:xfrm>
            <a:prstGeom prst="straightConnector1">
              <a:avLst/>
            </a:prstGeom>
            <a:ln>
              <a:solidFill>
                <a:srgbClr val="BEC442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Gráfico 7" descr="Piezas de rompecabezas contorno">
              <a:extLst>
                <a:ext uri="{FF2B5EF4-FFF2-40B4-BE49-F238E27FC236}">
                  <a16:creationId xmlns:a16="http://schemas.microsoft.com/office/drawing/2014/main" id="{6FA5D833-66DB-D1EE-BD24-3B3BAAD71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14830" y="1364871"/>
              <a:ext cx="685800" cy="685800"/>
            </a:xfrm>
            <a:prstGeom prst="rect">
              <a:avLst/>
            </a:prstGeom>
          </p:spPr>
        </p:pic>
      </p:grpSp>
      <p:sp>
        <p:nvSpPr>
          <p:cNvPr id="16" name="TextBox 69">
            <a:extLst>
              <a:ext uri="{FF2B5EF4-FFF2-40B4-BE49-F238E27FC236}">
                <a16:creationId xmlns:a16="http://schemas.microsoft.com/office/drawing/2014/main" id="{67B40D98-891D-3648-2035-1BC2317913AC}"/>
              </a:ext>
            </a:extLst>
          </p:cNvPr>
          <p:cNvSpPr txBox="1"/>
          <p:nvPr/>
        </p:nvSpPr>
        <p:spPr>
          <a:xfrm>
            <a:off x="-1370257" y="167561"/>
            <a:ext cx="4631821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  <a:spcBef>
                <a:spcPct val="0"/>
              </a:spcBef>
            </a:pPr>
            <a:r>
              <a:rPr lang="en-US" sz="1700">
                <a:solidFill>
                  <a:srgbClr val="BEC442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Plan Estratégico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0E51261-00F5-15B4-47C3-FB93ED149B0D}"/>
              </a:ext>
            </a:extLst>
          </p:cNvPr>
          <p:cNvGrpSpPr/>
          <p:nvPr/>
        </p:nvGrpSpPr>
        <p:grpSpPr>
          <a:xfrm>
            <a:off x="2668872" y="1050025"/>
            <a:ext cx="1899836" cy="717323"/>
            <a:chOff x="2121091" y="699726"/>
            <a:chExt cx="1899836" cy="717323"/>
          </a:xfrm>
        </p:grpSpPr>
        <p:grpSp>
          <p:nvGrpSpPr>
            <p:cNvPr id="918" name="Google Shape;918;p30"/>
            <p:cNvGrpSpPr/>
            <p:nvPr/>
          </p:nvGrpSpPr>
          <p:grpSpPr>
            <a:xfrm rot="5400000">
              <a:off x="2712347" y="108470"/>
              <a:ext cx="717323" cy="1899836"/>
              <a:chOff x="892487" y="1208623"/>
              <a:chExt cx="1451959" cy="3555627"/>
            </a:xfrm>
          </p:grpSpPr>
          <p:sp>
            <p:nvSpPr>
              <p:cNvPr id="919" name="Google Shape;919;p30"/>
              <p:cNvSpPr/>
              <p:nvPr/>
            </p:nvSpPr>
            <p:spPr>
              <a:xfrm>
                <a:off x="892487" y="1208623"/>
                <a:ext cx="1451959" cy="3178986"/>
              </a:xfrm>
              <a:custGeom>
                <a:avLst/>
                <a:gdLst/>
                <a:ahLst/>
                <a:cxnLst/>
                <a:rect l="l" t="t" r="r" b="b"/>
                <a:pathLst>
                  <a:path w="11990" h="26252" extrusionOk="0">
                    <a:moveTo>
                      <a:pt x="5994" y="1"/>
                    </a:moveTo>
                    <a:cubicBezTo>
                      <a:pt x="5394" y="1"/>
                      <a:pt x="4793" y="230"/>
                      <a:pt x="4334" y="688"/>
                    </a:cubicBezTo>
                    <a:lnTo>
                      <a:pt x="453" y="4570"/>
                    </a:lnTo>
                    <a:cubicBezTo>
                      <a:pt x="262" y="4760"/>
                      <a:pt x="108" y="4975"/>
                      <a:pt x="0" y="5213"/>
                    </a:cubicBezTo>
                    <a:lnTo>
                      <a:pt x="0" y="21215"/>
                    </a:lnTo>
                    <a:cubicBezTo>
                      <a:pt x="274" y="24275"/>
                      <a:pt x="2858" y="26251"/>
                      <a:pt x="5989" y="26251"/>
                    </a:cubicBezTo>
                    <a:cubicBezTo>
                      <a:pt x="9121" y="26251"/>
                      <a:pt x="11704" y="24275"/>
                      <a:pt x="11990" y="21215"/>
                    </a:cubicBezTo>
                    <a:lnTo>
                      <a:pt x="11990" y="5213"/>
                    </a:lnTo>
                    <a:cubicBezTo>
                      <a:pt x="11871" y="4975"/>
                      <a:pt x="11716" y="4760"/>
                      <a:pt x="11538" y="4570"/>
                    </a:cubicBezTo>
                    <a:lnTo>
                      <a:pt x="7644" y="688"/>
                    </a:lnTo>
                    <a:cubicBezTo>
                      <a:pt x="7192" y="230"/>
                      <a:pt x="6593" y="1"/>
                      <a:pt x="599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4BB9E4"/>
                  </a:gs>
                  <a:gs pos="100000">
                    <a:srgbClr val="1D6F9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sp>
            <p:nvSpPr>
              <p:cNvPr id="920" name="Google Shape;920;p30"/>
              <p:cNvSpPr/>
              <p:nvPr/>
            </p:nvSpPr>
            <p:spPr>
              <a:xfrm>
                <a:off x="1262144" y="3550292"/>
                <a:ext cx="699307" cy="543717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4490" extrusionOk="0">
                    <a:moveTo>
                      <a:pt x="2239" y="1"/>
                    </a:moveTo>
                    <a:cubicBezTo>
                      <a:pt x="1001" y="1"/>
                      <a:pt x="1" y="1013"/>
                      <a:pt x="1" y="2251"/>
                    </a:cubicBezTo>
                    <a:cubicBezTo>
                      <a:pt x="1" y="3478"/>
                      <a:pt x="1001" y="4490"/>
                      <a:pt x="2239" y="4490"/>
                    </a:cubicBezTo>
                    <a:cubicBezTo>
                      <a:pt x="3477" y="4490"/>
                      <a:pt x="4478" y="3478"/>
                      <a:pt x="4478" y="2251"/>
                    </a:cubicBezTo>
                    <a:cubicBezTo>
                      <a:pt x="4478" y="1013"/>
                      <a:pt x="3477" y="1"/>
                      <a:pt x="2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cxnSp>
            <p:nvCxnSpPr>
              <p:cNvPr id="921" name="Google Shape;921;p30"/>
              <p:cNvCxnSpPr/>
              <p:nvPr/>
            </p:nvCxnSpPr>
            <p:spPr>
              <a:xfrm rot="10800000">
                <a:off x="1618463" y="4292300"/>
                <a:ext cx="0" cy="3846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22" name="Google Shape;922;p30"/>
              <p:cNvSpPr/>
              <p:nvPr/>
            </p:nvSpPr>
            <p:spPr>
              <a:xfrm>
                <a:off x="1525188" y="4579150"/>
                <a:ext cx="185100" cy="185100"/>
              </a:xfrm>
              <a:prstGeom prst="ellipse">
                <a:avLst/>
              </a:prstGeom>
              <a:gradFill>
                <a:gsLst>
                  <a:gs pos="0">
                    <a:srgbClr val="4BB9E4"/>
                  </a:gs>
                  <a:gs pos="100000">
                    <a:srgbClr val="1D6F9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sp>
            <p:nvSpPr>
              <p:cNvPr id="925" name="Google Shape;925;p30"/>
              <p:cNvSpPr/>
              <p:nvPr/>
            </p:nvSpPr>
            <p:spPr>
              <a:xfrm>
                <a:off x="1635207" y="3667054"/>
                <a:ext cx="172248" cy="130567"/>
              </a:xfrm>
              <a:custGeom>
                <a:avLst/>
                <a:gdLst/>
                <a:ahLst/>
                <a:cxnLst/>
                <a:rect l="l" t="t" r="r" b="b"/>
                <a:pathLst>
                  <a:path w="5955" h="5892" extrusionOk="0">
                    <a:moveTo>
                      <a:pt x="441" y="0"/>
                    </a:moveTo>
                    <a:cubicBezTo>
                      <a:pt x="189" y="0"/>
                      <a:pt x="0" y="158"/>
                      <a:pt x="0" y="378"/>
                    </a:cubicBezTo>
                    <a:lnTo>
                      <a:pt x="0" y="5513"/>
                    </a:lnTo>
                    <a:cubicBezTo>
                      <a:pt x="0" y="5702"/>
                      <a:pt x="189" y="5891"/>
                      <a:pt x="441" y="5891"/>
                    </a:cubicBezTo>
                    <a:lnTo>
                      <a:pt x="5514" y="5891"/>
                    </a:lnTo>
                    <a:cubicBezTo>
                      <a:pt x="5734" y="5891"/>
                      <a:pt x="5955" y="5702"/>
                      <a:pt x="5955" y="5513"/>
                    </a:cubicBezTo>
                    <a:cubicBezTo>
                      <a:pt x="5955" y="2489"/>
                      <a:pt x="3466" y="0"/>
                      <a:pt x="44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4BB9E4"/>
                  </a:gs>
                  <a:gs pos="100000">
                    <a:srgbClr val="1D6F9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</p:grpSp>
        <p:sp>
          <p:nvSpPr>
            <p:cNvPr id="20" name="Google Shape;924;p30">
              <a:extLst>
                <a:ext uri="{FF2B5EF4-FFF2-40B4-BE49-F238E27FC236}">
                  <a16:creationId xmlns:a16="http://schemas.microsoft.com/office/drawing/2014/main" id="{9EBB30AD-D887-1C7F-2468-B5F6F25DA908}"/>
                </a:ext>
              </a:extLst>
            </p:cNvPr>
            <p:cNvSpPr/>
            <p:nvPr/>
          </p:nvSpPr>
          <p:spPr>
            <a:xfrm rot="5400000">
              <a:off x="2520112" y="932289"/>
              <a:ext cx="204535" cy="220290"/>
            </a:xfrm>
            <a:custGeom>
              <a:avLst/>
              <a:gdLst/>
              <a:ahLst/>
              <a:cxnLst/>
              <a:rect l="l" t="t" r="r" b="b"/>
              <a:pathLst>
                <a:path w="11027" h="11028" extrusionOk="0">
                  <a:moveTo>
                    <a:pt x="5514" y="1"/>
                  </a:moveTo>
                  <a:cubicBezTo>
                    <a:pt x="2489" y="1"/>
                    <a:pt x="0" y="2458"/>
                    <a:pt x="0" y="5514"/>
                  </a:cubicBezTo>
                  <a:cubicBezTo>
                    <a:pt x="0" y="8539"/>
                    <a:pt x="2489" y="11027"/>
                    <a:pt x="5514" y="11027"/>
                  </a:cubicBezTo>
                  <a:cubicBezTo>
                    <a:pt x="8538" y="11027"/>
                    <a:pt x="11027" y="8539"/>
                    <a:pt x="11027" y="5514"/>
                  </a:cubicBezTo>
                  <a:cubicBezTo>
                    <a:pt x="11027" y="5294"/>
                    <a:pt x="10869" y="5105"/>
                    <a:pt x="10649" y="5105"/>
                  </a:cubicBezTo>
                  <a:lnTo>
                    <a:pt x="5955" y="5105"/>
                  </a:lnTo>
                  <a:lnTo>
                    <a:pt x="5955" y="410"/>
                  </a:lnTo>
                  <a:cubicBezTo>
                    <a:pt x="5955" y="190"/>
                    <a:pt x="5766" y="1"/>
                    <a:pt x="5514" y="1"/>
                  </a:cubicBezTo>
                  <a:close/>
                </a:path>
              </a:pathLst>
            </a:custGeom>
            <a:gradFill>
              <a:gsLst>
                <a:gs pos="0">
                  <a:srgbClr val="4BB9E4"/>
                </a:gs>
                <a:gs pos="100000">
                  <a:srgbClr val="1D6F9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11"/>
              <a:endParaRPr/>
            </a:p>
          </p:txBody>
        </p:sp>
      </p:grpSp>
      <p:sp>
        <p:nvSpPr>
          <p:cNvPr id="21" name="Google Shape;928;p30">
            <a:extLst>
              <a:ext uri="{FF2B5EF4-FFF2-40B4-BE49-F238E27FC236}">
                <a16:creationId xmlns:a16="http://schemas.microsoft.com/office/drawing/2014/main" id="{8AB2D899-E7B0-745D-DD57-8CFEB9E9E5D3}"/>
              </a:ext>
            </a:extLst>
          </p:cNvPr>
          <p:cNvSpPr txBox="1"/>
          <p:nvPr/>
        </p:nvSpPr>
        <p:spPr>
          <a:xfrm>
            <a:off x="4677834" y="1292948"/>
            <a:ext cx="1217238" cy="105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11"/>
            <a:r>
              <a:rPr lang="en" sz="135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Gestión</a:t>
            </a:r>
            <a:endParaRPr sz="165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6C349B3-30E3-6359-DC02-D5957F9AEBC1}"/>
              </a:ext>
            </a:extLst>
          </p:cNvPr>
          <p:cNvSpPr txBox="1"/>
          <p:nvPr/>
        </p:nvSpPr>
        <p:spPr>
          <a:xfrm>
            <a:off x="4646563" y="907240"/>
            <a:ext cx="4871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dirty="0">
                <a:solidFill>
                  <a:schemeClr val="tx1"/>
                </a:solidFill>
                <a:latin typeface="Avenir Black" panose="02000503020000020003"/>
              </a:rPr>
              <a:t>Incrementar el valor agregado</a:t>
            </a:r>
          </a:p>
          <a:p>
            <a:r>
              <a:rPr lang="es-CR" dirty="0">
                <a:solidFill>
                  <a:schemeClr val="tx1"/>
                </a:solidFill>
                <a:latin typeface="Avenir Black" panose="02000503020000020003"/>
              </a:rPr>
              <a:t>Fortalecer el cumplimiento normativo</a:t>
            </a:r>
          </a:p>
          <a:p>
            <a:r>
              <a:rPr lang="es-CR" dirty="0">
                <a:solidFill>
                  <a:schemeClr val="tx1"/>
                </a:solidFill>
                <a:latin typeface="Avenir Black" panose="02000503020000020003"/>
              </a:rPr>
              <a:t>Fortalecer la relación con las partes interesadas</a:t>
            </a:r>
          </a:p>
          <a:p>
            <a:r>
              <a:rPr lang="es-CR" dirty="0">
                <a:solidFill>
                  <a:schemeClr val="tx1"/>
                </a:solidFill>
                <a:latin typeface="Avenir Black" panose="02000503020000020003"/>
              </a:rPr>
              <a:t>Adoptar tecnologías para los servicios de auditoría</a:t>
            </a:r>
          </a:p>
        </p:txBody>
      </p:sp>
      <p:sp>
        <p:nvSpPr>
          <p:cNvPr id="26" name="Google Shape;964;p30">
            <a:extLst>
              <a:ext uri="{FF2B5EF4-FFF2-40B4-BE49-F238E27FC236}">
                <a16:creationId xmlns:a16="http://schemas.microsoft.com/office/drawing/2014/main" id="{5D6B0B0E-A2B0-F89B-6957-7F730538C55B}"/>
              </a:ext>
            </a:extLst>
          </p:cNvPr>
          <p:cNvSpPr txBox="1"/>
          <p:nvPr/>
        </p:nvSpPr>
        <p:spPr>
          <a:xfrm>
            <a:off x="3299942" y="1336115"/>
            <a:ext cx="1161284" cy="11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11"/>
            <a:r>
              <a:rPr lang="en" sz="135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G</a:t>
            </a:r>
            <a:r>
              <a:rPr lang="es-CR" sz="135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e</a:t>
            </a:r>
            <a:r>
              <a:rPr lang="en" sz="135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stión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FF0CF3C-3391-9027-EA2A-22D9304AAA88}"/>
              </a:ext>
            </a:extLst>
          </p:cNvPr>
          <p:cNvSpPr txBox="1"/>
          <p:nvPr/>
        </p:nvSpPr>
        <p:spPr>
          <a:xfrm>
            <a:off x="4615849" y="2047153"/>
            <a:ext cx="4871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>
                <a:solidFill>
                  <a:schemeClr val="tx1"/>
                </a:solidFill>
                <a:latin typeface="Avenir Black" panose="02000503020000020003"/>
              </a:rPr>
              <a:t>Adopción de tecnologías para los procesos de auditoría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3579A06-8102-6DCC-3F15-F51D45A10DDE}"/>
              </a:ext>
            </a:extLst>
          </p:cNvPr>
          <p:cNvSpPr txBox="1"/>
          <p:nvPr/>
        </p:nvSpPr>
        <p:spPr>
          <a:xfrm>
            <a:off x="4615848" y="2857959"/>
            <a:ext cx="4871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>
                <a:solidFill>
                  <a:schemeClr val="tx1"/>
                </a:solidFill>
                <a:latin typeface="Avenir Black" panose="02000503020000020003"/>
              </a:rPr>
              <a:t>Mejorar la comprensión de los roles y responsabilidades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EC570C9-4E14-D3E8-B081-F31C392B0D2E}"/>
              </a:ext>
            </a:extLst>
          </p:cNvPr>
          <p:cNvSpPr txBox="1"/>
          <p:nvPr/>
        </p:nvSpPr>
        <p:spPr>
          <a:xfrm>
            <a:off x="4584974" y="3610706"/>
            <a:ext cx="4871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>
                <a:solidFill>
                  <a:schemeClr val="tx1"/>
                </a:solidFill>
                <a:latin typeface="Avenir Black" panose="02000503020000020003"/>
              </a:rPr>
              <a:t>Contribuir al bienestar emocional y de satisfacción laboral</a:t>
            </a:r>
          </a:p>
          <a:p>
            <a:r>
              <a:rPr lang="es-CR">
                <a:solidFill>
                  <a:schemeClr val="tx1"/>
                </a:solidFill>
                <a:latin typeface="Avenir Black" panose="02000503020000020003"/>
              </a:rPr>
              <a:t>Fortalecer el perfil profesional del equipo de trabajo</a:t>
            </a:r>
          </a:p>
        </p:txBody>
      </p:sp>
      <p:pic>
        <p:nvPicPr>
          <p:cNvPr id="55" name="Gráfico 54" descr="Cuadrado formado por puntos">
            <a:extLst>
              <a:ext uri="{FF2B5EF4-FFF2-40B4-BE49-F238E27FC236}">
                <a16:creationId xmlns:a16="http://schemas.microsoft.com/office/drawing/2014/main" id="{9D1DB5D8-ACEB-F242-012A-2A825B2DD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pic>
        <p:nvPicPr>
          <p:cNvPr id="15" name="Gráfico 14" descr="Cuadrado formado por puntos">
            <a:extLst>
              <a:ext uri="{FF2B5EF4-FFF2-40B4-BE49-F238E27FC236}">
                <a16:creationId xmlns:a16="http://schemas.microsoft.com/office/drawing/2014/main" id="{5833454B-9E68-5192-5CB4-24DB1FF6F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1EDD732-8413-E36F-14AD-F15B1A1150A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  <p:sp>
        <p:nvSpPr>
          <p:cNvPr id="18" name="Google Shape;759;p27">
            <a:extLst>
              <a:ext uri="{FF2B5EF4-FFF2-40B4-BE49-F238E27FC236}">
                <a16:creationId xmlns:a16="http://schemas.microsoft.com/office/drawing/2014/main" id="{4BA6CA6B-285E-2A85-6B29-DCC681C835D6}"/>
              </a:ext>
            </a:extLst>
          </p:cNvPr>
          <p:cNvSpPr/>
          <p:nvPr/>
        </p:nvSpPr>
        <p:spPr>
          <a:xfrm>
            <a:off x="5895072" y="260671"/>
            <a:ext cx="2657547" cy="499935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 algn="ctr"/>
            <a:r>
              <a:rPr lang="es-CR" sz="2400" b="1">
                <a:solidFill>
                  <a:schemeClr val="accent1"/>
                </a:solidFill>
                <a:latin typeface="Avenir" panose="02000503020000020003"/>
                <a:ea typeface="Fira Sans Extra Condensed Medium"/>
                <a:cs typeface="Fira Sans Extra Condensed Medium"/>
                <a:sym typeface="Fira Sans Extra Condensed Medium"/>
              </a:rPr>
              <a:t>Cumple 100%</a:t>
            </a:r>
            <a:endParaRPr sz="2400" b="1">
              <a:solidFill>
                <a:schemeClr val="accent1"/>
              </a:solidFill>
              <a:latin typeface="Avenir" panose="02000503020000020003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6" grpId="0"/>
      <p:bldP spid="24" grpId="0"/>
      <p:bldP spid="28" grpId="0"/>
      <p:bldP spid="29" grpId="0"/>
      <p:bldP spid="30" grpId="0"/>
      <p:bldP spid="18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9" name="Google Shape;916;p30">
            <a:extLst>
              <a:ext uri="{FF2B5EF4-FFF2-40B4-BE49-F238E27FC236}">
                <a16:creationId xmlns:a16="http://schemas.microsoft.com/office/drawing/2014/main" id="{D6866B6B-163E-D862-D488-E50A9F359F7E}"/>
              </a:ext>
            </a:extLst>
          </p:cNvPr>
          <p:cNvCxnSpPr>
            <a:cxnSpLocks/>
          </p:cNvCxnSpPr>
          <p:nvPr/>
        </p:nvCxnSpPr>
        <p:spPr>
          <a:xfrm>
            <a:off x="2225028" y="3830961"/>
            <a:ext cx="468000" cy="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928;p30">
            <a:extLst>
              <a:ext uri="{FF2B5EF4-FFF2-40B4-BE49-F238E27FC236}">
                <a16:creationId xmlns:a16="http://schemas.microsoft.com/office/drawing/2014/main" id="{D0BC4855-C1B7-75E8-B1A9-316CED4ADC5B}"/>
              </a:ext>
            </a:extLst>
          </p:cNvPr>
          <p:cNvSpPr txBox="1"/>
          <p:nvPr/>
        </p:nvSpPr>
        <p:spPr>
          <a:xfrm>
            <a:off x="2436374" y="1681943"/>
            <a:ext cx="998988" cy="210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11"/>
            <a:r>
              <a:rPr lang="en" sz="2025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Gestión 40%</a:t>
            </a:r>
            <a:endParaRPr sz="2025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cxnSp>
        <p:nvCxnSpPr>
          <p:cNvPr id="12" name="Google Shape;916;p30">
            <a:extLst>
              <a:ext uri="{FF2B5EF4-FFF2-40B4-BE49-F238E27FC236}">
                <a16:creationId xmlns:a16="http://schemas.microsoft.com/office/drawing/2014/main" id="{0B5E8B18-0994-25BB-DCC1-0DBDD97567C5}"/>
              </a:ext>
            </a:extLst>
          </p:cNvPr>
          <p:cNvCxnSpPr>
            <a:cxnSpLocks/>
            <a:stCxn id="922" idx="3"/>
            <a:endCxn id="971" idx="6"/>
          </p:cNvCxnSpPr>
          <p:nvPr/>
        </p:nvCxnSpPr>
        <p:spPr>
          <a:xfrm flipH="1">
            <a:off x="2670885" y="1375996"/>
            <a:ext cx="12470" cy="2466427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930" name="Google Shape;930;p30"/>
          <p:cNvGrpSpPr/>
          <p:nvPr/>
        </p:nvGrpSpPr>
        <p:grpSpPr>
          <a:xfrm rot="5400000">
            <a:off x="3254554" y="2048505"/>
            <a:ext cx="681404" cy="1946904"/>
            <a:chOff x="2861504" y="1184680"/>
            <a:chExt cx="1451959" cy="3579570"/>
          </a:xfrm>
        </p:grpSpPr>
        <p:grpSp>
          <p:nvGrpSpPr>
            <p:cNvPr id="931" name="Google Shape;931;p30"/>
            <p:cNvGrpSpPr/>
            <p:nvPr/>
          </p:nvGrpSpPr>
          <p:grpSpPr>
            <a:xfrm>
              <a:off x="2861504" y="1184680"/>
              <a:ext cx="1451959" cy="3579570"/>
              <a:chOff x="2861504" y="1184680"/>
              <a:chExt cx="1451959" cy="3579570"/>
            </a:xfrm>
          </p:grpSpPr>
          <p:cxnSp>
            <p:nvCxnSpPr>
              <p:cNvPr id="932" name="Google Shape;932;p30"/>
              <p:cNvCxnSpPr/>
              <p:nvPr/>
            </p:nvCxnSpPr>
            <p:spPr>
              <a:xfrm rot="10800000">
                <a:off x="3587475" y="4292300"/>
                <a:ext cx="0" cy="3846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33" name="Google Shape;933;p30"/>
              <p:cNvSpPr/>
              <p:nvPr/>
            </p:nvSpPr>
            <p:spPr>
              <a:xfrm>
                <a:off x="2861504" y="1184680"/>
                <a:ext cx="1451959" cy="3178986"/>
              </a:xfrm>
              <a:custGeom>
                <a:avLst/>
                <a:gdLst/>
                <a:ahLst/>
                <a:cxnLst/>
                <a:rect l="l" t="t" r="r" b="b"/>
                <a:pathLst>
                  <a:path w="11990" h="26252" extrusionOk="0">
                    <a:moveTo>
                      <a:pt x="5994" y="1"/>
                    </a:moveTo>
                    <a:cubicBezTo>
                      <a:pt x="5394" y="1"/>
                      <a:pt x="4793" y="230"/>
                      <a:pt x="4334" y="688"/>
                    </a:cubicBezTo>
                    <a:lnTo>
                      <a:pt x="453" y="4570"/>
                    </a:lnTo>
                    <a:cubicBezTo>
                      <a:pt x="262" y="4760"/>
                      <a:pt x="108" y="4975"/>
                      <a:pt x="0" y="5213"/>
                    </a:cubicBezTo>
                    <a:lnTo>
                      <a:pt x="0" y="21215"/>
                    </a:lnTo>
                    <a:cubicBezTo>
                      <a:pt x="274" y="24275"/>
                      <a:pt x="2858" y="26251"/>
                      <a:pt x="5989" y="26251"/>
                    </a:cubicBezTo>
                    <a:cubicBezTo>
                      <a:pt x="9121" y="26251"/>
                      <a:pt x="11704" y="24275"/>
                      <a:pt x="11990" y="21215"/>
                    </a:cubicBezTo>
                    <a:lnTo>
                      <a:pt x="11990" y="5213"/>
                    </a:lnTo>
                    <a:cubicBezTo>
                      <a:pt x="11871" y="4975"/>
                      <a:pt x="11716" y="4760"/>
                      <a:pt x="11538" y="4570"/>
                    </a:cubicBezTo>
                    <a:lnTo>
                      <a:pt x="7644" y="688"/>
                    </a:lnTo>
                    <a:cubicBezTo>
                      <a:pt x="7192" y="230"/>
                      <a:pt x="6593" y="1"/>
                      <a:pt x="599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8C5CF"/>
                  </a:gs>
                  <a:gs pos="100000">
                    <a:srgbClr val="327B8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3206585" y="3555119"/>
                <a:ext cx="736416" cy="536814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4490" extrusionOk="0">
                    <a:moveTo>
                      <a:pt x="2239" y="1"/>
                    </a:moveTo>
                    <a:cubicBezTo>
                      <a:pt x="1001" y="1"/>
                      <a:pt x="1" y="1013"/>
                      <a:pt x="1" y="2251"/>
                    </a:cubicBezTo>
                    <a:cubicBezTo>
                      <a:pt x="1" y="3478"/>
                      <a:pt x="1001" y="4490"/>
                      <a:pt x="2239" y="4490"/>
                    </a:cubicBezTo>
                    <a:cubicBezTo>
                      <a:pt x="3477" y="4490"/>
                      <a:pt x="4478" y="3478"/>
                      <a:pt x="4478" y="2251"/>
                    </a:cubicBezTo>
                    <a:cubicBezTo>
                      <a:pt x="4478" y="1013"/>
                      <a:pt x="3477" y="1"/>
                      <a:pt x="2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sp>
            <p:nvSpPr>
              <p:cNvPr id="935" name="Google Shape;935;p30"/>
              <p:cNvSpPr/>
              <p:nvPr/>
            </p:nvSpPr>
            <p:spPr>
              <a:xfrm>
                <a:off x="3494563" y="4579150"/>
                <a:ext cx="185100" cy="185100"/>
              </a:xfrm>
              <a:prstGeom prst="ellipse">
                <a:avLst/>
              </a:prstGeom>
              <a:gradFill>
                <a:gsLst>
                  <a:gs pos="0">
                    <a:srgbClr val="68C5CF"/>
                  </a:gs>
                  <a:gs pos="100000">
                    <a:srgbClr val="327B83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sp>
            <p:nvSpPr>
              <p:cNvPr id="936" name="Google Shape;936;p30"/>
              <p:cNvSpPr/>
              <p:nvPr/>
            </p:nvSpPr>
            <p:spPr>
              <a:xfrm>
                <a:off x="3327842" y="3634143"/>
                <a:ext cx="470848" cy="369112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12761" extrusionOk="0">
                    <a:moveTo>
                      <a:pt x="6427" y="3592"/>
                    </a:moveTo>
                    <a:cubicBezTo>
                      <a:pt x="7939" y="3592"/>
                      <a:pt x="9168" y="4821"/>
                      <a:pt x="9168" y="6365"/>
                    </a:cubicBezTo>
                    <a:cubicBezTo>
                      <a:pt x="9168" y="7846"/>
                      <a:pt x="7908" y="9106"/>
                      <a:pt x="6427" y="9106"/>
                    </a:cubicBezTo>
                    <a:cubicBezTo>
                      <a:pt x="4883" y="9106"/>
                      <a:pt x="3655" y="7877"/>
                      <a:pt x="3655" y="6365"/>
                    </a:cubicBezTo>
                    <a:cubicBezTo>
                      <a:pt x="3655" y="4821"/>
                      <a:pt x="4883" y="3592"/>
                      <a:pt x="6427" y="3592"/>
                    </a:cubicBezTo>
                    <a:close/>
                    <a:moveTo>
                      <a:pt x="5829" y="1"/>
                    </a:moveTo>
                    <a:cubicBezTo>
                      <a:pt x="5356" y="1"/>
                      <a:pt x="5009" y="347"/>
                      <a:pt x="5009" y="852"/>
                    </a:cubicBezTo>
                    <a:lnTo>
                      <a:pt x="5009" y="1576"/>
                    </a:lnTo>
                    <a:cubicBezTo>
                      <a:pt x="4631" y="1702"/>
                      <a:pt x="4285" y="1828"/>
                      <a:pt x="3970" y="2017"/>
                    </a:cubicBezTo>
                    <a:lnTo>
                      <a:pt x="3466" y="1513"/>
                    </a:lnTo>
                    <a:cubicBezTo>
                      <a:pt x="3308" y="1356"/>
                      <a:pt x="3088" y="1277"/>
                      <a:pt x="2867" y="1277"/>
                    </a:cubicBezTo>
                    <a:cubicBezTo>
                      <a:pt x="2647" y="1277"/>
                      <a:pt x="2426" y="1356"/>
                      <a:pt x="2269" y="1513"/>
                    </a:cubicBezTo>
                    <a:lnTo>
                      <a:pt x="1481" y="2301"/>
                    </a:lnTo>
                    <a:cubicBezTo>
                      <a:pt x="1166" y="2616"/>
                      <a:pt x="1166" y="3151"/>
                      <a:pt x="1481" y="3466"/>
                    </a:cubicBezTo>
                    <a:lnTo>
                      <a:pt x="2017" y="4002"/>
                    </a:lnTo>
                    <a:cubicBezTo>
                      <a:pt x="1796" y="4317"/>
                      <a:pt x="1701" y="4664"/>
                      <a:pt x="1575" y="5010"/>
                    </a:cubicBezTo>
                    <a:lnTo>
                      <a:pt x="819" y="5010"/>
                    </a:lnTo>
                    <a:cubicBezTo>
                      <a:pt x="347" y="5010"/>
                      <a:pt x="0" y="5357"/>
                      <a:pt x="0" y="5829"/>
                    </a:cubicBezTo>
                    <a:lnTo>
                      <a:pt x="0" y="6932"/>
                    </a:lnTo>
                    <a:cubicBezTo>
                      <a:pt x="0" y="7405"/>
                      <a:pt x="347" y="7783"/>
                      <a:pt x="819" y="7783"/>
                    </a:cubicBezTo>
                    <a:lnTo>
                      <a:pt x="1575" y="7783"/>
                    </a:lnTo>
                    <a:cubicBezTo>
                      <a:pt x="1701" y="8129"/>
                      <a:pt x="1796" y="8476"/>
                      <a:pt x="2017" y="8791"/>
                    </a:cubicBezTo>
                    <a:lnTo>
                      <a:pt x="1481" y="9295"/>
                    </a:lnTo>
                    <a:cubicBezTo>
                      <a:pt x="1166" y="9610"/>
                      <a:pt x="1166" y="10177"/>
                      <a:pt x="1481" y="10492"/>
                    </a:cubicBezTo>
                    <a:lnTo>
                      <a:pt x="2269" y="11280"/>
                    </a:lnTo>
                    <a:cubicBezTo>
                      <a:pt x="2426" y="11437"/>
                      <a:pt x="2647" y="11516"/>
                      <a:pt x="2867" y="11516"/>
                    </a:cubicBezTo>
                    <a:cubicBezTo>
                      <a:pt x="3088" y="11516"/>
                      <a:pt x="3308" y="11437"/>
                      <a:pt x="3466" y="11280"/>
                    </a:cubicBezTo>
                    <a:lnTo>
                      <a:pt x="3970" y="10776"/>
                    </a:lnTo>
                    <a:cubicBezTo>
                      <a:pt x="4285" y="10965"/>
                      <a:pt x="4631" y="11091"/>
                      <a:pt x="5009" y="11185"/>
                    </a:cubicBezTo>
                    <a:lnTo>
                      <a:pt x="5009" y="11941"/>
                    </a:lnTo>
                    <a:cubicBezTo>
                      <a:pt x="5009" y="12414"/>
                      <a:pt x="5356" y="12760"/>
                      <a:pt x="5829" y="12760"/>
                    </a:cubicBezTo>
                    <a:lnTo>
                      <a:pt x="6931" y="12760"/>
                    </a:lnTo>
                    <a:cubicBezTo>
                      <a:pt x="7404" y="12760"/>
                      <a:pt x="7750" y="12414"/>
                      <a:pt x="7750" y="11941"/>
                    </a:cubicBezTo>
                    <a:lnTo>
                      <a:pt x="7750" y="11185"/>
                    </a:lnTo>
                    <a:cubicBezTo>
                      <a:pt x="8097" y="11091"/>
                      <a:pt x="8475" y="10965"/>
                      <a:pt x="8790" y="10776"/>
                    </a:cubicBezTo>
                    <a:lnTo>
                      <a:pt x="9294" y="11280"/>
                    </a:lnTo>
                    <a:cubicBezTo>
                      <a:pt x="9452" y="11437"/>
                      <a:pt x="9664" y="11516"/>
                      <a:pt x="9877" y="11516"/>
                    </a:cubicBezTo>
                    <a:cubicBezTo>
                      <a:pt x="10090" y="11516"/>
                      <a:pt x="10302" y="11437"/>
                      <a:pt x="10460" y="11280"/>
                    </a:cubicBezTo>
                    <a:lnTo>
                      <a:pt x="11247" y="10492"/>
                    </a:lnTo>
                    <a:cubicBezTo>
                      <a:pt x="11563" y="10177"/>
                      <a:pt x="11563" y="9610"/>
                      <a:pt x="11247" y="9295"/>
                    </a:cubicBezTo>
                    <a:lnTo>
                      <a:pt x="10743" y="8791"/>
                    </a:lnTo>
                    <a:cubicBezTo>
                      <a:pt x="10932" y="8476"/>
                      <a:pt x="11058" y="8129"/>
                      <a:pt x="11184" y="7783"/>
                    </a:cubicBezTo>
                    <a:lnTo>
                      <a:pt x="11941" y="7783"/>
                    </a:lnTo>
                    <a:cubicBezTo>
                      <a:pt x="12413" y="7783"/>
                      <a:pt x="12760" y="7405"/>
                      <a:pt x="12760" y="6932"/>
                    </a:cubicBezTo>
                    <a:lnTo>
                      <a:pt x="12760" y="5829"/>
                    </a:lnTo>
                    <a:cubicBezTo>
                      <a:pt x="12760" y="5325"/>
                      <a:pt x="12350" y="4979"/>
                      <a:pt x="11941" y="4979"/>
                    </a:cubicBezTo>
                    <a:lnTo>
                      <a:pt x="11184" y="4979"/>
                    </a:lnTo>
                    <a:cubicBezTo>
                      <a:pt x="11058" y="4632"/>
                      <a:pt x="10932" y="4254"/>
                      <a:pt x="10743" y="3939"/>
                    </a:cubicBezTo>
                    <a:lnTo>
                      <a:pt x="11247" y="3435"/>
                    </a:lnTo>
                    <a:cubicBezTo>
                      <a:pt x="11563" y="3120"/>
                      <a:pt x="11563" y="2553"/>
                      <a:pt x="11247" y="2238"/>
                    </a:cubicBezTo>
                    <a:lnTo>
                      <a:pt x="10460" y="1450"/>
                    </a:lnTo>
                    <a:cubicBezTo>
                      <a:pt x="10302" y="1293"/>
                      <a:pt x="10090" y="1214"/>
                      <a:pt x="9877" y="1214"/>
                    </a:cubicBezTo>
                    <a:cubicBezTo>
                      <a:pt x="9664" y="1214"/>
                      <a:pt x="9452" y="1293"/>
                      <a:pt x="9294" y="1450"/>
                    </a:cubicBezTo>
                    <a:lnTo>
                      <a:pt x="8790" y="1986"/>
                    </a:lnTo>
                    <a:cubicBezTo>
                      <a:pt x="8475" y="1765"/>
                      <a:pt x="8097" y="1671"/>
                      <a:pt x="7750" y="1545"/>
                    </a:cubicBezTo>
                    <a:lnTo>
                      <a:pt x="7750" y="852"/>
                    </a:lnTo>
                    <a:cubicBezTo>
                      <a:pt x="7750" y="379"/>
                      <a:pt x="7404" y="1"/>
                      <a:pt x="6931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68C5CF"/>
                  </a:gs>
                  <a:gs pos="100000">
                    <a:srgbClr val="327B83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</p:grpSp>
        <p:sp>
          <p:nvSpPr>
            <p:cNvPr id="939" name="Google Shape;939;p30"/>
            <p:cNvSpPr txBox="1"/>
            <p:nvPr/>
          </p:nvSpPr>
          <p:spPr>
            <a:xfrm rot="16200000">
              <a:off x="2483131" y="1917865"/>
              <a:ext cx="2181958" cy="8941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11"/>
              <a:r>
                <a:rPr lang="en" sz="135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Experiencia Cliente</a:t>
              </a:r>
            </a:p>
          </p:txBody>
        </p:sp>
      </p:grpSp>
      <p:grpSp>
        <p:nvGrpSpPr>
          <p:cNvPr id="941" name="Google Shape;941;p30"/>
          <p:cNvGrpSpPr/>
          <p:nvPr/>
        </p:nvGrpSpPr>
        <p:grpSpPr>
          <a:xfrm rot="5400000">
            <a:off x="3236439" y="1246402"/>
            <a:ext cx="717323" cy="1947214"/>
            <a:chOff x="4830521" y="1184680"/>
            <a:chExt cx="1451959" cy="3579570"/>
          </a:xfrm>
        </p:grpSpPr>
        <p:grpSp>
          <p:nvGrpSpPr>
            <p:cNvPr id="942" name="Google Shape;942;p30"/>
            <p:cNvGrpSpPr/>
            <p:nvPr/>
          </p:nvGrpSpPr>
          <p:grpSpPr>
            <a:xfrm>
              <a:off x="4830521" y="1184680"/>
              <a:ext cx="1451959" cy="3579570"/>
              <a:chOff x="4830521" y="1184680"/>
              <a:chExt cx="1451959" cy="3579570"/>
            </a:xfrm>
          </p:grpSpPr>
          <p:cxnSp>
            <p:nvCxnSpPr>
              <p:cNvPr id="943" name="Google Shape;943;p30"/>
              <p:cNvCxnSpPr/>
              <p:nvPr/>
            </p:nvCxnSpPr>
            <p:spPr>
              <a:xfrm rot="10800000">
                <a:off x="5555763" y="4292300"/>
                <a:ext cx="0" cy="3846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44" name="Google Shape;944;p30"/>
              <p:cNvSpPr/>
              <p:nvPr/>
            </p:nvSpPr>
            <p:spPr>
              <a:xfrm>
                <a:off x="4830521" y="1184680"/>
                <a:ext cx="1451959" cy="3178986"/>
              </a:xfrm>
              <a:custGeom>
                <a:avLst/>
                <a:gdLst/>
                <a:ahLst/>
                <a:cxnLst/>
                <a:rect l="l" t="t" r="r" b="b"/>
                <a:pathLst>
                  <a:path w="11990" h="26252" extrusionOk="0">
                    <a:moveTo>
                      <a:pt x="5994" y="1"/>
                    </a:moveTo>
                    <a:cubicBezTo>
                      <a:pt x="5394" y="1"/>
                      <a:pt x="4793" y="230"/>
                      <a:pt x="4334" y="688"/>
                    </a:cubicBezTo>
                    <a:lnTo>
                      <a:pt x="453" y="4570"/>
                    </a:lnTo>
                    <a:cubicBezTo>
                      <a:pt x="262" y="4760"/>
                      <a:pt x="108" y="4975"/>
                      <a:pt x="0" y="5213"/>
                    </a:cubicBezTo>
                    <a:lnTo>
                      <a:pt x="0" y="21215"/>
                    </a:lnTo>
                    <a:cubicBezTo>
                      <a:pt x="274" y="24275"/>
                      <a:pt x="2858" y="26251"/>
                      <a:pt x="5989" y="26251"/>
                    </a:cubicBezTo>
                    <a:cubicBezTo>
                      <a:pt x="9121" y="26251"/>
                      <a:pt x="11704" y="24275"/>
                      <a:pt x="11990" y="21215"/>
                    </a:cubicBezTo>
                    <a:lnTo>
                      <a:pt x="11990" y="5213"/>
                    </a:lnTo>
                    <a:cubicBezTo>
                      <a:pt x="11871" y="4975"/>
                      <a:pt x="11716" y="4760"/>
                      <a:pt x="11538" y="4570"/>
                    </a:cubicBezTo>
                    <a:lnTo>
                      <a:pt x="7644" y="688"/>
                    </a:lnTo>
                    <a:cubicBezTo>
                      <a:pt x="7192" y="230"/>
                      <a:pt x="6593" y="1"/>
                      <a:pt x="599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94CFAD"/>
                  </a:gs>
                  <a:gs pos="100000">
                    <a:srgbClr val="4D946A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5205105" y="3549999"/>
                <a:ext cx="699541" cy="536747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4490" extrusionOk="0">
                    <a:moveTo>
                      <a:pt x="2239" y="1"/>
                    </a:moveTo>
                    <a:cubicBezTo>
                      <a:pt x="1001" y="1"/>
                      <a:pt x="1" y="1013"/>
                      <a:pt x="1" y="2251"/>
                    </a:cubicBezTo>
                    <a:cubicBezTo>
                      <a:pt x="1" y="3478"/>
                      <a:pt x="1001" y="4490"/>
                      <a:pt x="2239" y="4490"/>
                    </a:cubicBezTo>
                    <a:cubicBezTo>
                      <a:pt x="3477" y="4490"/>
                      <a:pt x="4478" y="3478"/>
                      <a:pt x="4478" y="2251"/>
                    </a:cubicBezTo>
                    <a:cubicBezTo>
                      <a:pt x="4478" y="1013"/>
                      <a:pt x="3477" y="1"/>
                      <a:pt x="2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sp>
            <p:nvSpPr>
              <p:cNvPr id="946" name="Google Shape;946;p30"/>
              <p:cNvSpPr/>
              <p:nvPr/>
            </p:nvSpPr>
            <p:spPr>
              <a:xfrm>
                <a:off x="5463563" y="4579150"/>
                <a:ext cx="185100" cy="185100"/>
              </a:xfrm>
              <a:prstGeom prst="ellipse">
                <a:avLst/>
              </a:prstGeom>
              <a:gradFill>
                <a:gsLst>
                  <a:gs pos="0">
                    <a:srgbClr val="94CFAD"/>
                  </a:gs>
                  <a:gs pos="100000">
                    <a:srgbClr val="4D946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grpSp>
            <p:nvGrpSpPr>
              <p:cNvPr id="947" name="Google Shape;947;p30"/>
              <p:cNvGrpSpPr/>
              <p:nvPr/>
            </p:nvGrpSpPr>
            <p:grpSpPr>
              <a:xfrm>
                <a:off x="5365079" y="3638247"/>
                <a:ext cx="382761" cy="367813"/>
                <a:chOff x="-62890690" y="3747420"/>
                <a:chExt cx="330821" cy="317902"/>
              </a:xfrm>
            </p:grpSpPr>
            <p:sp>
              <p:nvSpPr>
                <p:cNvPr id="948" name="Google Shape;948;p30"/>
                <p:cNvSpPr/>
                <p:nvPr/>
              </p:nvSpPr>
              <p:spPr>
                <a:xfrm>
                  <a:off x="-62890690" y="3747420"/>
                  <a:ext cx="313500" cy="19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40" h="7833" extrusionOk="0">
                      <a:moveTo>
                        <a:pt x="6591" y="0"/>
                      </a:moveTo>
                      <a:cubicBezTo>
                        <a:pt x="4966" y="0"/>
                        <a:pt x="3342" y="616"/>
                        <a:pt x="2112" y="1846"/>
                      </a:cubicBezTo>
                      <a:cubicBezTo>
                        <a:pt x="663" y="3296"/>
                        <a:pt x="1" y="5438"/>
                        <a:pt x="379" y="7454"/>
                      </a:cubicBezTo>
                      <a:cubicBezTo>
                        <a:pt x="442" y="7675"/>
                        <a:pt x="568" y="7832"/>
                        <a:pt x="789" y="7832"/>
                      </a:cubicBezTo>
                      <a:lnTo>
                        <a:pt x="852" y="7832"/>
                      </a:lnTo>
                      <a:cubicBezTo>
                        <a:pt x="1104" y="7801"/>
                        <a:pt x="1198" y="7549"/>
                        <a:pt x="1167" y="7360"/>
                      </a:cubicBezTo>
                      <a:cubicBezTo>
                        <a:pt x="852" y="5596"/>
                        <a:pt x="1419" y="3737"/>
                        <a:pt x="2710" y="2477"/>
                      </a:cubicBezTo>
                      <a:cubicBezTo>
                        <a:pt x="3719" y="1437"/>
                        <a:pt x="5136" y="870"/>
                        <a:pt x="6617" y="870"/>
                      </a:cubicBezTo>
                      <a:cubicBezTo>
                        <a:pt x="7940" y="870"/>
                        <a:pt x="9200" y="1342"/>
                        <a:pt x="10177" y="2193"/>
                      </a:cubicBezTo>
                      <a:lnTo>
                        <a:pt x="9610" y="2792"/>
                      </a:lnTo>
                      <a:cubicBezTo>
                        <a:pt x="9484" y="2918"/>
                        <a:pt x="9452" y="3075"/>
                        <a:pt x="9484" y="3170"/>
                      </a:cubicBezTo>
                      <a:cubicBezTo>
                        <a:pt x="9515" y="3327"/>
                        <a:pt x="9641" y="3422"/>
                        <a:pt x="9799" y="3453"/>
                      </a:cubicBezTo>
                      <a:lnTo>
                        <a:pt x="12036" y="3926"/>
                      </a:lnTo>
                      <a:lnTo>
                        <a:pt x="12130" y="3926"/>
                      </a:lnTo>
                      <a:cubicBezTo>
                        <a:pt x="12225" y="3926"/>
                        <a:pt x="12319" y="3894"/>
                        <a:pt x="12382" y="3800"/>
                      </a:cubicBezTo>
                      <a:cubicBezTo>
                        <a:pt x="12508" y="3674"/>
                        <a:pt x="12540" y="3579"/>
                        <a:pt x="12508" y="3422"/>
                      </a:cubicBezTo>
                      <a:lnTo>
                        <a:pt x="12036" y="1153"/>
                      </a:lnTo>
                      <a:cubicBezTo>
                        <a:pt x="12004" y="1027"/>
                        <a:pt x="11878" y="901"/>
                        <a:pt x="11752" y="838"/>
                      </a:cubicBezTo>
                      <a:cubicBezTo>
                        <a:pt x="11715" y="831"/>
                        <a:pt x="11678" y="827"/>
                        <a:pt x="11642" y="827"/>
                      </a:cubicBezTo>
                      <a:cubicBezTo>
                        <a:pt x="11526" y="827"/>
                        <a:pt x="11422" y="868"/>
                        <a:pt x="11374" y="964"/>
                      </a:cubicBezTo>
                      <a:lnTo>
                        <a:pt x="10776" y="1563"/>
                      </a:lnTo>
                      <a:cubicBezTo>
                        <a:pt x="9583" y="521"/>
                        <a:pt x="8087" y="0"/>
                        <a:pt x="6591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49" name="Google Shape;949;p30"/>
                <p:cNvSpPr/>
                <p:nvPr/>
              </p:nvSpPr>
              <p:spPr>
                <a:xfrm>
                  <a:off x="-62874919" y="3869072"/>
                  <a:ext cx="315050" cy="19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2" h="7850" extrusionOk="0">
                      <a:moveTo>
                        <a:pt x="11779" y="0"/>
                      </a:moveTo>
                      <a:cubicBezTo>
                        <a:pt x="11759" y="0"/>
                        <a:pt x="11739" y="2"/>
                        <a:pt x="11720" y="5"/>
                      </a:cubicBezTo>
                      <a:cubicBezTo>
                        <a:pt x="11499" y="36"/>
                        <a:pt x="11373" y="288"/>
                        <a:pt x="11405" y="477"/>
                      </a:cubicBezTo>
                      <a:cubicBezTo>
                        <a:pt x="11720" y="2242"/>
                        <a:pt x="11184" y="4101"/>
                        <a:pt x="9861" y="5361"/>
                      </a:cubicBezTo>
                      <a:cubicBezTo>
                        <a:pt x="8853" y="6400"/>
                        <a:pt x="7435" y="6967"/>
                        <a:pt x="5986" y="6967"/>
                      </a:cubicBezTo>
                      <a:cubicBezTo>
                        <a:pt x="4631" y="6967"/>
                        <a:pt x="3371" y="6495"/>
                        <a:pt x="2394" y="5644"/>
                      </a:cubicBezTo>
                      <a:lnTo>
                        <a:pt x="2993" y="5046"/>
                      </a:lnTo>
                      <a:cubicBezTo>
                        <a:pt x="3088" y="4920"/>
                        <a:pt x="3151" y="4762"/>
                        <a:pt x="3088" y="4668"/>
                      </a:cubicBezTo>
                      <a:cubicBezTo>
                        <a:pt x="3056" y="4510"/>
                        <a:pt x="2962" y="4416"/>
                        <a:pt x="2772" y="4384"/>
                      </a:cubicBezTo>
                      <a:lnTo>
                        <a:pt x="536" y="3912"/>
                      </a:lnTo>
                      <a:cubicBezTo>
                        <a:pt x="498" y="3904"/>
                        <a:pt x="465" y="3900"/>
                        <a:pt x="433" y="3900"/>
                      </a:cubicBezTo>
                      <a:cubicBezTo>
                        <a:pt x="332" y="3900"/>
                        <a:pt x="254" y="3941"/>
                        <a:pt x="158" y="4038"/>
                      </a:cubicBezTo>
                      <a:cubicBezTo>
                        <a:pt x="32" y="4132"/>
                        <a:pt x="0" y="4258"/>
                        <a:pt x="32" y="4416"/>
                      </a:cubicBezTo>
                      <a:lnTo>
                        <a:pt x="504" y="6652"/>
                      </a:lnTo>
                      <a:cubicBezTo>
                        <a:pt x="536" y="6810"/>
                        <a:pt x="662" y="6936"/>
                        <a:pt x="788" y="6967"/>
                      </a:cubicBezTo>
                      <a:lnTo>
                        <a:pt x="882" y="6967"/>
                      </a:lnTo>
                      <a:cubicBezTo>
                        <a:pt x="1008" y="6967"/>
                        <a:pt x="1103" y="6936"/>
                        <a:pt x="1166" y="6873"/>
                      </a:cubicBezTo>
                      <a:lnTo>
                        <a:pt x="1764" y="6274"/>
                      </a:lnTo>
                      <a:cubicBezTo>
                        <a:pt x="2930" y="7346"/>
                        <a:pt x="4442" y="7850"/>
                        <a:pt x="5923" y="7850"/>
                      </a:cubicBezTo>
                      <a:cubicBezTo>
                        <a:pt x="7561" y="7850"/>
                        <a:pt x="9168" y="7220"/>
                        <a:pt x="10428" y="5991"/>
                      </a:cubicBezTo>
                      <a:cubicBezTo>
                        <a:pt x="11909" y="4510"/>
                        <a:pt x="12602" y="2368"/>
                        <a:pt x="12192" y="320"/>
                      </a:cubicBezTo>
                      <a:cubicBezTo>
                        <a:pt x="12164" y="122"/>
                        <a:pt x="11958" y="0"/>
                        <a:pt x="1177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50" name="Google Shape;950;p30"/>
                <p:cNvSpPr/>
                <p:nvPr/>
              </p:nvSpPr>
              <p:spPr>
                <a:xfrm>
                  <a:off x="-62751325" y="3834525"/>
                  <a:ext cx="15775" cy="2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072" extrusionOk="0">
                      <a:moveTo>
                        <a:pt x="630" y="1"/>
                      </a:moveTo>
                      <a:cubicBezTo>
                        <a:pt x="410" y="221"/>
                        <a:pt x="158" y="599"/>
                        <a:pt x="0" y="1072"/>
                      </a:cubicBezTo>
                      <a:lnTo>
                        <a:pt x="630" y="1072"/>
                      </a:lnTo>
                      <a:lnTo>
                        <a:pt x="63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51" name="Google Shape;951;p30"/>
                <p:cNvSpPr/>
                <p:nvPr/>
              </p:nvSpPr>
              <p:spPr>
                <a:xfrm>
                  <a:off x="-62715100" y="3950300"/>
                  <a:ext cx="15775" cy="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041" extrusionOk="0">
                      <a:moveTo>
                        <a:pt x="1" y="1"/>
                      </a:moveTo>
                      <a:lnTo>
                        <a:pt x="1" y="1041"/>
                      </a:lnTo>
                      <a:cubicBezTo>
                        <a:pt x="253" y="852"/>
                        <a:pt x="473" y="473"/>
                        <a:pt x="631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52" name="Google Shape;952;p30"/>
                <p:cNvSpPr/>
                <p:nvPr/>
              </p:nvSpPr>
              <p:spPr>
                <a:xfrm>
                  <a:off x="-62751325" y="3950300"/>
                  <a:ext cx="15775" cy="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041" extrusionOk="0">
                      <a:moveTo>
                        <a:pt x="0" y="1"/>
                      </a:moveTo>
                      <a:cubicBezTo>
                        <a:pt x="158" y="473"/>
                        <a:pt x="410" y="852"/>
                        <a:pt x="630" y="1041"/>
                      </a:cubicBezTo>
                      <a:lnTo>
                        <a:pt x="630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53" name="Google Shape;953;p30"/>
                <p:cNvSpPr/>
                <p:nvPr/>
              </p:nvSpPr>
              <p:spPr>
                <a:xfrm>
                  <a:off x="-62822225" y="3881000"/>
                  <a:ext cx="44125" cy="4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1923" extrusionOk="0">
                      <a:moveTo>
                        <a:pt x="127" y="0"/>
                      </a:moveTo>
                      <a:cubicBezTo>
                        <a:pt x="32" y="316"/>
                        <a:pt x="1" y="631"/>
                        <a:pt x="1" y="977"/>
                      </a:cubicBezTo>
                      <a:cubicBezTo>
                        <a:pt x="1" y="1324"/>
                        <a:pt x="32" y="1670"/>
                        <a:pt x="127" y="1922"/>
                      </a:cubicBezTo>
                      <a:lnTo>
                        <a:pt x="1765" y="1922"/>
                      </a:lnTo>
                      <a:cubicBezTo>
                        <a:pt x="1734" y="1607"/>
                        <a:pt x="1702" y="1292"/>
                        <a:pt x="1702" y="977"/>
                      </a:cubicBezTo>
                      <a:cubicBezTo>
                        <a:pt x="1702" y="662"/>
                        <a:pt x="1734" y="316"/>
                        <a:pt x="1765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54" name="Google Shape;954;p30"/>
                <p:cNvSpPr/>
                <p:nvPr/>
              </p:nvSpPr>
              <p:spPr>
                <a:xfrm>
                  <a:off x="-62715100" y="3833750"/>
                  <a:ext cx="15775" cy="2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072" extrusionOk="0">
                      <a:moveTo>
                        <a:pt x="1" y="0"/>
                      </a:moveTo>
                      <a:lnTo>
                        <a:pt x="1" y="1071"/>
                      </a:lnTo>
                      <a:lnTo>
                        <a:pt x="631" y="1071"/>
                      </a:lnTo>
                      <a:cubicBezTo>
                        <a:pt x="505" y="599"/>
                        <a:pt x="253" y="189"/>
                        <a:pt x="1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55" name="Google Shape;955;p30"/>
                <p:cNvSpPr/>
                <p:nvPr/>
              </p:nvSpPr>
              <p:spPr>
                <a:xfrm>
                  <a:off x="-62758425" y="3881000"/>
                  <a:ext cx="22875" cy="4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923" extrusionOk="0">
                      <a:moveTo>
                        <a:pt x="95" y="0"/>
                      </a:moveTo>
                      <a:cubicBezTo>
                        <a:pt x="64" y="316"/>
                        <a:pt x="1" y="631"/>
                        <a:pt x="1" y="977"/>
                      </a:cubicBezTo>
                      <a:cubicBezTo>
                        <a:pt x="1" y="1324"/>
                        <a:pt x="64" y="1670"/>
                        <a:pt x="95" y="1922"/>
                      </a:cubicBezTo>
                      <a:lnTo>
                        <a:pt x="914" y="1922"/>
                      </a:lnTo>
                      <a:lnTo>
                        <a:pt x="914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56" name="Google Shape;956;p30"/>
                <p:cNvSpPr/>
                <p:nvPr/>
              </p:nvSpPr>
              <p:spPr>
                <a:xfrm>
                  <a:off x="-62715100" y="3809325"/>
                  <a:ext cx="74850" cy="5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049" extrusionOk="0">
                      <a:moveTo>
                        <a:pt x="1" y="1"/>
                      </a:moveTo>
                      <a:lnTo>
                        <a:pt x="1" y="32"/>
                      </a:lnTo>
                      <a:cubicBezTo>
                        <a:pt x="631" y="253"/>
                        <a:pt x="1198" y="1009"/>
                        <a:pt x="1481" y="2048"/>
                      </a:cubicBezTo>
                      <a:lnTo>
                        <a:pt x="2994" y="2048"/>
                      </a:lnTo>
                      <a:cubicBezTo>
                        <a:pt x="2426" y="946"/>
                        <a:pt x="1324" y="158"/>
                        <a:pt x="1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57" name="Google Shape;957;p30"/>
                <p:cNvSpPr/>
                <p:nvPr/>
              </p:nvSpPr>
              <p:spPr>
                <a:xfrm>
                  <a:off x="-62715875" y="3950300"/>
                  <a:ext cx="75625" cy="5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2049" extrusionOk="0">
                      <a:moveTo>
                        <a:pt x="1512" y="1"/>
                      </a:moveTo>
                      <a:cubicBezTo>
                        <a:pt x="1229" y="1009"/>
                        <a:pt x="662" y="1765"/>
                        <a:pt x="0" y="1986"/>
                      </a:cubicBezTo>
                      <a:lnTo>
                        <a:pt x="0" y="2049"/>
                      </a:lnTo>
                      <a:lnTo>
                        <a:pt x="32" y="2049"/>
                      </a:lnTo>
                      <a:cubicBezTo>
                        <a:pt x="1355" y="1891"/>
                        <a:pt x="2457" y="1104"/>
                        <a:pt x="3025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58" name="Google Shape;958;p30"/>
                <p:cNvSpPr/>
                <p:nvPr/>
              </p:nvSpPr>
              <p:spPr>
                <a:xfrm>
                  <a:off x="-62811200" y="3949525"/>
                  <a:ext cx="75650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6" h="2080" extrusionOk="0">
                      <a:moveTo>
                        <a:pt x="1" y="0"/>
                      </a:moveTo>
                      <a:cubicBezTo>
                        <a:pt x="600" y="1166"/>
                        <a:pt x="1702" y="1954"/>
                        <a:pt x="3025" y="2080"/>
                      </a:cubicBezTo>
                      <a:lnTo>
                        <a:pt x="3025" y="2017"/>
                      </a:lnTo>
                      <a:cubicBezTo>
                        <a:pt x="2364" y="1796"/>
                        <a:pt x="1860" y="1040"/>
                        <a:pt x="1545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59" name="Google Shape;959;p30"/>
                <p:cNvSpPr/>
                <p:nvPr/>
              </p:nvSpPr>
              <p:spPr>
                <a:xfrm>
                  <a:off x="-62673350" y="3881000"/>
                  <a:ext cx="44125" cy="4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1923" extrusionOk="0">
                      <a:moveTo>
                        <a:pt x="0" y="0"/>
                      </a:moveTo>
                      <a:cubicBezTo>
                        <a:pt x="32" y="316"/>
                        <a:pt x="63" y="631"/>
                        <a:pt x="63" y="977"/>
                      </a:cubicBezTo>
                      <a:cubicBezTo>
                        <a:pt x="63" y="1324"/>
                        <a:pt x="32" y="1670"/>
                        <a:pt x="0" y="1922"/>
                      </a:cubicBezTo>
                      <a:lnTo>
                        <a:pt x="1639" y="1922"/>
                      </a:lnTo>
                      <a:cubicBezTo>
                        <a:pt x="1733" y="1670"/>
                        <a:pt x="1765" y="1292"/>
                        <a:pt x="1765" y="977"/>
                      </a:cubicBezTo>
                      <a:cubicBezTo>
                        <a:pt x="1765" y="662"/>
                        <a:pt x="1733" y="316"/>
                        <a:pt x="1639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60" name="Google Shape;960;p30"/>
                <p:cNvSpPr/>
                <p:nvPr/>
              </p:nvSpPr>
              <p:spPr>
                <a:xfrm>
                  <a:off x="-62810400" y="3810125"/>
                  <a:ext cx="75625" cy="5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2048" extrusionOk="0">
                      <a:moveTo>
                        <a:pt x="2993" y="0"/>
                      </a:moveTo>
                      <a:cubicBezTo>
                        <a:pt x="1702" y="158"/>
                        <a:pt x="599" y="945"/>
                        <a:pt x="0" y="2048"/>
                      </a:cubicBezTo>
                      <a:lnTo>
                        <a:pt x="1544" y="2048"/>
                      </a:lnTo>
                      <a:cubicBezTo>
                        <a:pt x="1828" y="1008"/>
                        <a:pt x="2363" y="284"/>
                        <a:pt x="3025" y="32"/>
                      </a:cubicBezTo>
                      <a:lnTo>
                        <a:pt x="3025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61" name="Google Shape;961;p30"/>
                <p:cNvSpPr/>
                <p:nvPr/>
              </p:nvSpPr>
              <p:spPr>
                <a:xfrm>
                  <a:off x="-62715100" y="3881000"/>
                  <a:ext cx="22850" cy="4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" h="1923" extrusionOk="0">
                      <a:moveTo>
                        <a:pt x="1" y="0"/>
                      </a:moveTo>
                      <a:lnTo>
                        <a:pt x="1" y="1922"/>
                      </a:lnTo>
                      <a:lnTo>
                        <a:pt x="851" y="1922"/>
                      </a:lnTo>
                      <a:cubicBezTo>
                        <a:pt x="883" y="1607"/>
                        <a:pt x="914" y="1292"/>
                        <a:pt x="914" y="977"/>
                      </a:cubicBezTo>
                      <a:cubicBezTo>
                        <a:pt x="914" y="662"/>
                        <a:pt x="883" y="316"/>
                        <a:pt x="851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94CFAD"/>
                    </a:gs>
                    <a:gs pos="100000">
                      <a:srgbClr val="4D946A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</p:grpSp>
        </p:grpSp>
        <p:sp>
          <p:nvSpPr>
            <p:cNvPr id="964" name="Google Shape;964;p30"/>
            <p:cNvSpPr txBox="1"/>
            <p:nvPr/>
          </p:nvSpPr>
          <p:spPr>
            <a:xfrm rot="16200000">
              <a:off x="4464878" y="2224970"/>
              <a:ext cx="2134792" cy="2327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11"/>
              <a:r>
                <a:rPr lang="en" sz="135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Eficiencia operativa</a:t>
              </a:r>
            </a:p>
          </p:txBody>
        </p:sp>
      </p:grpSp>
      <p:grpSp>
        <p:nvGrpSpPr>
          <p:cNvPr id="966" name="Google Shape;966;p30"/>
          <p:cNvGrpSpPr/>
          <p:nvPr/>
        </p:nvGrpSpPr>
        <p:grpSpPr>
          <a:xfrm rot="5400000">
            <a:off x="3230270" y="2850012"/>
            <a:ext cx="681404" cy="1898335"/>
            <a:chOff x="6799538" y="1184680"/>
            <a:chExt cx="1451959" cy="3579570"/>
          </a:xfrm>
        </p:grpSpPr>
        <p:grpSp>
          <p:nvGrpSpPr>
            <p:cNvPr id="967" name="Google Shape;967;p30"/>
            <p:cNvGrpSpPr/>
            <p:nvPr/>
          </p:nvGrpSpPr>
          <p:grpSpPr>
            <a:xfrm>
              <a:off x="6799538" y="1184680"/>
              <a:ext cx="1451959" cy="3579570"/>
              <a:chOff x="6799538" y="1184680"/>
              <a:chExt cx="1451959" cy="3579570"/>
            </a:xfrm>
          </p:grpSpPr>
          <p:cxnSp>
            <p:nvCxnSpPr>
              <p:cNvPr id="968" name="Google Shape;968;p30"/>
              <p:cNvCxnSpPr/>
              <p:nvPr/>
            </p:nvCxnSpPr>
            <p:spPr>
              <a:xfrm rot="10800000">
                <a:off x="7524775" y="4292300"/>
                <a:ext cx="0" cy="3846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69" name="Google Shape;969;p30"/>
              <p:cNvSpPr/>
              <p:nvPr/>
            </p:nvSpPr>
            <p:spPr>
              <a:xfrm>
                <a:off x="6799538" y="1184680"/>
                <a:ext cx="1451959" cy="3178986"/>
              </a:xfrm>
              <a:custGeom>
                <a:avLst/>
                <a:gdLst/>
                <a:ahLst/>
                <a:cxnLst/>
                <a:rect l="l" t="t" r="r" b="b"/>
                <a:pathLst>
                  <a:path w="11990" h="26252" extrusionOk="0">
                    <a:moveTo>
                      <a:pt x="5994" y="1"/>
                    </a:moveTo>
                    <a:cubicBezTo>
                      <a:pt x="5394" y="1"/>
                      <a:pt x="4793" y="230"/>
                      <a:pt x="4334" y="688"/>
                    </a:cubicBezTo>
                    <a:lnTo>
                      <a:pt x="453" y="4570"/>
                    </a:lnTo>
                    <a:cubicBezTo>
                      <a:pt x="262" y="4760"/>
                      <a:pt x="108" y="4975"/>
                      <a:pt x="0" y="5213"/>
                    </a:cubicBezTo>
                    <a:lnTo>
                      <a:pt x="0" y="21215"/>
                    </a:lnTo>
                    <a:cubicBezTo>
                      <a:pt x="274" y="24275"/>
                      <a:pt x="2858" y="26251"/>
                      <a:pt x="5989" y="26251"/>
                    </a:cubicBezTo>
                    <a:cubicBezTo>
                      <a:pt x="9121" y="26251"/>
                      <a:pt x="11704" y="24275"/>
                      <a:pt x="11990" y="21215"/>
                    </a:cubicBezTo>
                    <a:lnTo>
                      <a:pt x="11990" y="5213"/>
                    </a:lnTo>
                    <a:cubicBezTo>
                      <a:pt x="11871" y="4975"/>
                      <a:pt x="11716" y="4760"/>
                      <a:pt x="11538" y="4570"/>
                    </a:cubicBezTo>
                    <a:lnTo>
                      <a:pt x="7644" y="688"/>
                    </a:lnTo>
                    <a:cubicBezTo>
                      <a:pt x="7192" y="230"/>
                      <a:pt x="6593" y="1"/>
                      <a:pt x="599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BCDF9B"/>
                  </a:gs>
                  <a:gs pos="100000">
                    <a:srgbClr val="7AB345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sp>
            <p:nvSpPr>
              <p:cNvPr id="970" name="Google Shape;970;p30"/>
              <p:cNvSpPr/>
              <p:nvPr/>
            </p:nvSpPr>
            <p:spPr>
              <a:xfrm>
                <a:off x="7155928" y="3557897"/>
                <a:ext cx="736416" cy="536814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4490" extrusionOk="0">
                    <a:moveTo>
                      <a:pt x="2239" y="1"/>
                    </a:moveTo>
                    <a:cubicBezTo>
                      <a:pt x="1001" y="1"/>
                      <a:pt x="1" y="1013"/>
                      <a:pt x="1" y="2251"/>
                    </a:cubicBezTo>
                    <a:cubicBezTo>
                      <a:pt x="1" y="3478"/>
                      <a:pt x="1001" y="4490"/>
                      <a:pt x="2239" y="4490"/>
                    </a:cubicBezTo>
                    <a:cubicBezTo>
                      <a:pt x="3477" y="4490"/>
                      <a:pt x="4478" y="3478"/>
                      <a:pt x="4478" y="2251"/>
                    </a:cubicBezTo>
                    <a:cubicBezTo>
                      <a:pt x="4478" y="1013"/>
                      <a:pt x="3477" y="1"/>
                      <a:pt x="2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sp>
            <p:nvSpPr>
              <p:cNvPr id="971" name="Google Shape;971;p30"/>
              <p:cNvSpPr/>
              <p:nvPr/>
            </p:nvSpPr>
            <p:spPr>
              <a:xfrm>
                <a:off x="7432563" y="4579150"/>
                <a:ext cx="185100" cy="185100"/>
              </a:xfrm>
              <a:prstGeom prst="ellipse">
                <a:avLst/>
              </a:prstGeom>
              <a:gradFill>
                <a:gsLst>
                  <a:gs pos="0">
                    <a:srgbClr val="BCDF9B"/>
                  </a:gs>
                  <a:gs pos="100000">
                    <a:srgbClr val="7AB345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grpSp>
            <p:nvGrpSpPr>
              <p:cNvPr id="972" name="Google Shape;972;p30"/>
              <p:cNvGrpSpPr/>
              <p:nvPr/>
            </p:nvGrpSpPr>
            <p:grpSpPr>
              <a:xfrm>
                <a:off x="7340923" y="3638524"/>
                <a:ext cx="367318" cy="367261"/>
                <a:chOff x="-63250678" y="4110203"/>
                <a:chExt cx="317474" cy="317425"/>
              </a:xfrm>
            </p:grpSpPr>
            <p:sp>
              <p:nvSpPr>
                <p:cNvPr id="973" name="Google Shape;973;p30"/>
                <p:cNvSpPr/>
                <p:nvPr/>
              </p:nvSpPr>
              <p:spPr>
                <a:xfrm>
                  <a:off x="-63007300" y="4153725"/>
                  <a:ext cx="30725" cy="2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190" extrusionOk="0">
                      <a:moveTo>
                        <a:pt x="772" y="0"/>
                      </a:moveTo>
                      <a:cubicBezTo>
                        <a:pt x="662" y="0"/>
                        <a:pt x="552" y="39"/>
                        <a:pt x="473" y="118"/>
                      </a:cubicBezTo>
                      <a:lnTo>
                        <a:pt x="0" y="591"/>
                      </a:lnTo>
                      <a:cubicBezTo>
                        <a:pt x="252" y="780"/>
                        <a:pt x="441" y="1000"/>
                        <a:pt x="599" y="1189"/>
                      </a:cubicBezTo>
                      <a:lnTo>
                        <a:pt x="1071" y="717"/>
                      </a:lnTo>
                      <a:cubicBezTo>
                        <a:pt x="1229" y="559"/>
                        <a:pt x="1229" y="276"/>
                        <a:pt x="1071" y="118"/>
                      </a:cubicBezTo>
                      <a:cubicBezTo>
                        <a:pt x="993" y="39"/>
                        <a:pt x="882" y="0"/>
                        <a:pt x="772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CDF9B"/>
                    </a:gs>
                    <a:gs pos="100000">
                      <a:srgbClr val="7AB345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74" name="Google Shape;974;p30"/>
                <p:cNvSpPr/>
                <p:nvPr/>
              </p:nvSpPr>
              <p:spPr>
                <a:xfrm>
                  <a:off x="-63203372" y="4159025"/>
                  <a:ext cx="222925" cy="22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7" h="8886" extrusionOk="0">
                      <a:moveTo>
                        <a:pt x="4033" y="1418"/>
                      </a:moveTo>
                      <a:lnTo>
                        <a:pt x="4033" y="3088"/>
                      </a:lnTo>
                      <a:cubicBezTo>
                        <a:pt x="3939" y="3151"/>
                        <a:pt x="3876" y="3151"/>
                        <a:pt x="3781" y="3183"/>
                      </a:cubicBezTo>
                      <a:lnTo>
                        <a:pt x="2615" y="1985"/>
                      </a:lnTo>
                      <a:cubicBezTo>
                        <a:pt x="2993" y="1670"/>
                        <a:pt x="3529" y="1481"/>
                        <a:pt x="4033" y="1418"/>
                      </a:cubicBezTo>
                      <a:close/>
                      <a:moveTo>
                        <a:pt x="4852" y="1418"/>
                      </a:moveTo>
                      <a:cubicBezTo>
                        <a:pt x="5356" y="1481"/>
                        <a:pt x="5892" y="1670"/>
                        <a:pt x="6270" y="1985"/>
                      </a:cubicBezTo>
                      <a:lnTo>
                        <a:pt x="5104" y="3183"/>
                      </a:lnTo>
                      <a:cubicBezTo>
                        <a:pt x="5010" y="3151"/>
                        <a:pt x="4947" y="3088"/>
                        <a:pt x="4852" y="3088"/>
                      </a:cubicBezTo>
                      <a:lnTo>
                        <a:pt x="4852" y="1418"/>
                      </a:lnTo>
                      <a:close/>
                      <a:moveTo>
                        <a:pt x="2017" y="2553"/>
                      </a:moveTo>
                      <a:lnTo>
                        <a:pt x="3214" y="3718"/>
                      </a:lnTo>
                      <a:cubicBezTo>
                        <a:pt x="3151" y="3813"/>
                        <a:pt x="3119" y="3876"/>
                        <a:pt x="3119" y="3970"/>
                      </a:cubicBezTo>
                      <a:lnTo>
                        <a:pt x="1418" y="3970"/>
                      </a:lnTo>
                      <a:cubicBezTo>
                        <a:pt x="1513" y="3466"/>
                        <a:pt x="1733" y="2994"/>
                        <a:pt x="2017" y="2553"/>
                      </a:cubicBezTo>
                      <a:close/>
                      <a:moveTo>
                        <a:pt x="6869" y="2553"/>
                      </a:moveTo>
                      <a:cubicBezTo>
                        <a:pt x="7184" y="2994"/>
                        <a:pt x="7373" y="3466"/>
                        <a:pt x="7467" y="3970"/>
                      </a:cubicBezTo>
                      <a:lnTo>
                        <a:pt x="5766" y="3970"/>
                      </a:lnTo>
                      <a:cubicBezTo>
                        <a:pt x="5734" y="3876"/>
                        <a:pt x="5734" y="3813"/>
                        <a:pt x="5671" y="3718"/>
                      </a:cubicBezTo>
                      <a:lnTo>
                        <a:pt x="6869" y="2553"/>
                      </a:lnTo>
                      <a:close/>
                      <a:moveTo>
                        <a:pt x="3119" y="4789"/>
                      </a:moveTo>
                      <a:cubicBezTo>
                        <a:pt x="3182" y="4884"/>
                        <a:pt x="3182" y="4947"/>
                        <a:pt x="3214" y="5041"/>
                      </a:cubicBezTo>
                      <a:lnTo>
                        <a:pt x="2017" y="6207"/>
                      </a:lnTo>
                      <a:cubicBezTo>
                        <a:pt x="1733" y="5829"/>
                        <a:pt x="1513" y="5357"/>
                        <a:pt x="1418" y="4789"/>
                      </a:cubicBezTo>
                      <a:close/>
                      <a:moveTo>
                        <a:pt x="7467" y="4789"/>
                      </a:moveTo>
                      <a:cubicBezTo>
                        <a:pt x="7373" y="5357"/>
                        <a:pt x="7184" y="5829"/>
                        <a:pt x="6869" y="6207"/>
                      </a:cubicBezTo>
                      <a:lnTo>
                        <a:pt x="5671" y="5041"/>
                      </a:lnTo>
                      <a:cubicBezTo>
                        <a:pt x="5734" y="4947"/>
                        <a:pt x="5766" y="4884"/>
                        <a:pt x="5766" y="4789"/>
                      </a:cubicBezTo>
                      <a:close/>
                      <a:moveTo>
                        <a:pt x="3781" y="5609"/>
                      </a:moveTo>
                      <a:cubicBezTo>
                        <a:pt x="3876" y="5672"/>
                        <a:pt x="3939" y="5703"/>
                        <a:pt x="4033" y="5703"/>
                      </a:cubicBezTo>
                      <a:lnTo>
                        <a:pt x="4033" y="7404"/>
                      </a:lnTo>
                      <a:cubicBezTo>
                        <a:pt x="3529" y="7310"/>
                        <a:pt x="2993" y="7121"/>
                        <a:pt x="2615" y="6806"/>
                      </a:cubicBezTo>
                      <a:lnTo>
                        <a:pt x="3781" y="5609"/>
                      </a:lnTo>
                      <a:close/>
                      <a:moveTo>
                        <a:pt x="5104" y="5609"/>
                      </a:moveTo>
                      <a:lnTo>
                        <a:pt x="6270" y="6806"/>
                      </a:lnTo>
                      <a:cubicBezTo>
                        <a:pt x="5892" y="7121"/>
                        <a:pt x="5419" y="7310"/>
                        <a:pt x="4852" y="7404"/>
                      </a:cubicBezTo>
                      <a:lnTo>
                        <a:pt x="4852" y="5703"/>
                      </a:lnTo>
                      <a:cubicBezTo>
                        <a:pt x="4947" y="5672"/>
                        <a:pt x="5010" y="5672"/>
                        <a:pt x="5104" y="5609"/>
                      </a:cubicBezTo>
                      <a:close/>
                      <a:moveTo>
                        <a:pt x="4474" y="1"/>
                      </a:moveTo>
                      <a:cubicBezTo>
                        <a:pt x="2017" y="1"/>
                        <a:pt x="0" y="1985"/>
                        <a:pt x="0" y="4443"/>
                      </a:cubicBezTo>
                      <a:cubicBezTo>
                        <a:pt x="0" y="6869"/>
                        <a:pt x="2017" y="8885"/>
                        <a:pt x="4474" y="8885"/>
                      </a:cubicBezTo>
                      <a:cubicBezTo>
                        <a:pt x="6900" y="8885"/>
                        <a:pt x="8916" y="6869"/>
                        <a:pt x="8916" y="4443"/>
                      </a:cubicBezTo>
                      <a:cubicBezTo>
                        <a:pt x="8916" y="1954"/>
                        <a:pt x="6900" y="1"/>
                        <a:pt x="4474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CDF9B"/>
                    </a:gs>
                    <a:gs pos="100000">
                      <a:srgbClr val="7AB345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75" name="Google Shape;975;p30"/>
                <p:cNvSpPr/>
                <p:nvPr/>
              </p:nvSpPr>
              <p:spPr>
                <a:xfrm>
                  <a:off x="-63102548" y="4401628"/>
                  <a:ext cx="20500" cy="2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" h="1040" extrusionOk="0">
                      <a:moveTo>
                        <a:pt x="0" y="0"/>
                      </a:moveTo>
                      <a:lnTo>
                        <a:pt x="0" y="630"/>
                      </a:lnTo>
                      <a:cubicBezTo>
                        <a:pt x="0" y="882"/>
                        <a:pt x="189" y="1040"/>
                        <a:pt x="441" y="1040"/>
                      </a:cubicBezTo>
                      <a:cubicBezTo>
                        <a:pt x="662" y="1040"/>
                        <a:pt x="819" y="851"/>
                        <a:pt x="819" y="630"/>
                      </a:cubicBezTo>
                      <a:lnTo>
                        <a:pt x="819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CDF9B"/>
                    </a:gs>
                    <a:gs pos="100000">
                      <a:srgbClr val="7AB345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76" name="Google Shape;976;p30"/>
                <p:cNvSpPr/>
                <p:nvPr/>
              </p:nvSpPr>
              <p:spPr>
                <a:xfrm>
                  <a:off x="-63006525" y="4354350"/>
                  <a:ext cx="29950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" h="1199" extrusionOk="0">
                      <a:moveTo>
                        <a:pt x="599" y="1"/>
                      </a:moveTo>
                      <a:cubicBezTo>
                        <a:pt x="410" y="221"/>
                        <a:pt x="253" y="410"/>
                        <a:pt x="1" y="599"/>
                      </a:cubicBezTo>
                      <a:lnTo>
                        <a:pt x="473" y="1072"/>
                      </a:lnTo>
                      <a:cubicBezTo>
                        <a:pt x="568" y="1167"/>
                        <a:pt x="694" y="1198"/>
                        <a:pt x="757" y="1198"/>
                      </a:cubicBezTo>
                      <a:cubicBezTo>
                        <a:pt x="851" y="1198"/>
                        <a:pt x="946" y="1167"/>
                        <a:pt x="1040" y="1072"/>
                      </a:cubicBezTo>
                      <a:cubicBezTo>
                        <a:pt x="1198" y="915"/>
                        <a:pt x="1198" y="631"/>
                        <a:pt x="1040" y="473"/>
                      </a:cubicBezTo>
                      <a:lnTo>
                        <a:pt x="599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CDF9B"/>
                    </a:gs>
                    <a:gs pos="100000">
                      <a:srgbClr val="7AB345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77" name="Google Shape;977;p30"/>
                <p:cNvSpPr/>
                <p:nvPr/>
              </p:nvSpPr>
              <p:spPr>
                <a:xfrm>
                  <a:off x="-62960779" y="4258277"/>
                  <a:ext cx="275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" h="820" extrusionOk="0">
                      <a:moveTo>
                        <a:pt x="0" y="0"/>
                      </a:moveTo>
                      <a:lnTo>
                        <a:pt x="0" y="441"/>
                      </a:lnTo>
                      <a:lnTo>
                        <a:pt x="0" y="819"/>
                      </a:lnTo>
                      <a:lnTo>
                        <a:pt x="662" y="819"/>
                      </a:lnTo>
                      <a:cubicBezTo>
                        <a:pt x="914" y="819"/>
                        <a:pt x="1071" y="630"/>
                        <a:pt x="1071" y="378"/>
                      </a:cubicBezTo>
                      <a:cubicBezTo>
                        <a:pt x="1103" y="189"/>
                        <a:pt x="914" y="0"/>
                        <a:pt x="662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CDF9B"/>
                    </a:gs>
                    <a:gs pos="100000">
                      <a:srgbClr val="7AB345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78" name="Google Shape;978;p30"/>
                <p:cNvSpPr/>
                <p:nvPr/>
              </p:nvSpPr>
              <p:spPr>
                <a:xfrm>
                  <a:off x="-63250678" y="4259052"/>
                  <a:ext cx="26800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820" extrusionOk="0">
                      <a:moveTo>
                        <a:pt x="410" y="1"/>
                      </a:moveTo>
                      <a:cubicBezTo>
                        <a:pt x="158" y="1"/>
                        <a:pt x="0" y="190"/>
                        <a:pt x="0" y="410"/>
                      </a:cubicBezTo>
                      <a:cubicBezTo>
                        <a:pt x="0" y="631"/>
                        <a:pt x="221" y="820"/>
                        <a:pt x="410" y="820"/>
                      </a:cubicBezTo>
                      <a:lnTo>
                        <a:pt x="1071" y="820"/>
                      </a:lnTo>
                      <a:lnTo>
                        <a:pt x="1071" y="442"/>
                      </a:lnTo>
                      <a:lnTo>
                        <a:pt x="1071" y="1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BCDF9B"/>
                    </a:gs>
                    <a:gs pos="100000">
                      <a:srgbClr val="7AB345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79" name="Google Shape;979;p30"/>
                <p:cNvSpPr/>
                <p:nvPr/>
              </p:nvSpPr>
              <p:spPr>
                <a:xfrm>
                  <a:off x="-63208950" y="4354350"/>
                  <a:ext cx="2917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7" h="1199" extrusionOk="0">
                      <a:moveTo>
                        <a:pt x="631" y="1"/>
                      </a:moveTo>
                      <a:lnTo>
                        <a:pt x="158" y="473"/>
                      </a:lnTo>
                      <a:cubicBezTo>
                        <a:pt x="1" y="631"/>
                        <a:pt x="1" y="915"/>
                        <a:pt x="158" y="1072"/>
                      </a:cubicBezTo>
                      <a:cubicBezTo>
                        <a:pt x="221" y="1167"/>
                        <a:pt x="348" y="1198"/>
                        <a:pt x="442" y="1198"/>
                      </a:cubicBezTo>
                      <a:cubicBezTo>
                        <a:pt x="505" y="1198"/>
                        <a:pt x="631" y="1167"/>
                        <a:pt x="694" y="1072"/>
                      </a:cubicBezTo>
                      <a:lnTo>
                        <a:pt x="1167" y="599"/>
                      </a:lnTo>
                      <a:cubicBezTo>
                        <a:pt x="1009" y="442"/>
                        <a:pt x="820" y="253"/>
                        <a:pt x="631" y="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CDF9B"/>
                    </a:gs>
                    <a:gs pos="100000">
                      <a:srgbClr val="7AB345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80" name="Google Shape;980;p30"/>
                <p:cNvSpPr/>
                <p:nvPr/>
              </p:nvSpPr>
              <p:spPr>
                <a:xfrm>
                  <a:off x="-63208150" y="4153725"/>
                  <a:ext cx="30725" cy="2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190" extrusionOk="0">
                      <a:moveTo>
                        <a:pt x="457" y="0"/>
                      </a:moveTo>
                      <a:cubicBezTo>
                        <a:pt x="347" y="0"/>
                        <a:pt x="237" y="39"/>
                        <a:pt x="158" y="118"/>
                      </a:cubicBezTo>
                      <a:cubicBezTo>
                        <a:pt x="0" y="276"/>
                        <a:pt x="0" y="559"/>
                        <a:pt x="158" y="717"/>
                      </a:cubicBezTo>
                      <a:lnTo>
                        <a:pt x="631" y="1189"/>
                      </a:lnTo>
                      <a:lnTo>
                        <a:pt x="1229" y="591"/>
                      </a:lnTo>
                      <a:lnTo>
                        <a:pt x="757" y="118"/>
                      </a:lnTo>
                      <a:cubicBezTo>
                        <a:pt x="678" y="39"/>
                        <a:pt x="568" y="0"/>
                        <a:pt x="457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CDF9B"/>
                    </a:gs>
                    <a:gs pos="100000">
                      <a:srgbClr val="7AB345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  <p:sp>
              <p:nvSpPr>
                <p:cNvPr id="981" name="Google Shape;981;p30"/>
                <p:cNvSpPr/>
                <p:nvPr/>
              </p:nvSpPr>
              <p:spPr>
                <a:xfrm>
                  <a:off x="-63102577" y="4110203"/>
                  <a:ext cx="20500" cy="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" h="1104" extrusionOk="0">
                      <a:moveTo>
                        <a:pt x="441" y="0"/>
                      </a:moveTo>
                      <a:cubicBezTo>
                        <a:pt x="221" y="0"/>
                        <a:pt x="0" y="221"/>
                        <a:pt x="0" y="410"/>
                      </a:cubicBezTo>
                      <a:lnTo>
                        <a:pt x="0" y="1103"/>
                      </a:lnTo>
                      <a:lnTo>
                        <a:pt x="819" y="1103"/>
                      </a:lnTo>
                      <a:lnTo>
                        <a:pt x="819" y="410"/>
                      </a:lnTo>
                      <a:cubicBezTo>
                        <a:pt x="819" y="158"/>
                        <a:pt x="630" y="0"/>
                        <a:pt x="441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CDF9B"/>
                    </a:gs>
                    <a:gs pos="100000">
                      <a:srgbClr val="7AB345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11"/>
                  <a:endParaRPr/>
                </a:p>
              </p:txBody>
            </p:sp>
          </p:grpSp>
        </p:grpSp>
        <p:sp>
          <p:nvSpPr>
            <p:cNvPr id="984" name="Google Shape;984;p30"/>
            <p:cNvSpPr txBox="1"/>
            <p:nvPr/>
          </p:nvSpPr>
          <p:spPr>
            <a:xfrm rot="16200000">
              <a:off x="6479182" y="2466354"/>
              <a:ext cx="2028719" cy="2871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11"/>
              <a:r>
                <a:rPr lang="en" sz="135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Experiencia Colaborador</a:t>
              </a:r>
              <a:endParaRPr sz="135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896" name="Título de sección">
            <a:extLst>
              <a:ext uri="{FF2B5EF4-FFF2-40B4-BE49-F238E27FC236}">
                <a16:creationId xmlns:a16="http://schemas.microsoft.com/office/drawing/2014/main" id="{6DD8D9DA-E45C-D2AB-C3A0-8F8D57796D80}"/>
              </a:ext>
            </a:extLst>
          </p:cNvPr>
          <p:cNvSpPr txBox="1">
            <a:spLocks/>
          </p:cNvSpPr>
          <p:nvPr/>
        </p:nvSpPr>
        <p:spPr>
          <a:xfrm rot="16200000">
            <a:off x="1671038" y="2286101"/>
            <a:ext cx="1694600" cy="547846"/>
          </a:xfrm>
          <a:prstGeom prst="rect">
            <a:avLst/>
          </a:prstGeom>
        </p:spPr>
        <p:txBody>
          <a:bodyPr lIns="19050" tIns="19050" rIns="19050" bIns="19050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600" b="0" i="0" u="none" strike="noStrike" cap="none" spc="-232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s-CR" sz="2475" b="1">
                <a:solidFill>
                  <a:schemeClr val="tx1"/>
                </a:solidFill>
                <a:latin typeface="Avenir Black" panose="02000503020000020003" pitchFamily="2" charset="0"/>
              </a:rPr>
              <a:t>Perspectivas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5685B42-A7EE-5466-C5DD-F8E5C9294D4C}"/>
              </a:ext>
            </a:extLst>
          </p:cNvPr>
          <p:cNvGrpSpPr/>
          <p:nvPr/>
        </p:nvGrpSpPr>
        <p:grpSpPr>
          <a:xfrm>
            <a:off x="-298138" y="1857281"/>
            <a:ext cx="1825794" cy="2823594"/>
            <a:chOff x="7516001" y="1072261"/>
            <a:chExt cx="1583060" cy="2282138"/>
          </a:xfrm>
        </p:grpSpPr>
        <p:grpSp>
          <p:nvGrpSpPr>
            <p:cNvPr id="3" name="Group 26">
              <a:extLst>
                <a:ext uri="{FF2B5EF4-FFF2-40B4-BE49-F238E27FC236}">
                  <a16:creationId xmlns:a16="http://schemas.microsoft.com/office/drawing/2014/main" id="{EB223D46-DB97-1FEA-1042-BD715BB29781}"/>
                </a:ext>
              </a:extLst>
            </p:cNvPr>
            <p:cNvGrpSpPr/>
            <p:nvPr/>
          </p:nvGrpSpPr>
          <p:grpSpPr>
            <a:xfrm>
              <a:off x="7620644" y="1154445"/>
              <a:ext cx="1148521" cy="1148521"/>
              <a:chOff x="0" y="0"/>
              <a:chExt cx="812800" cy="812800"/>
            </a:xfrm>
          </p:grpSpPr>
          <p:sp>
            <p:nvSpPr>
              <p:cNvPr id="13" name="Freeform 27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836FC7BF-2268-6D59-B54D-7740662B354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C442"/>
              </a:solidFill>
            </p:spPr>
            <p:txBody>
              <a:bodyPr/>
              <a:lstStyle/>
              <a:p>
                <a:pPr defTabSz="457223"/>
                <a:endParaRPr lang="es-CR" sz="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28">
                <a:extLst>
                  <a:ext uri="{FF2B5EF4-FFF2-40B4-BE49-F238E27FC236}">
                    <a16:creationId xmlns:a16="http://schemas.microsoft.com/office/drawing/2014/main" id="{18DE1CD0-751F-3714-B168-E12E6F7D08E0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1250" tIns="31250" rIns="31250" bIns="31250" rtlCol="0" anchor="ctr"/>
              <a:lstStyle/>
              <a:p>
                <a:pPr algn="ctr" defTabSz="457223">
                  <a:lnSpc>
                    <a:spcPts val="1049"/>
                  </a:lnSpc>
                </a:pPr>
                <a:endParaRPr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" name="Group 32">
              <a:extLst>
                <a:ext uri="{FF2B5EF4-FFF2-40B4-BE49-F238E27FC236}">
                  <a16:creationId xmlns:a16="http://schemas.microsoft.com/office/drawing/2014/main" id="{3CC9D5CD-9530-68D5-4C55-89E88887C8A5}"/>
                </a:ext>
              </a:extLst>
            </p:cNvPr>
            <p:cNvGrpSpPr/>
            <p:nvPr/>
          </p:nvGrpSpPr>
          <p:grpSpPr>
            <a:xfrm>
              <a:off x="8467676" y="1942660"/>
              <a:ext cx="372198" cy="372198"/>
              <a:chOff x="0" y="0"/>
              <a:chExt cx="812800" cy="812800"/>
            </a:xfrm>
          </p:grpSpPr>
          <p:sp>
            <p:nvSpPr>
              <p:cNvPr id="9" name="Freeform 33">
                <a:extLst>
                  <a:ext uri="{FF2B5EF4-FFF2-40B4-BE49-F238E27FC236}">
                    <a16:creationId xmlns:a16="http://schemas.microsoft.com/office/drawing/2014/main" id="{57387B7E-F756-FE5A-7686-75FB00C00B3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C442"/>
              </a:solidFill>
            </p:spPr>
            <p:txBody>
              <a:bodyPr/>
              <a:lstStyle/>
              <a:p>
                <a:pPr defTabSz="457223"/>
                <a:endParaRPr lang="es-CR" sz="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TextBox 34">
                <a:extLst>
                  <a:ext uri="{FF2B5EF4-FFF2-40B4-BE49-F238E27FC236}">
                    <a16:creationId xmlns:a16="http://schemas.microsoft.com/office/drawing/2014/main" id="{4E6862E3-D57F-D2B9-71C2-10E8BAB93DD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3917" tIns="23917" rIns="23917" bIns="23917" rtlCol="0" anchor="ctr"/>
              <a:lstStyle/>
              <a:p>
                <a:pPr algn="ctr" defTabSz="457223">
                  <a:lnSpc>
                    <a:spcPts val="1049"/>
                  </a:lnSpc>
                </a:pPr>
                <a:endParaRPr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" name="TextBox 77">
              <a:extLst>
                <a:ext uri="{FF2B5EF4-FFF2-40B4-BE49-F238E27FC236}">
                  <a16:creationId xmlns:a16="http://schemas.microsoft.com/office/drawing/2014/main" id="{9D939EDD-4F32-13F0-25A8-067290C5CB17}"/>
                </a:ext>
              </a:extLst>
            </p:cNvPr>
            <p:cNvSpPr txBox="1"/>
            <p:nvPr/>
          </p:nvSpPr>
          <p:spPr>
            <a:xfrm>
              <a:off x="7774503" y="2990954"/>
              <a:ext cx="1324558" cy="363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23">
                <a:lnSpc>
                  <a:spcPts val="1750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BEC442"/>
                  </a:solidFill>
                  <a:latin typeface="Avenir" panose="02000503020000020003"/>
                  <a:ea typeface="Gulim" panose="020B0503020000020004" pitchFamily="34" charset="-127"/>
                  <a:sym typeface="Inter Bold"/>
                </a:rPr>
                <a:t>Cumplimiento del Sistema de Gestión</a:t>
              </a:r>
            </a:p>
          </p:txBody>
        </p:sp>
        <p:sp>
          <p:nvSpPr>
            <p:cNvPr id="6" name="Diagrama de flujo: conector 5">
              <a:extLst>
                <a:ext uri="{FF2B5EF4-FFF2-40B4-BE49-F238E27FC236}">
                  <a16:creationId xmlns:a16="http://schemas.microsoft.com/office/drawing/2014/main" id="{DE3D3880-7D9A-776A-A287-BE8F2F2F9B62}"/>
                </a:ext>
              </a:extLst>
            </p:cNvPr>
            <p:cNvSpPr/>
            <p:nvPr/>
          </p:nvSpPr>
          <p:spPr>
            <a:xfrm>
              <a:off x="7516001" y="1072261"/>
              <a:ext cx="1357805" cy="1338206"/>
            </a:xfrm>
            <a:prstGeom prst="flowChartConnector">
              <a:avLst/>
            </a:prstGeom>
            <a:noFill/>
            <a:ln>
              <a:solidFill>
                <a:srgbClr val="BEC44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 sz="1050"/>
            </a:p>
          </p:txBody>
        </p:sp>
        <p:cxnSp>
          <p:nvCxnSpPr>
            <p:cNvPr id="7" name="Conector recto de flecha 6">
              <a:extLst>
                <a:ext uri="{FF2B5EF4-FFF2-40B4-BE49-F238E27FC236}">
                  <a16:creationId xmlns:a16="http://schemas.microsoft.com/office/drawing/2014/main" id="{032A4872-7978-4BA3-0F0B-EC4BF9CC1BB0}"/>
                </a:ext>
              </a:extLst>
            </p:cNvPr>
            <p:cNvCxnSpPr/>
            <p:nvPr/>
          </p:nvCxnSpPr>
          <p:spPr>
            <a:xfrm>
              <a:off x="8199893" y="2429881"/>
              <a:ext cx="0" cy="466229"/>
            </a:xfrm>
            <a:prstGeom prst="straightConnector1">
              <a:avLst/>
            </a:prstGeom>
            <a:ln>
              <a:solidFill>
                <a:srgbClr val="BEC442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Gráfico 7" descr="Piezas de rompecabezas contorno">
              <a:extLst>
                <a:ext uri="{FF2B5EF4-FFF2-40B4-BE49-F238E27FC236}">
                  <a16:creationId xmlns:a16="http://schemas.microsoft.com/office/drawing/2014/main" id="{6FA5D833-66DB-D1EE-BD24-3B3BAAD71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914830" y="1364871"/>
              <a:ext cx="685800" cy="685800"/>
            </a:xfrm>
            <a:prstGeom prst="rect">
              <a:avLst/>
            </a:prstGeom>
          </p:spPr>
        </p:pic>
      </p:grpSp>
      <p:sp>
        <p:nvSpPr>
          <p:cNvPr id="16" name="TextBox 69">
            <a:extLst>
              <a:ext uri="{FF2B5EF4-FFF2-40B4-BE49-F238E27FC236}">
                <a16:creationId xmlns:a16="http://schemas.microsoft.com/office/drawing/2014/main" id="{67B40D98-891D-3648-2035-1BC2317913AC}"/>
              </a:ext>
            </a:extLst>
          </p:cNvPr>
          <p:cNvSpPr txBox="1"/>
          <p:nvPr/>
        </p:nvSpPr>
        <p:spPr>
          <a:xfrm>
            <a:off x="-1370257" y="167561"/>
            <a:ext cx="4631821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  <a:spcBef>
                <a:spcPct val="0"/>
              </a:spcBef>
            </a:pPr>
            <a:r>
              <a:rPr lang="en-US" sz="1700">
                <a:solidFill>
                  <a:srgbClr val="BEC442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Plan Estratégico</a:t>
            </a:r>
          </a:p>
        </p:txBody>
      </p:sp>
      <p:grpSp>
        <p:nvGrpSpPr>
          <p:cNvPr id="31" name="Grupo 30">
            <a:extLst>
              <a:ext uri="{FF2B5EF4-FFF2-40B4-BE49-F238E27FC236}">
                <a16:creationId xmlns:a16="http://schemas.microsoft.com/office/drawing/2014/main" id="{B0E51261-00F5-15B4-47C3-FB93ED149B0D}"/>
              </a:ext>
            </a:extLst>
          </p:cNvPr>
          <p:cNvGrpSpPr/>
          <p:nvPr/>
        </p:nvGrpSpPr>
        <p:grpSpPr>
          <a:xfrm>
            <a:off x="2668872" y="1050025"/>
            <a:ext cx="1899836" cy="717323"/>
            <a:chOff x="2121091" y="699726"/>
            <a:chExt cx="1899836" cy="717323"/>
          </a:xfrm>
        </p:grpSpPr>
        <p:grpSp>
          <p:nvGrpSpPr>
            <p:cNvPr id="918" name="Google Shape;918;p30"/>
            <p:cNvGrpSpPr/>
            <p:nvPr/>
          </p:nvGrpSpPr>
          <p:grpSpPr>
            <a:xfrm rot="5400000">
              <a:off x="2712347" y="108470"/>
              <a:ext cx="717323" cy="1899836"/>
              <a:chOff x="892487" y="1208623"/>
              <a:chExt cx="1451959" cy="3555627"/>
            </a:xfrm>
          </p:grpSpPr>
          <p:sp>
            <p:nvSpPr>
              <p:cNvPr id="919" name="Google Shape;919;p30"/>
              <p:cNvSpPr/>
              <p:nvPr/>
            </p:nvSpPr>
            <p:spPr>
              <a:xfrm>
                <a:off x="892487" y="1208623"/>
                <a:ext cx="1451959" cy="3178986"/>
              </a:xfrm>
              <a:custGeom>
                <a:avLst/>
                <a:gdLst/>
                <a:ahLst/>
                <a:cxnLst/>
                <a:rect l="l" t="t" r="r" b="b"/>
                <a:pathLst>
                  <a:path w="11990" h="26252" extrusionOk="0">
                    <a:moveTo>
                      <a:pt x="5994" y="1"/>
                    </a:moveTo>
                    <a:cubicBezTo>
                      <a:pt x="5394" y="1"/>
                      <a:pt x="4793" y="230"/>
                      <a:pt x="4334" y="688"/>
                    </a:cubicBezTo>
                    <a:lnTo>
                      <a:pt x="453" y="4570"/>
                    </a:lnTo>
                    <a:cubicBezTo>
                      <a:pt x="262" y="4760"/>
                      <a:pt x="108" y="4975"/>
                      <a:pt x="0" y="5213"/>
                    </a:cubicBezTo>
                    <a:lnTo>
                      <a:pt x="0" y="21215"/>
                    </a:lnTo>
                    <a:cubicBezTo>
                      <a:pt x="274" y="24275"/>
                      <a:pt x="2858" y="26251"/>
                      <a:pt x="5989" y="26251"/>
                    </a:cubicBezTo>
                    <a:cubicBezTo>
                      <a:pt x="9121" y="26251"/>
                      <a:pt x="11704" y="24275"/>
                      <a:pt x="11990" y="21215"/>
                    </a:cubicBezTo>
                    <a:lnTo>
                      <a:pt x="11990" y="5213"/>
                    </a:lnTo>
                    <a:cubicBezTo>
                      <a:pt x="11871" y="4975"/>
                      <a:pt x="11716" y="4760"/>
                      <a:pt x="11538" y="4570"/>
                    </a:cubicBezTo>
                    <a:lnTo>
                      <a:pt x="7644" y="688"/>
                    </a:lnTo>
                    <a:cubicBezTo>
                      <a:pt x="7192" y="230"/>
                      <a:pt x="6593" y="1"/>
                      <a:pt x="5994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4BB9E4"/>
                  </a:gs>
                  <a:gs pos="100000">
                    <a:srgbClr val="1D6F9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sp>
            <p:nvSpPr>
              <p:cNvPr id="920" name="Google Shape;920;p30"/>
              <p:cNvSpPr/>
              <p:nvPr/>
            </p:nvSpPr>
            <p:spPr>
              <a:xfrm>
                <a:off x="1262144" y="3550292"/>
                <a:ext cx="699307" cy="543717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4490" extrusionOk="0">
                    <a:moveTo>
                      <a:pt x="2239" y="1"/>
                    </a:moveTo>
                    <a:cubicBezTo>
                      <a:pt x="1001" y="1"/>
                      <a:pt x="1" y="1013"/>
                      <a:pt x="1" y="2251"/>
                    </a:cubicBezTo>
                    <a:cubicBezTo>
                      <a:pt x="1" y="3478"/>
                      <a:pt x="1001" y="4490"/>
                      <a:pt x="2239" y="4490"/>
                    </a:cubicBezTo>
                    <a:cubicBezTo>
                      <a:pt x="3477" y="4490"/>
                      <a:pt x="4478" y="3478"/>
                      <a:pt x="4478" y="2251"/>
                    </a:cubicBezTo>
                    <a:cubicBezTo>
                      <a:pt x="4478" y="1013"/>
                      <a:pt x="3477" y="1"/>
                      <a:pt x="2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cxnSp>
            <p:nvCxnSpPr>
              <p:cNvPr id="921" name="Google Shape;921;p30"/>
              <p:cNvCxnSpPr/>
              <p:nvPr/>
            </p:nvCxnSpPr>
            <p:spPr>
              <a:xfrm rot="10800000">
                <a:off x="1618463" y="4292300"/>
                <a:ext cx="0" cy="38460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922" name="Google Shape;922;p30"/>
              <p:cNvSpPr/>
              <p:nvPr/>
            </p:nvSpPr>
            <p:spPr>
              <a:xfrm>
                <a:off x="1525188" y="4579150"/>
                <a:ext cx="185100" cy="185100"/>
              </a:xfrm>
              <a:prstGeom prst="ellipse">
                <a:avLst/>
              </a:prstGeom>
              <a:gradFill>
                <a:gsLst>
                  <a:gs pos="0">
                    <a:srgbClr val="4BB9E4"/>
                  </a:gs>
                  <a:gs pos="100000">
                    <a:srgbClr val="1D6F9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  <p:sp>
            <p:nvSpPr>
              <p:cNvPr id="925" name="Google Shape;925;p30"/>
              <p:cNvSpPr/>
              <p:nvPr/>
            </p:nvSpPr>
            <p:spPr>
              <a:xfrm>
                <a:off x="1635207" y="3667054"/>
                <a:ext cx="172248" cy="130567"/>
              </a:xfrm>
              <a:custGeom>
                <a:avLst/>
                <a:gdLst/>
                <a:ahLst/>
                <a:cxnLst/>
                <a:rect l="l" t="t" r="r" b="b"/>
                <a:pathLst>
                  <a:path w="5955" h="5892" extrusionOk="0">
                    <a:moveTo>
                      <a:pt x="441" y="0"/>
                    </a:moveTo>
                    <a:cubicBezTo>
                      <a:pt x="189" y="0"/>
                      <a:pt x="0" y="158"/>
                      <a:pt x="0" y="378"/>
                    </a:cubicBezTo>
                    <a:lnTo>
                      <a:pt x="0" y="5513"/>
                    </a:lnTo>
                    <a:cubicBezTo>
                      <a:pt x="0" y="5702"/>
                      <a:pt x="189" y="5891"/>
                      <a:pt x="441" y="5891"/>
                    </a:cubicBezTo>
                    <a:lnTo>
                      <a:pt x="5514" y="5891"/>
                    </a:lnTo>
                    <a:cubicBezTo>
                      <a:pt x="5734" y="5891"/>
                      <a:pt x="5955" y="5702"/>
                      <a:pt x="5955" y="5513"/>
                    </a:cubicBezTo>
                    <a:cubicBezTo>
                      <a:pt x="5955" y="2489"/>
                      <a:pt x="3466" y="0"/>
                      <a:pt x="441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4BB9E4"/>
                  </a:gs>
                  <a:gs pos="100000">
                    <a:srgbClr val="1D6F90"/>
                  </a:gs>
                </a:gsLst>
                <a:lin ang="5400012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11"/>
                <a:endParaRPr/>
              </a:p>
            </p:txBody>
          </p:sp>
        </p:grpSp>
        <p:sp>
          <p:nvSpPr>
            <p:cNvPr id="20" name="Google Shape;924;p30">
              <a:extLst>
                <a:ext uri="{FF2B5EF4-FFF2-40B4-BE49-F238E27FC236}">
                  <a16:creationId xmlns:a16="http://schemas.microsoft.com/office/drawing/2014/main" id="{9EBB30AD-D887-1C7F-2468-B5F6F25DA908}"/>
                </a:ext>
              </a:extLst>
            </p:cNvPr>
            <p:cNvSpPr/>
            <p:nvPr/>
          </p:nvSpPr>
          <p:spPr>
            <a:xfrm rot="5400000">
              <a:off x="2520112" y="932289"/>
              <a:ext cx="204535" cy="220290"/>
            </a:xfrm>
            <a:custGeom>
              <a:avLst/>
              <a:gdLst/>
              <a:ahLst/>
              <a:cxnLst/>
              <a:rect l="l" t="t" r="r" b="b"/>
              <a:pathLst>
                <a:path w="11027" h="11028" extrusionOk="0">
                  <a:moveTo>
                    <a:pt x="5514" y="1"/>
                  </a:moveTo>
                  <a:cubicBezTo>
                    <a:pt x="2489" y="1"/>
                    <a:pt x="0" y="2458"/>
                    <a:pt x="0" y="5514"/>
                  </a:cubicBezTo>
                  <a:cubicBezTo>
                    <a:pt x="0" y="8539"/>
                    <a:pt x="2489" y="11027"/>
                    <a:pt x="5514" y="11027"/>
                  </a:cubicBezTo>
                  <a:cubicBezTo>
                    <a:pt x="8538" y="11027"/>
                    <a:pt x="11027" y="8539"/>
                    <a:pt x="11027" y="5514"/>
                  </a:cubicBezTo>
                  <a:cubicBezTo>
                    <a:pt x="11027" y="5294"/>
                    <a:pt x="10869" y="5105"/>
                    <a:pt x="10649" y="5105"/>
                  </a:cubicBezTo>
                  <a:lnTo>
                    <a:pt x="5955" y="5105"/>
                  </a:lnTo>
                  <a:lnTo>
                    <a:pt x="5955" y="410"/>
                  </a:lnTo>
                  <a:cubicBezTo>
                    <a:pt x="5955" y="190"/>
                    <a:pt x="5766" y="1"/>
                    <a:pt x="5514" y="1"/>
                  </a:cubicBezTo>
                  <a:close/>
                </a:path>
              </a:pathLst>
            </a:custGeom>
            <a:gradFill>
              <a:gsLst>
                <a:gs pos="0">
                  <a:srgbClr val="4BB9E4"/>
                </a:gs>
                <a:gs pos="100000">
                  <a:srgbClr val="1D6F90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11"/>
              <a:endParaRPr/>
            </a:p>
          </p:txBody>
        </p:sp>
      </p:grpSp>
      <p:sp>
        <p:nvSpPr>
          <p:cNvPr id="21" name="Google Shape;928;p30">
            <a:extLst>
              <a:ext uri="{FF2B5EF4-FFF2-40B4-BE49-F238E27FC236}">
                <a16:creationId xmlns:a16="http://schemas.microsoft.com/office/drawing/2014/main" id="{8AB2D899-E7B0-745D-DD57-8CFEB9E9E5D3}"/>
              </a:ext>
            </a:extLst>
          </p:cNvPr>
          <p:cNvSpPr txBox="1"/>
          <p:nvPr/>
        </p:nvSpPr>
        <p:spPr>
          <a:xfrm>
            <a:off x="4677834" y="1292948"/>
            <a:ext cx="1217238" cy="105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11"/>
            <a:r>
              <a:rPr lang="en" sz="135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Gestión</a:t>
            </a:r>
            <a:endParaRPr sz="1650">
              <a:solidFill>
                <a:srgbClr val="FFFFFF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6C349B3-30E3-6359-DC02-D5957F9AEBC1}"/>
              </a:ext>
            </a:extLst>
          </p:cNvPr>
          <p:cNvSpPr txBox="1"/>
          <p:nvPr/>
        </p:nvSpPr>
        <p:spPr>
          <a:xfrm>
            <a:off x="4646563" y="907240"/>
            <a:ext cx="48710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>
                <a:solidFill>
                  <a:schemeClr val="tx1"/>
                </a:solidFill>
                <a:latin typeface="Avenir Black" panose="02000503020000020003"/>
              </a:rPr>
              <a:t>Incrementar el valor agregado</a:t>
            </a:r>
          </a:p>
          <a:p>
            <a:r>
              <a:rPr lang="es-CR">
                <a:solidFill>
                  <a:schemeClr val="tx1"/>
                </a:solidFill>
                <a:latin typeface="Avenir Black" panose="02000503020000020003"/>
              </a:rPr>
              <a:t>Fortalecer el cumplimiento normativo</a:t>
            </a:r>
          </a:p>
          <a:p>
            <a:r>
              <a:rPr lang="es-CR">
                <a:solidFill>
                  <a:schemeClr val="tx1"/>
                </a:solidFill>
                <a:latin typeface="Avenir Black" panose="02000503020000020003"/>
              </a:rPr>
              <a:t>Fortalecer la relación con las partes interesadas</a:t>
            </a:r>
          </a:p>
          <a:p>
            <a:r>
              <a:rPr lang="es-CR">
                <a:solidFill>
                  <a:schemeClr val="tx1"/>
                </a:solidFill>
                <a:latin typeface="Avenir Black" panose="02000503020000020003"/>
              </a:rPr>
              <a:t>Adoptar tecnologías para los servicios de auditoría</a:t>
            </a:r>
          </a:p>
        </p:txBody>
      </p:sp>
      <p:sp>
        <p:nvSpPr>
          <p:cNvPr id="26" name="Google Shape;964;p30">
            <a:extLst>
              <a:ext uri="{FF2B5EF4-FFF2-40B4-BE49-F238E27FC236}">
                <a16:creationId xmlns:a16="http://schemas.microsoft.com/office/drawing/2014/main" id="{5D6B0B0E-A2B0-F89B-6957-7F730538C55B}"/>
              </a:ext>
            </a:extLst>
          </p:cNvPr>
          <p:cNvSpPr txBox="1"/>
          <p:nvPr/>
        </p:nvSpPr>
        <p:spPr>
          <a:xfrm>
            <a:off x="3299942" y="1336115"/>
            <a:ext cx="1161284" cy="115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11"/>
            <a:r>
              <a:rPr lang="en" sz="135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G</a:t>
            </a:r>
            <a:r>
              <a:rPr lang="es-CR" sz="135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e</a:t>
            </a:r>
            <a:r>
              <a:rPr lang="en" sz="135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stión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FF0CF3C-3391-9027-EA2A-22D9304AAA88}"/>
              </a:ext>
            </a:extLst>
          </p:cNvPr>
          <p:cNvSpPr txBox="1"/>
          <p:nvPr/>
        </p:nvSpPr>
        <p:spPr>
          <a:xfrm>
            <a:off x="4615849" y="2047153"/>
            <a:ext cx="4871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>
                <a:solidFill>
                  <a:schemeClr val="tx1"/>
                </a:solidFill>
                <a:latin typeface="Avenir Black" panose="02000503020000020003"/>
              </a:rPr>
              <a:t>Adopción de tecnologías para los procesos de auditoría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C3579A06-8102-6DCC-3F15-F51D45A10DDE}"/>
              </a:ext>
            </a:extLst>
          </p:cNvPr>
          <p:cNvSpPr txBox="1"/>
          <p:nvPr/>
        </p:nvSpPr>
        <p:spPr>
          <a:xfrm>
            <a:off x="4615848" y="2857959"/>
            <a:ext cx="48710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>
                <a:solidFill>
                  <a:schemeClr val="tx1"/>
                </a:solidFill>
                <a:latin typeface="Avenir Black" panose="02000503020000020003"/>
              </a:rPr>
              <a:t>Mejorar la comprensión de los roles y responsabilidades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EC570C9-4E14-D3E8-B081-F31C392B0D2E}"/>
              </a:ext>
            </a:extLst>
          </p:cNvPr>
          <p:cNvSpPr txBox="1"/>
          <p:nvPr/>
        </p:nvSpPr>
        <p:spPr>
          <a:xfrm>
            <a:off x="4584974" y="3610706"/>
            <a:ext cx="4871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>
                <a:solidFill>
                  <a:schemeClr val="tx1"/>
                </a:solidFill>
                <a:latin typeface="Avenir Black" panose="02000503020000020003"/>
              </a:rPr>
              <a:t>Contribuir al bienestar emocional y de satisfacción laboral</a:t>
            </a:r>
          </a:p>
          <a:p>
            <a:r>
              <a:rPr lang="es-CR">
                <a:solidFill>
                  <a:schemeClr val="tx1"/>
                </a:solidFill>
                <a:latin typeface="Avenir Black" panose="02000503020000020003"/>
              </a:rPr>
              <a:t>Fortalecer el perfil profesional del equipo de trabajo</a:t>
            </a:r>
          </a:p>
        </p:txBody>
      </p:sp>
      <p:pic>
        <p:nvPicPr>
          <p:cNvPr id="55" name="Gráfico 54" descr="Cuadrado formado por puntos">
            <a:extLst>
              <a:ext uri="{FF2B5EF4-FFF2-40B4-BE49-F238E27FC236}">
                <a16:creationId xmlns:a16="http://schemas.microsoft.com/office/drawing/2014/main" id="{9D1DB5D8-ACEB-F242-012A-2A825B2DD4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pic>
        <p:nvPicPr>
          <p:cNvPr id="15" name="Gráfico 14" descr="Cuadrado formado por puntos">
            <a:extLst>
              <a:ext uri="{FF2B5EF4-FFF2-40B4-BE49-F238E27FC236}">
                <a16:creationId xmlns:a16="http://schemas.microsoft.com/office/drawing/2014/main" id="{5833454B-9E68-5192-5CB4-24DB1FF6F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1EDD732-8413-E36F-14AD-F15B1A1150A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  <p:sp>
        <p:nvSpPr>
          <p:cNvPr id="18" name="Google Shape;759;p27">
            <a:extLst>
              <a:ext uri="{FF2B5EF4-FFF2-40B4-BE49-F238E27FC236}">
                <a16:creationId xmlns:a16="http://schemas.microsoft.com/office/drawing/2014/main" id="{4BA6CA6B-285E-2A85-6B29-DCC681C835D6}"/>
              </a:ext>
            </a:extLst>
          </p:cNvPr>
          <p:cNvSpPr/>
          <p:nvPr/>
        </p:nvSpPr>
        <p:spPr>
          <a:xfrm>
            <a:off x="5895072" y="260671"/>
            <a:ext cx="2657547" cy="499935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 algn="ctr"/>
            <a:r>
              <a:rPr lang="es-CR" sz="2400" b="1">
                <a:solidFill>
                  <a:schemeClr val="accent1"/>
                </a:solidFill>
                <a:latin typeface="Avenir" panose="02000503020000020003"/>
                <a:ea typeface="Fira Sans Extra Condensed Medium"/>
                <a:cs typeface="Fira Sans Extra Condensed Medium"/>
                <a:sym typeface="Fira Sans Extra Condensed Medium"/>
              </a:rPr>
              <a:t>Cumple 100%</a:t>
            </a:r>
            <a:endParaRPr sz="2400" b="1">
              <a:solidFill>
                <a:schemeClr val="accent1"/>
              </a:solidFill>
              <a:latin typeface="Avenir" panose="02000503020000020003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2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7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25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6" grpId="0"/>
      <p:bldP spid="24" grpId="0"/>
      <p:bldP spid="28" grpId="0"/>
      <p:bldP spid="29" grpId="0"/>
      <p:bldP spid="30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>
          <a:extLst>
            <a:ext uri="{FF2B5EF4-FFF2-40B4-BE49-F238E27FC236}">
              <a16:creationId xmlns:a16="http://schemas.microsoft.com/office/drawing/2014/main" id="{B7353E33-65EC-49E1-235D-48D8DD3AA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FF2B5EF4-FFF2-40B4-BE49-F238E27FC236}">
                <a16:creationId xmlns:a16="http://schemas.microsoft.com/office/drawing/2014/main" id="{4ECC6F19-1187-F4C6-74F8-4076AEC0F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600" y="551378"/>
            <a:ext cx="4171485" cy="1742916"/>
          </a:xfrm>
          <a:prstGeom prst="rect">
            <a:avLst/>
          </a:prstGeom>
        </p:spPr>
      </p:pic>
      <p:sp>
        <p:nvSpPr>
          <p:cNvPr id="41" name="TextBox 69">
            <a:extLst>
              <a:ext uri="{FF2B5EF4-FFF2-40B4-BE49-F238E27FC236}">
                <a16:creationId xmlns:a16="http://schemas.microsoft.com/office/drawing/2014/main" id="{4C8579F8-8DFC-3C5A-6BA4-AAE2EFCD7FA7}"/>
              </a:ext>
            </a:extLst>
          </p:cNvPr>
          <p:cNvSpPr txBox="1"/>
          <p:nvPr/>
        </p:nvSpPr>
        <p:spPr>
          <a:xfrm>
            <a:off x="-1000330" y="167823"/>
            <a:ext cx="5690863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  <a:spcBef>
                <a:spcPct val="0"/>
              </a:spcBef>
            </a:pPr>
            <a:r>
              <a:rPr lang="en-US" sz="1700">
                <a:solidFill>
                  <a:srgbClr val="BEC442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Sistema de evaluación de desempeño</a:t>
            </a:r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D63D68BA-AE7E-096C-B848-FFF46EE6FA15}"/>
              </a:ext>
            </a:extLst>
          </p:cNvPr>
          <p:cNvGrpSpPr/>
          <p:nvPr/>
        </p:nvGrpSpPr>
        <p:grpSpPr>
          <a:xfrm>
            <a:off x="-298138" y="1857281"/>
            <a:ext cx="1825794" cy="2823594"/>
            <a:chOff x="7516001" y="1072261"/>
            <a:chExt cx="1583060" cy="2282138"/>
          </a:xfrm>
        </p:grpSpPr>
        <p:grpSp>
          <p:nvGrpSpPr>
            <p:cNvPr id="44" name="Group 26">
              <a:extLst>
                <a:ext uri="{FF2B5EF4-FFF2-40B4-BE49-F238E27FC236}">
                  <a16:creationId xmlns:a16="http://schemas.microsoft.com/office/drawing/2014/main" id="{FADEEC06-BDA1-C889-BDB2-F3D6FAE3998D}"/>
                </a:ext>
              </a:extLst>
            </p:cNvPr>
            <p:cNvGrpSpPr/>
            <p:nvPr/>
          </p:nvGrpSpPr>
          <p:grpSpPr>
            <a:xfrm>
              <a:off x="7620644" y="1154445"/>
              <a:ext cx="1148521" cy="1148521"/>
              <a:chOff x="0" y="0"/>
              <a:chExt cx="812800" cy="812800"/>
            </a:xfrm>
          </p:grpSpPr>
          <p:sp>
            <p:nvSpPr>
              <p:cNvPr id="52" name="Freeform 27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E3E5F555-F636-F011-0A6B-04BC30188F0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C442"/>
              </a:solidFill>
            </p:spPr>
            <p:txBody>
              <a:bodyPr/>
              <a:lstStyle/>
              <a:p>
                <a:pPr defTabSz="457223"/>
                <a:endParaRPr lang="es-CR" sz="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3" name="TextBox 28">
                <a:extLst>
                  <a:ext uri="{FF2B5EF4-FFF2-40B4-BE49-F238E27FC236}">
                    <a16:creationId xmlns:a16="http://schemas.microsoft.com/office/drawing/2014/main" id="{A25D7449-92E7-5975-4AD7-B20123D3303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1250" tIns="31250" rIns="31250" bIns="31250" rtlCol="0" anchor="ctr"/>
              <a:lstStyle/>
              <a:p>
                <a:pPr algn="ctr" defTabSz="457223">
                  <a:lnSpc>
                    <a:spcPts val="1049"/>
                  </a:lnSpc>
                </a:pPr>
                <a:endParaRPr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5" name="Group 32">
              <a:extLst>
                <a:ext uri="{FF2B5EF4-FFF2-40B4-BE49-F238E27FC236}">
                  <a16:creationId xmlns:a16="http://schemas.microsoft.com/office/drawing/2014/main" id="{16CF7F76-80E7-F2AE-84B3-DE1F4C5ADFB8}"/>
                </a:ext>
              </a:extLst>
            </p:cNvPr>
            <p:cNvGrpSpPr/>
            <p:nvPr/>
          </p:nvGrpSpPr>
          <p:grpSpPr>
            <a:xfrm>
              <a:off x="8467676" y="1942660"/>
              <a:ext cx="372198" cy="372198"/>
              <a:chOff x="0" y="0"/>
              <a:chExt cx="812800" cy="812800"/>
            </a:xfrm>
          </p:grpSpPr>
          <p:sp>
            <p:nvSpPr>
              <p:cNvPr id="50" name="Freeform 33">
                <a:extLst>
                  <a:ext uri="{FF2B5EF4-FFF2-40B4-BE49-F238E27FC236}">
                    <a16:creationId xmlns:a16="http://schemas.microsoft.com/office/drawing/2014/main" id="{770C4A44-9A58-50FB-EBEA-213A0E9A9550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C442"/>
              </a:solidFill>
            </p:spPr>
            <p:txBody>
              <a:bodyPr/>
              <a:lstStyle/>
              <a:p>
                <a:pPr defTabSz="457223"/>
                <a:endParaRPr lang="es-CR" sz="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1" name="TextBox 34">
                <a:extLst>
                  <a:ext uri="{FF2B5EF4-FFF2-40B4-BE49-F238E27FC236}">
                    <a16:creationId xmlns:a16="http://schemas.microsoft.com/office/drawing/2014/main" id="{8907A57C-7579-0143-5B4E-0BAB2BE664C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3917" tIns="23917" rIns="23917" bIns="23917" rtlCol="0" anchor="ctr"/>
              <a:lstStyle/>
              <a:p>
                <a:pPr algn="ctr" defTabSz="457223">
                  <a:lnSpc>
                    <a:spcPts val="1049"/>
                  </a:lnSpc>
                </a:pPr>
                <a:endParaRPr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6" name="TextBox 77">
              <a:extLst>
                <a:ext uri="{FF2B5EF4-FFF2-40B4-BE49-F238E27FC236}">
                  <a16:creationId xmlns:a16="http://schemas.microsoft.com/office/drawing/2014/main" id="{08FF4673-18A5-FAE8-6C4F-40D2E88DB852}"/>
                </a:ext>
              </a:extLst>
            </p:cNvPr>
            <p:cNvSpPr txBox="1"/>
            <p:nvPr/>
          </p:nvSpPr>
          <p:spPr>
            <a:xfrm>
              <a:off x="7774503" y="2990954"/>
              <a:ext cx="1324558" cy="363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23">
                <a:lnSpc>
                  <a:spcPts val="1750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BEC442"/>
                  </a:solidFill>
                  <a:latin typeface="Avenir" panose="02000503020000020003"/>
                  <a:ea typeface="Gulim" panose="020B0503020000020004" pitchFamily="34" charset="-127"/>
                  <a:sym typeface="Inter Bold"/>
                </a:rPr>
                <a:t>Cumplimiento del Sistema de Gestión</a:t>
              </a:r>
            </a:p>
          </p:txBody>
        </p:sp>
        <p:sp>
          <p:nvSpPr>
            <p:cNvPr id="47" name="Diagrama de flujo: conector 46">
              <a:extLst>
                <a:ext uri="{FF2B5EF4-FFF2-40B4-BE49-F238E27FC236}">
                  <a16:creationId xmlns:a16="http://schemas.microsoft.com/office/drawing/2014/main" id="{33063A17-0FA8-F4E6-E20F-111AE10F427A}"/>
                </a:ext>
              </a:extLst>
            </p:cNvPr>
            <p:cNvSpPr/>
            <p:nvPr/>
          </p:nvSpPr>
          <p:spPr>
            <a:xfrm>
              <a:off x="7516001" y="1072261"/>
              <a:ext cx="1357805" cy="1338206"/>
            </a:xfrm>
            <a:prstGeom prst="flowChartConnector">
              <a:avLst/>
            </a:prstGeom>
            <a:noFill/>
            <a:ln>
              <a:solidFill>
                <a:srgbClr val="BEC44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 sz="1050"/>
            </a:p>
          </p:txBody>
        </p:sp>
        <p:cxnSp>
          <p:nvCxnSpPr>
            <p:cNvPr id="48" name="Conector recto de flecha 47">
              <a:extLst>
                <a:ext uri="{FF2B5EF4-FFF2-40B4-BE49-F238E27FC236}">
                  <a16:creationId xmlns:a16="http://schemas.microsoft.com/office/drawing/2014/main" id="{145DBA2D-8CB3-1615-51C3-DDF5DDAE5F96}"/>
                </a:ext>
              </a:extLst>
            </p:cNvPr>
            <p:cNvCxnSpPr/>
            <p:nvPr/>
          </p:nvCxnSpPr>
          <p:spPr>
            <a:xfrm>
              <a:off x="8199893" y="2429881"/>
              <a:ext cx="0" cy="466229"/>
            </a:xfrm>
            <a:prstGeom prst="straightConnector1">
              <a:avLst/>
            </a:prstGeom>
            <a:ln>
              <a:solidFill>
                <a:srgbClr val="BEC442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Gráfico 48" descr="Piezas de rompecabezas contorno">
              <a:extLst>
                <a:ext uri="{FF2B5EF4-FFF2-40B4-BE49-F238E27FC236}">
                  <a16:creationId xmlns:a16="http://schemas.microsoft.com/office/drawing/2014/main" id="{E19E15BF-94A6-DE88-89B1-1E976D2E8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914830" y="1364871"/>
              <a:ext cx="685800" cy="685800"/>
            </a:xfrm>
            <a:prstGeom prst="rect">
              <a:avLst/>
            </a:prstGeom>
          </p:spPr>
        </p:pic>
      </p:grpSp>
      <p:pic>
        <p:nvPicPr>
          <p:cNvPr id="54" name="Gráfico 53" descr="Cuadrado formado por puntos">
            <a:extLst>
              <a:ext uri="{FF2B5EF4-FFF2-40B4-BE49-F238E27FC236}">
                <a16:creationId xmlns:a16="http://schemas.microsoft.com/office/drawing/2014/main" id="{9A023228-9F55-68F9-4565-D2373B2D35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pic>
        <p:nvPicPr>
          <p:cNvPr id="2" name="Gráfico 1" descr="Cuadrado formado por puntos">
            <a:extLst>
              <a:ext uri="{FF2B5EF4-FFF2-40B4-BE49-F238E27FC236}">
                <a16:creationId xmlns:a16="http://schemas.microsoft.com/office/drawing/2014/main" id="{0CEC6DD4-B6AD-52B0-8CB0-5B62AEEA8C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14A4889-B3DF-8250-8F8E-E9B12CE5DAE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7225325-4BC4-6240-CA7D-D4505EAC777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9149" y="2471324"/>
            <a:ext cx="3093684" cy="115348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56447BD-C158-B2D5-F872-A52D412C74C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22473" y="2479000"/>
            <a:ext cx="3216676" cy="134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7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>
          <a:extLst>
            <a:ext uri="{FF2B5EF4-FFF2-40B4-BE49-F238E27FC236}">
              <a16:creationId xmlns:a16="http://schemas.microsoft.com/office/drawing/2014/main" id="{03652D7E-D000-9A9A-E04D-E3B1CF4EA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29038450-15AA-10E8-1BCE-A8EACFF00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692" y="1175533"/>
            <a:ext cx="3306098" cy="2175988"/>
          </a:xfrm>
          <a:prstGeom prst="rect">
            <a:avLst/>
          </a:prstGeom>
        </p:spPr>
      </p:pic>
      <p:sp>
        <p:nvSpPr>
          <p:cNvPr id="25" name="TextBox 69">
            <a:extLst>
              <a:ext uri="{FF2B5EF4-FFF2-40B4-BE49-F238E27FC236}">
                <a16:creationId xmlns:a16="http://schemas.microsoft.com/office/drawing/2014/main" id="{41AA482A-54A6-AC72-891C-5D966FA45484}"/>
              </a:ext>
            </a:extLst>
          </p:cNvPr>
          <p:cNvSpPr txBox="1"/>
          <p:nvPr/>
        </p:nvSpPr>
        <p:spPr>
          <a:xfrm>
            <a:off x="-1087184" y="178526"/>
            <a:ext cx="4631821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  <a:spcBef>
                <a:spcPct val="0"/>
              </a:spcBef>
            </a:pPr>
            <a:r>
              <a:rPr lang="en-US" sz="1700">
                <a:solidFill>
                  <a:srgbClr val="BEC442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Plan de Capacitación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359FE473-B0A5-6735-5D5B-96CD65C788F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828"/>
          <a:stretch/>
        </p:blipFill>
        <p:spPr>
          <a:xfrm>
            <a:off x="6955426" y="2213779"/>
            <a:ext cx="1936859" cy="1026277"/>
          </a:xfrm>
          <a:prstGeom prst="rect">
            <a:avLst/>
          </a:prstGeom>
        </p:spPr>
      </p:pic>
      <p:grpSp>
        <p:nvGrpSpPr>
          <p:cNvPr id="31" name="Grupo 30">
            <a:extLst>
              <a:ext uri="{FF2B5EF4-FFF2-40B4-BE49-F238E27FC236}">
                <a16:creationId xmlns:a16="http://schemas.microsoft.com/office/drawing/2014/main" id="{CE07B967-5D5F-4EA1-D172-E90DE967A4EC}"/>
              </a:ext>
            </a:extLst>
          </p:cNvPr>
          <p:cNvGrpSpPr/>
          <p:nvPr/>
        </p:nvGrpSpPr>
        <p:grpSpPr>
          <a:xfrm>
            <a:off x="6636951" y="1231088"/>
            <a:ext cx="2234900" cy="923330"/>
            <a:chOff x="4928166" y="3257670"/>
            <a:chExt cx="2234900" cy="923330"/>
          </a:xfrm>
        </p:grpSpPr>
        <p:sp>
          <p:nvSpPr>
            <p:cNvPr id="29" name="Elipse 28">
              <a:extLst>
                <a:ext uri="{FF2B5EF4-FFF2-40B4-BE49-F238E27FC236}">
                  <a16:creationId xmlns:a16="http://schemas.microsoft.com/office/drawing/2014/main" id="{148AB248-8541-92E7-72B1-BF8131DB569D}"/>
                </a:ext>
              </a:extLst>
            </p:cNvPr>
            <p:cNvSpPr/>
            <p:nvPr/>
          </p:nvSpPr>
          <p:spPr>
            <a:xfrm>
              <a:off x="4928166" y="3257670"/>
              <a:ext cx="914400" cy="92333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 sz="1100">
                <a:latin typeface="Avenir Black" panose="02000503020000020003"/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C1219AC9-3095-607A-FF48-3D164BAF8F21}"/>
                </a:ext>
              </a:extLst>
            </p:cNvPr>
            <p:cNvSpPr txBox="1"/>
            <p:nvPr/>
          </p:nvSpPr>
          <p:spPr>
            <a:xfrm>
              <a:off x="5124726" y="3381808"/>
              <a:ext cx="2038340" cy="73866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s-CR" b="1">
                  <a:solidFill>
                    <a:srgbClr val="FF692D"/>
                  </a:solidFill>
                  <a:latin typeface="Avenir Black" panose="02000503020000020003"/>
                </a:rPr>
                <a:t>73% </a:t>
              </a:r>
              <a:r>
                <a:rPr lang="es-CR">
                  <a:latin typeface="Avenir Black" panose="02000503020000020003"/>
                </a:rPr>
                <a:t>Fuera de jornada</a:t>
              </a:r>
            </a:p>
            <a:p>
              <a:r>
                <a:rPr lang="es-CR" b="1">
                  <a:solidFill>
                    <a:srgbClr val="FF692D"/>
                  </a:solidFill>
                  <a:latin typeface="Avenir Black" panose="02000503020000020003"/>
                </a:rPr>
                <a:t>25% </a:t>
              </a:r>
              <a:r>
                <a:rPr lang="es-CR">
                  <a:latin typeface="Avenir Black" panose="02000503020000020003"/>
                </a:rPr>
                <a:t>Dentro de jornada</a:t>
              </a:r>
            </a:p>
            <a:p>
              <a:r>
                <a:rPr lang="es-CR" b="1">
                  <a:solidFill>
                    <a:srgbClr val="FF692D"/>
                  </a:solidFill>
                  <a:latin typeface="Avenir Black" panose="02000503020000020003"/>
                </a:rPr>
                <a:t>  2% </a:t>
              </a:r>
              <a:r>
                <a:rPr lang="es-CR">
                  <a:latin typeface="Avenir Black" panose="02000503020000020003"/>
                </a:rPr>
                <a:t>Mixto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DF72431C-49F6-39D3-39FA-4CBBAB26EC09}"/>
              </a:ext>
            </a:extLst>
          </p:cNvPr>
          <p:cNvGrpSpPr/>
          <p:nvPr/>
        </p:nvGrpSpPr>
        <p:grpSpPr>
          <a:xfrm>
            <a:off x="-298138" y="1857281"/>
            <a:ext cx="1825794" cy="2823594"/>
            <a:chOff x="7516001" y="1072261"/>
            <a:chExt cx="1583060" cy="2282138"/>
          </a:xfrm>
        </p:grpSpPr>
        <p:grpSp>
          <p:nvGrpSpPr>
            <p:cNvPr id="33" name="Group 26">
              <a:extLst>
                <a:ext uri="{FF2B5EF4-FFF2-40B4-BE49-F238E27FC236}">
                  <a16:creationId xmlns:a16="http://schemas.microsoft.com/office/drawing/2014/main" id="{BF5928AF-2551-596C-CBFA-5BDAB4C042D1}"/>
                </a:ext>
              </a:extLst>
            </p:cNvPr>
            <p:cNvGrpSpPr/>
            <p:nvPr/>
          </p:nvGrpSpPr>
          <p:grpSpPr>
            <a:xfrm>
              <a:off x="7620644" y="1154445"/>
              <a:ext cx="1148521" cy="1148521"/>
              <a:chOff x="0" y="0"/>
              <a:chExt cx="812800" cy="812800"/>
            </a:xfrm>
          </p:grpSpPr>
          <p:sp>
            <p:nvSpPr>
              <p:cNvPr id="41" name="Freeform 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55CFBA6F-D1DE-EC71-8A3C-66EDEE8DC08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C442"/>
              </a:solidFill>
            </p:spPr>
            <p:txBody>
              <a:bodyPr/>
              <a:lstStyle/>
              <a:p>
                <a:pPr defTabSz="457223"/>
                <a:endParaRPr lang="es-CR" sz="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TextBox 28">
                <a:extLst>
                  <a:ext uri="{FF2B5EF4-FFF2-40B4-BE49-F238E27FC236}">
                    <a16:creationId xmlns:a16="http://schemas.microsoft.com/office/drawing/2014/main" id="{390F7DD5-EE8D-616B-07BB-44DA431FBD85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1250" tIns="31250" rIns="31250" bIns="31250" rtlCol="0" anchor="ctr"/>
              <a:lstStyle/>
              <a:p>
                <a:pPr algn="ctr" defTabSz="457223">
                  <a:lnSpc>
                    <a:spcPts val="1049"/>
                  </a:lnSpc>
                </a:pPr>
                <a:endParaRPr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34" name="Group 32">
              <a:extLst>
                <a:ext uri="{FF2B5EF4-FFF2-40B4-BE49-F238E27FC236}">
                  <a16:creationId xmlns:a16="http://schemas.microsoft.com/office/drawing/2014/main" id="{FD948C6B-07C5-3A79-D65D-A067AA8C774E}"/>
                </a:ext>
              </a:extLst>
            </p:cNvPr>
            <p:cNvGrpSpPr/>
            <p:nvPr/>
          </p:nvGrpSpPr>
          <p:grpSpPr>
            <a:xfrm>
              <a:off x="8467676" y="1942660"/>
              <a:ext cx="372198" cy="372198"/>
              <a:chOff x="0" y="0"/>
              <a:chExt cx="812800" cy="812800"/>
            </a:xfrm>
          </p:grpSpPr>
          <p:sp>
            <p:nvSpPr>
              <p:cNvPr id="39" name="Freeform 33">
                <a:extLst>
                  <a:ext uri="{FF2B5EF4-FFF2-40B4-BE49-F238E27FC236}">
                    <a16:creationId xmlns:a16="http://schemas.microsoft.com/office/drawing/2014/main" id="{88ED365B-A2A0-8EDD-EFD8-08128518A5F1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C442"/>
              </a:solidFill>
            </p:spPr>
            <p:txBody>
              <a:bodyPr/>
              <a:lstStyle/>
              <a:p>
                <a:pPr defTabSz="457223"/>
                <a:endParaRPr lang="es-CR" sz="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0" name="TextBox 34">
                <a:extLst>
                  <a:ext uri="{FF2B5EF4-FFF2-40B4-BE49-F238E27FC236}">
                    <a16:creationId xmlns:a16="http://schemas.microsoft.com/office/drawing/2014/main" id="{423F6688-A344-215D-3243-BD482A42D1EB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3917" tIns="23917" rIns="23917" bIns="23917" rtlCol="0" anchor="ctr"/>
              <a:lstStyle/>
              <a:p>
                <a:pPr algn="ctr" defTabSz="457223">
                  <a:lnSpc>
                    <a:spcPts val="1049"/>
                  </a:lnSpc>
                </a:pPr>
                <a:endParaRPr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5" name="TextBox 77">
              <a:extLst>
                <a:ext uri="{FF2B5EF4-FFF2-40B4-BE49-F238E27FC236}">
                  <a16:creationId xmlns:a16="http://schemas.microsoft.com/office/drawing/2014/main" id="{A3CC511B-8EED-3541-D31B-EA8105A58059}"/>
                </a:ext>
              </a:extLst>
            </p:cNvPr>
            <p:cNvSpPr txBox="1"/>
            <p:nvPr/>
          </p:nvSpPr>
          <p:spPr>
            <a:xfrm>
              <a:off x="7774503" y="2990954"/>
              <a:ext cx="1324558" cy="363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23">
                <a:lnSpc>
                  <a:spcPts val="1750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BEC442"/>
                  </a:solidFill>
                  <a:latin typeface="Avenir" panose="02000503020000020003"/>
                  <a:ea typeface="Gulim" panose="020B0503020000020004" pitchFamily="34" charset="-127"/>
                  <a:sym typeface="Inter Bold"/>
                </a:rPr>
                <a:t>Cumplimiento del Sistema de Gestión</a:t>
              </a:r>
            </a:p>
          </p:txBody>
        </p:sp>
        <p:sp>
          <p:nvSpPr>
            <p:cNvPr id="36" name="Diagrama de flujo: conector 35">
              <a:extLst>
                <a:ext uri="{FF2B5EF4-FFF2-40B4-BE49-F238E27FC236}">
                  <a16:creationId xmlns:a16="http://schemas.microsoft.com/office/drawing/2014/main" id="{A86217DF-00FC-1D13-151A-0EA3D4F37750}"/>
                </a:ext>
              </a:extLst>
            </p:cNvPr>
            <p:cNvSpPr/>
            <p:nvPr/>
          </p:nvSpPr>
          <p:spPr>
            <a:xfrm>
              <a:off x="7516001" y="1072261"/>
              <a:ext cx="1357805" cy="1338206"/>
            </a:xfrm>
            <a:prstGeom prst="flowChartConnector">
              <a:avLst/>
            </a:prstGeom>
            <a:noFill/>
            <a:ln>
              <a:solidFill>
                <a:srgbClr val="BEC44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 sz="1050"/>
            </a:p>
          </p:txBody>
        </p:sp>
        <p:cxnSp>
          <p:nvCxnSpPr>
            <p:cNvPr id="37" name="Conector recto de flecha 36">
              <a:extLst>
                <a:ext uri="{FF2B5EF4-FFF2-40B4-BE49-F238E27FC236}">
                  <a16:creationId xmlns:a16="http://schemas.microsoft.com/office/drawing/2014/main" id="{CCDACC34-0AF7-7B0B-0AEA-0BB12DC2E8DE}"/>
                </a:ext>
              </a:extLst>
            </p:cNvPr>
            <p:cNvCxnSpPr/>
            <p:nvPr/>
          </p:nvCxnSpPr>
          <p:spPr>
            <a:xfrm>
              <a:off x="8199893" y="2429881"/>
              <a:ext cx="0" cy="466229"/>
            </a:xfrm>
            <a:prstGeom prst="straightConnector1">
              <a:avLst/>
            </a:prstGeom>
            <a:ln>
              <a:solidFill>
                <a:srgbClr val="BEC442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Gráfico 37" descr="Piezas de rompecabezas contorno">
              <a:extLst>
                <a:ext uri="{FF2B5EF4-FFF2-40B4-BE49-F238E27FC236}">
                  <a16:creationId xmlns:a16="http://schemas.microsoft.com/office/drawing/2014/main" id="{5ACA5FB4-3BF9-835D-2EB4-2D4586CCA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914830" y="1364871"/>
              <a:ext cx="685800" cy="685800"/>
            </a:xfrm>
            <a:prstGeom prst="rect">
              <a:avLst/>
            </a:prstGeom>
          </p:spPr>
        </p:pic>
      </p:grpSp>
      <p:pic>
        <p:nvPicPr>
          <p:cNvPr id="43" name="Gráfico 42" descr="Cuadrado formado por puntos">
            <a:extLst>
              <a:ext uri="{FF2B5EF4-FFF2-40B4-BE49-F238E27FC236}">
                <a16:creationId xmlns:a16="http://schemas.microsoft.com/office/drawing/2014/main" id="{7D383D74-D805-5A8B-9DBE-78137406E0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3EABCC6-4C3E-810B-5060-99C4EFD133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  <p:sp>
        <p:nvSpPr>
          <p:cNvPr id="4" name="Google Shape;759;p27">
            <a:extLst>
              <a:ext uri="{FF2B5EF4-FFF2-40B4-BE49-F238E27FC236}">
                <a16:creationId xmlns:a16="http://schemas.microsoft.com/office/drawing/2014/main" id="{2E917012-0CD0-67D9-BD2A-EC9E146F0149}"/>
              </a:ext>
            </a:extLst>
          </p:cNvPr>
          <p:cNvSpPr/>
          <p:nvPr/>
        </p:nvSpPr>
        <p:spPr>
          <a:xfrm>
            <a:off x="5445233" y="592770"/>
            <a:ext cx="2657547" cy="499935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 algn="ctr"/>
            <a:r>
              <a:rPr lang="es-CR" sz="2400" b="1">
                <a:solidFill>
                  <a:schemeClr val="accent1"/>
                </a:solidFill>
                <a:latin typeface="Avenir" panose="02000503020000020003"/>
                <a:ea typeface="Fira Sans Extra Condensed Medium"/>
                <a:cs typeface="Fira Sans Extra Condensed Medium"/>
                <a:sym typeface="Fira Sans Extra Condensed Medium"/>
              </a:rPr>
              <a:t>Avance   91%</a:t>
            </a:r>
            <a:endParaRPr sz="2400" b="1">
              <a:solidFill>
                <a:schemeClr val="accent1"/>
              </a:solidFill>
              <a:latin typeface="Avenir" panose="02000503020000020003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59784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F0DA29-2A51-6263-AD04-98E654B33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o 54">
            <a:extLst>
              <a:ext uri="{FF2B5EF4-FFF2-40B4-BE49-F238E27FC236}">
                <a16:creationId xmlns:a16="http://schemas.microsoft.com/office/drawing/2014/main" id="{8B81F396-7991-180D-5D19-238798486CF1}"/>
              </a:ext>
            </a:extLst>
          </p:cNvPr>
          <p:cNvGrpSpPr/>
          <p:nvPr/>
        </p:nvGrpSpPr>
        <p:grpSpPr>
          <a:xfrm flipH="1">
            <a:off x="3146367" y="2666510"/>
            <a:ext cx="4464566" cy="670245"/>
            <a:chOff x="3757486" y="3615486"/>
            <a:chExt cx="4266599" cy="116684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0" name="Google Shape;105;p16">
              <a:extLst>
                <a:ext uri="{FF2B5EF4-FFF2-40B4-BE49-F238E27FC236}">
                  <a16:creationId xmlns:a16="http://schemas.microsoft.com/office/drawing/2014/main" id="{9F0B5592-1F39-9DD0-275B-452261EF8964}"/>
                </a:ext>
              </a:extLst>
            </p:cNvPr>
            <p:cNvSpPr/>
            <p:nvPr/>
          </p:nvSpPr>
          <p:spPr>
            <a:xfrm rot="5400000">
              <a:off x="5307365" y="2065607"/>
              <a:ext cx="1166841" cy="4266599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8" name="Google Shape;107;p16">
              <a:extLst>
                <a:ext uri="{FF2B5EF4-FFF2-40B4-BE49-F238E27FC236}">
                  <a16:creationId xmlns:a16="http://schemas.microsoft.com/office/drawing/2014/main" id="{08D8573C-02EB-4165-3499-493B8AD91B78}"/>
                </a:ext>
              </a:extLst>
            </p:cNvPr>
            <p:cNvSpPr txBox="1"/>
            <p:nvPr/>
          </p:nvSpPr>
          <p:spPr>
            <a:xfrm>
              <a:off x="3945323" y="3907196"/>
              <a:ext cx="3595785" cy="583422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Abadi" panose="020B0604020104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Generalmente Cumple</a:t>
              </a:r>
              <a:endParaRPr sz="2000">
                <a:solidFill>
                  <a:srgbClr val="FFFFFF"/>
                </a:solidFill>
                <a:latin typeface="Abadi" panose="020B0604020104020204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30" name="TextBox 69">
            <a:extLst>
              <a:ext uri="{FF2B5EF4-FFF2-40B4-BE49-F238E27FC236}">
                <a16:creationId xmlns:a16="http://schemas.microsoft.com/office/drawing/2014/main" id="{0BDF0ED5-231B-1838-DF3A-894865A893B4}"/>
              </a:ext>
            </a:extLst>
          </p:cNvPr>
          <p:cNvSpPr txBox="1"/>
          <p:nvPr/>
        </p:nvSpPr>
        <p:spPr>
          <a:xfrm>
            <a:off x="-635855" y="183831"/>
            <a:ext cx="4631821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  <a:spcBef>
                <a:spcPct val="0"/>
              </a:spcBef>
            </a:pPr>
            <a:r>
              <a:rPr lang="en-US" sz="1700">
                <a:solidFill>
                  <a:srgbClr val="BEC442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Sistema de Gestión de la Calidad</a:t>
            </a:r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1868066E-FC5D-09DA-1D20-D062FE2285F3}"/>
              </a:ext>
            </a:extLst>
          </p:cNvPr>
          <p:cNvGrpSpPr/>
          <p:nvPr/>
        </p:nvGrpSpPr>
        <p:grpSpPr>
          <a:xfrm>
            <a:off x="-298138" y="1857281"/>
            <a:ext cx="1825794" cy="2823594"/>
            <a:chOff x="7516001" y="1072261"/>
            <a:chExt cx="1583060" cy="2282138"/>
          </a:xfrm>
        </p:grpSpPr>
        <p:grpSp>
          <p:nvGrpSpPr>
            <p:cNvPr id="43" name="Group 26">
              <a:extLst>
                <a:ext uri="{FF2B5EF4-FFF2-40B4-BE49-F238E27FC236}">
                  <a16:creationId xmlns:a16="http://schemas.microsoft.com/office/drawing/2014/main" id="{DBB8D9AA-97BE-0433-CFF5-7B6547BBF185}"/>
                </a:ext>
              </a:extLst>
            </p:cNvPr>
            <p:cNvGrpSpPr/>
            <p:nvPr/>
          </p:nvGrpSpPr>
          <p:grpSpPr>
            <a:xfrm>
              <a:off x="7620644" y="1154445"/>
              <a:ext cx="1148521" cy="1148521"/>
              <a:chOff x="0" y="0"/>
              <a:chExt cx="812800" cy="812800"/>
            </a:xfrm>
          </p:grpSpPr>
          <p:sp>
            <p:nvSpPr>
              <p:cNvPr id="51" name="Freeform 27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07EBBD3A-036F-5B0C-24BA-259C7115735E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C442"/>
              </a:solidFill>
            </p:spPr>
            <p:txBody>
              <a:bodyPr/>
              <a:lstStyle/>
              <a:p>
                <a:pPr defTabSz="457223"/>
                <a:endParaRPr lang="es-CR" sz="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TextBox 28">
                <a:extLst>
                  <a:ext uri="{FF2B5EF4-FFF2-40B4-BE49-F238E27FC236}">
                    <a16:creationId xmlns:a16="http://schemas.microsoft.com/office/drawing/2014/main" id="{25BF3FBE-4A57-35C1-5389-80F517CF2295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1250" tIns="31250" rIns="31250" bIns="31250" rtlCol="0" anchor="ctr"/>
              <a:lstStyle/>
              <a:p>
                <a:pPr algn="ctr" defTabSz="457223">
                  <a:lnSpc>
                    <a:spcPts val="1049"/>
                  </a:lnSpc>
                </a:pPr>
                <a:endParaRPr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4" name="Group 32">
              <a:extLst>
                <a:ext uri="{FF2B5EF4-FFF2-40B4-BE49-F238E27FC236}">
                  <a16:creationId xmlns:a16="http://schemas.microsoft.com/office/drawing/2014/main" id="{03CC46AD-1747-0A2F-A7B7-895BA98E904D}"/>
                </a:ext>
              </a:extLst>
            </p:cNvPr>
            <p:cNvGrpSpPr/>
            <p:nvPr/>
          </p:nvGrpSpPr>
          <p:grpSpPr>
            <a:xfrm>
              <a:off x="8467676" y="1942660"/>
              <a:ext cx="372198" cy="372198"/>
              <a:chOff x="0" y="0"/>
              <a:chExt cx="812800" cy="812800"/>
            </a:xfrm>
          </p:grpSpPr>
          <p:sp>
            <p:nvSpPr>
              <p:cNvPr id="49" name="Freeform 33">
                <a:extLst>
                  <a:ext uri="{FF2B5EF4-FFF2-40B4-BE49-F238E27FC236}">
                    <a16:creationId xmlns:a16="http://schemas.microsoft.com/office/drawing/2014/main" id="{7718C592-08DB-5E88-0D5D-21DB1D52CD4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C442"/>
              </a:solidFill>
            </p:spPr>
            <p:txBody>
              <a:bodyPr/>
              <a:lstStyle/>
              <a:p>
                <a:pPr defTabSz="457223"/>
                <a:endParaRPr lang="es-CR" sz="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TextBox 34">
                <a:extLst>
                  <a:ext uri="{FF2B5EF4-FFF2-40B4-BE49-F238E27FC236}">
                    <a16:creationId xmlns:a16="http://schemas.microsoft.com/office/drawing/2014/main" id="{4C407657-E3D9-D1BD-61D7-184F6D6405F3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3917" tIns="23917" rIns="23917" bIns="23917" rtlCol="0" anchor="ctr"/>
              <a:lstStyle/>
              <a:p>
                <a:pPr algn="ctr" defTabSz="457223">
                  <a:lnSpc>
                    <a:spcPts val="1049"/>
                  </a:lnSpc>
                </a:pPr>
                <a:endParaRPr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5" name="TextBox 77">
              <a:extLst>
                <a:ext uri="{FF2B5EF4-FFF2-40B4-BE49-F238E27FC236}">
                  <a16:creationId xmlns:a16="http://schemas.microsoft.com/office/drawing/2014/main" id="{C45D5EE1-7461-96BA-FE0C-6E8DA7BCDD7F}"/>
                </a:ext>
              </a:extLst>
            </p:cNvPr>
            <p:cNvSpPr txBox="1"/>
            <p:nvPr/>
          </p:nvSpPr>
          <p:spPr>
            <a:xfrm>
              <a:off x="7774503" y="2990954"/>
              <a:ext cx="1324558" cy="363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23">
                <a:lnSpc>
                  <a:spcPts val="1750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BEC442"/>
                  </a:solidFill>
                  <a:latin typeface="Avenir" panose="02000503020000020003"/>
                  <a:ea typeface="Gulim" panose="020B0503020000020004" pitchFamily="34" charset="-127"/>
                  <a:sym typeface="Inter Bold"/>
                </a:rPr>
                <a:t>Cumplimiento del Sistema de Gestión</a:t>
              </a:r>
            </a:p>
          </p:txBody>
        </p:sp>
        <p:sp>
          <p:nvSpPr>
            <p:cNvPr id="46" name="Diagrama de flujo: conector 45">
              <a:extLst>
                <a:ext uri="{FF2B5EF4-FFF2-40B4-BE49-F238E27FC236}">
                  <a16:creationId xmlns:a16="http://schemas.microsoft.com/office/drawing/2014/main" id="{EE676A31-1743-4D3D-0F0E-58E99ECAAC48}"/>
                </a:ext>
              </a:extLst>
            </p:cNvPr>
            <p:cNvSpPr/>
            <p:nvPr/>
          </p:nvSpPr>
          <p:spPr>
            <a:xfrm>
              <a:off x="7516001" y="1072261"/>
              <a:ext cx="1357805" cy="1338206"/>
            </a:xfrm>
            <a:prstGeom prst="flowChartConnector">
              <a:avLst/>
            </a:prstGeom>
            <a:noFill/>
            <a:ln>
              <a:solidFill>
                <a:srgbClr val="BEC44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 sz="1050"/>
            </a:p>
          </p:txBody>
        </p:sp>
        <p:cxnSp>
          <p:nvCxnSpPr>
            <p:cNvPr id="47" name="Conector recto de flecha 46">
              <a:extLst>
                <a:ext uri="{FF2B5EF4-FFF2-40B4-BE49-F238E27FC236}">
                  <a16:creationId xmlns:a16="http://schemas.microsoft.com/office/drawing/2014/main" id="{ED5F8FBB-71D9-C4B4-4FCB-BE15537D803F}"/>
                </a:ext>
              </a:extLst>
            </p:cNvPr>
            <p:cNvCxnSpPr/>
            <p:nvPr/>
          </p:nvCxnSpPr>
          <p:spPr>
            <a:xfrm>
              <a:off x="8199893" y="2429881"/>
              <a:ext cx="0" cy="466229"/>
            </a:xfrm>
            <a:prstGeom prst="straightConnector1">
              <a:avLst/>
            </a:prstGeom>
            <a:ln>
              <a:solidFill>
                <a:srgbClr val="BEC442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Gráfico 47" descr="Piezas de rompecabezas contorno">
              <a:extLst>
                <a:ext uri="{FF2B5EF4-FFF2-40B4-BE49-F238E27FC236}">
                  <a16:creationId xmlns:a16="http://schemas.microsoft.com/office/drawing/2014/main" id="{E6C471DD-2E45-FADF-6D5D-F00788822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14830" y="1364871"/>
              <a:ext cx="685800" cy="685800"/>
            </a:xfrm>
            <a:prstGeom prst="rect">
              <a:avLst/>
            </a:prstGeom>
          </p:spPr>
        </p:pic>
      </p:grpSp>
      <p:pic>
        <p:nvPicPr>
          <p:cNvPr id="53" name="Gráfico 52" descr="Cuadrado formado por puntos">
            <a:extLst>
              <a:ext uri="{FF2B5EF4-FFF2-40B4-BE49-F238E27FC236}">
                <a16:creationId xmlns:a16="http://schemas.microsoft.com/office/drawing/2014/main" id="{B4634459-61CF-BACB-9AEB-C1A0C3246D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grpSp>
        <p:nvGrpSpPr>
          <p:cNvPr id="72" name="Grupo 71">
            <a:extLst>
              <a:ext uri="{FF2B5EF4-FFF2-40B4-BE49-F238E27FC236}">
                <a16:creationId xmlns:a16="http://schemas.microsoft.com/office/drawing/2014/main" id="{9925D037-5956-D75B-EEDC-05867CB16B8C}"/>
              </a:ext>
            </a:extLst>
          </p:cNvPr>
          <p:cNvGrpSpPr/>
          <p:nvPr/>
        </p:nvGrpSpPr>
        <p:grpSpPr>
          <a:xfrm flipH="1">
            <a:off x="3902683" y="2010919"/>
            <a:ext cx="4146916" cy="670246"/>
            <a:chOff x="3404732" y="2654782"/>
            <a:chExt cx="4801049" cy="1166841"/>
          </a:xfrm>
        </p:grpSpPr>
        <p:sp>
          <p:nvSpPr>
            <p:cNvPr id="60" name="Google Shape;104;p16">
              <a:extLst>
                <a:ext uri="{FF2B5EF4-FFF2-40B4-BE49-F238E27FC236}">
                  <a16:creationId xmlns:a16="http://schemas.microsoft.com/office/drawing/2014/main" id="{1A55326D-9F58-F920-2E73-599FB946FA17}"/>
                </a:ext>
              </a:extLst>
            </p:cNvPr>
            <p:cNvSpPr/>
            <p:nvPr/>
          </p:nvSpPr>
          <p:spPr>
            <a:xfrm rot="5400000">
              <a:off x="5475766" y="1091608"/>
              <a:ext cx="1166841" cy="429318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8" name="Google Shape;107;p16">
              <a:extLst>
                <a:ext uri="{FF2B5EF4-FFF2-40B4-BE49-F238E27FC236}">
                  <a16:creationId xmlns:a16="http://schemas.microsoft.com/office/drawing/2014/main" id="{9E55353F-1582-3B78-730B-C393DB824370}"/>
                </a:ext>
              </a:extLst>
            </p:cNvPr>
            <p:cNvSpPr txBox="1"/>
            <p:nvPr/>
          </p:nvSpPr>
          <p:spPr>
            <a:xfrm>
              <a:off x="3404732" y="3149472"/>
              <a:ext cx="3911865" cy="5834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Abadi" panose="020B0604020104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Calificación</a:t>
              </a:r>
              <a:r>
                <a:rPr lang="es-CR" sz="2000">
                  <a:solidFill>
                    <a:srgbClr val="FFFFFF"/>
                  </a:solidFill>
                  <a:latin typeface="Abadi" panose="020B0604020104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 100%</a:t>
              </a:r>
            </a:p>
            <a:p>
              <a:pPr marL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Abadi" panose="020B0604020104020204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5" name="Google Shape;103;p16">
            <a:extLst>
              <a:ext uri="{FF2B5EF4-FFF2-40B4-BE49-F238E27FC236}">
                <a16:creationId xmlns:a16="http://schemas.microsoft.com/office/drawing/2014/main" id="{F81B0A0C-5FAB-A65F-5D7D-F72E362B6F13}"/>
              </a:ext>
            </a:extLst>
          </p:cNvPr>
          <p:cNvGrpSpPr/>
          <p:nvPr/>
        </p:nvGrpSpPr>
        <p:grpSpPr>
          <a:xfrm rot="5400000" flipV="1">
            <a:off x="4940368" y="-644991"/>
            <a:ext cx="670244" cy="4670887"/>
            <a:chOff x="3848193" y="1800790"/>
            <a:chExt cx="398422" cy="1909200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70" name="Google Shape;106;p16">
              <a:extLst>
                <a:ext uri="{FF2B5EF4-FFF2-40B4-BE49-F238E27FC236}">
                  <a16:creationId xmlns:a16="http://schemas.microsoft.com/office/drawing/2014/main" id="{7F0944CD-2C0C-1C0C-FA0E-E5447992D536}"/>
                </a:ext>
              </a:extLst>
            </p:cNvPr>
            <p:cNvSpPr/>
            <p:nvPr/>
          </p:nvSpPr>
          <p:spPr>
            <a:xfrm>
              <a:off x="3848193" y="1800790"/>
              <a:ext cx="398422" cy="190920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71" name="Google Shape;107;p16">
              <a:extLst>
                <a:ext uri="{FF2B5EF4-FFF2-40B4-BE49-F238E27FC236}">
                  <a16:creationId xmlns:a16="http://schemas.microsoft.com/office/drawing/2014/main" id="{461D7BA8-DE98-673A-55E7-8D1FBD621746}"/>
                </a:ext>
              </a:extLst>
            </p:cNvPr>
            <p:cNvSpPr txBox="1"/>
            <p:nvPr/>
          </p:nvSpPr>
          <p:spPr>
            <a:xfrm rot="16200000">
              <a:off x="3173230" y="2714007"/>
              <a:ext cx="1742666" cy="249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Abadi" panose="020B0604020104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R</a:t>
              </a:r>
              <a:r>
                <a:rPr lang="es-CR" sz="2000">
                  <a:solidFill>
                    <a:srgbClr val="FFFFFF"/>
                  </a:solidFill>
                  <a:latin typeface="Abadi" panose="020B0604020104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e</a:t>
              </a:r>
              <a:r>
                <a:rPr lang="en" sz="2000">
                  <a:solidFill>
                    <a:srgbClr val="FFFFFF"/>
                  </a:solidFill>
                  <a:latin typeface="Abadi" panose="020B0604020104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visión Externa de Calidad 2023</a:t>
              </a:r>
              <a:endParaRPr sz="2000">
                <a:solidFill>
                  <a:srgbClr val="FFFFFF"/>
                </a:solidFill>
                <a:latin typeface="Abadi" panose="020B0604020104020204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pic>
        <p:nvPicPr>
          <p:cNvPr id="2" name="Gráfico 1" descr="Cuadrado formado por puntos">
            <a:extLst>
              <a:ext uri="{FF2B5EF4-FFF2-40B4-BE49-F238E27FC236}">
                <a16:creationId xmlns:a16="http://schemas.microsoft.com/office/drawing/2014/main" id="{17059386-F599-3DAA-5778-988DA33019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402F705-9233-0279-FE85-C7F1939F2AF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3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o 54">
            <a:extLst>
              <a:ext uri="{FF2B5EF4-FFF2-40B4-BE49-F238E27FC236}">
                <a16:creationId xmlns:a16="http://schemas.microsoft.com/office/drawing/2014/main" id="{0259AE0F-0549-18F6-0C9E-E4A8565FAA94}"/>
              </a:ext>
            </a:extLst>
          </p:cNvPr>
          <p:cNvGrpSpPr/>
          <p:nvPr/>
        </p:nvGrpSpPr>
        <p:grpSpPr>
          <a:xfrm>
            <a:off x="3024242" y="2522144"/>
            <a:ext cx="4402021" cy="667170"/>
            <a:chOff x="3757486" y="3615486"/>
            <a:chExt cx="4402021" cy="1166841"/>
          </a:xfrm>
        </p:grpSpPr>
        <p:sp>
          <p:nvSpPr>
            <p:cNvPr id="20" name="Google Shape;105;p16">
              <a:extLst>
                <a:ext uri="{FF2B5EF4-FFF2-40B4-BE49-F238E27FC236}">
                  <a16:creationId xmlns:a16="http://schemas.microsoft.com/office/drawing/2014/main" id="{0B7FF1E5-BE88-1713-756C-1C648660008C}"/>
                </a:ext>
              </a:extLst>
            </p:cNvPr>
            <p:cNvSpPr/>
            <p:nvPr/>
          </p:nvSpPr>
          <p:spPr>
            <a:xfrm rot="5400000">
              <a:off x="5307365" y="2065607"/>
              <a:ext cx="1166841" cy="426659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8" name="Google Shape;107;p16">
              <a:extLst>
                <a:ext uri="{FF2B5EF4-FFF2-40B4-BE49-F238E27FC236}">
                  <a16:creationId xmlns:a16="http://schemas.microsoft.com/office/drawing/2014/main" id="{D53278B0-44AE-C649-8278-CA4F5AEA9B0E}"/>
                </a:ext>
              </a:extLst>
            </p:cNvPr>
            <p:cNvSpPr txBox="1"/>
            <p:nvPr/>
          </p:nvSpPr>
          <p:spPr>
            <a:xfrm>
              <a:off x="4247642" y="3933796"/>
              <a:ext cx="3911865" cy="5834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Abadi" panose="020B0604020104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Ejecución 82%</a:t>
              </a:r>
              <a:endParaRPr sz="2000">
                <a:solidFill>
                  <a:srgbClr val="FFFFFF"/>
                </a:solidFill>
                <a:latin typeface="Abadi" panose="020B0604020104020204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30" name="TextBox 69">
            <a:extLst>
              <a:ext uri="{FF2B5EF4-FFF2-40B4-BE49-F238E27FC236}">
                <a16:creationId xmlns:a16="http://schemas.microsoft.com/office/drawing/2014/main" id="{F08FD1BC-BCD8-2BA9-F476-992B2C0F806F}"/>
              </a:ext>
            </a:extLst>
          </p:cNvPr>
          <p:cNvSpPr txBox="1"/>
          <p:nvPr/>
        </p:nvSpPr>
        <p:spPr>
          <a:xfrm>
            <a:off x="-932188" y="145245"/>
            <a:ext cx="4631821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  <a:spcBef>
                <a:spcPct val="0"/>
              </a:spcBef>
            </a:pPr>
            <a:r>
              <a:rPr lang="en-US" sz="1700">
                <a:solidFill>
                  <a:srgbClr val="BEC442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Ejecución Presupuestaria</a:t>
            </a:r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E47B553D-A552-18FC-3E46-5CC0CD4CC631}"/>
              </a:ext>
            </a:extLst>
          </p:cNvPr>
          <p:cNvGrpSpPr/>
          <p:nvPr/>
        </p:nvGrpSpPr>
        <p:grpSpPr>
          <a:xfrm>
            <a:off x="-298138" y="1857281"/>
            <a:ext cx="1825794" cy="2823594"/>
            <a:chOff x="7516001" y="1072261"/>
            <a:chExt cx="1583060" cy="2282138"/>
          </a:xfrm>
        </p:grpSpPr>
        <p:grpSp>
          <p:nvGrpSpPr>
            <p:cNvPr id="43" name="Group 26">
              <a:extLst>
                <a:ext uri="{FF2B5EF4-FFF2-40B4-BE49-F238E27FC236}">
                  <a16:creationId xmlns:a16="http://schemas.microsoft.com/office/drawing/2014/main" id="{C1C965C5-587F-784F-7B4A-15F70C2EFBEE}"/>
                </a:ext>
              </a:extLst>
            </p:cNvPr>
            <p:cNvGrpSpPr/>
            <p:nvPr/>
          </p:nvGrpSpPr>
          <p:grpSpPr>
            <a:xfrm>
              <a:off x="7620644" y="1154445"/>
              <a:ext cx="1148521" cy="1148521"/>
              <a:chOff x="0" y="0"/>
              <a:chExt cx="812800" cy="812800"/>
            </a:xfrm>
          </p:grpSpPr>
          <p:sp>
            <p:nvSpPr>
              <p:cNvPr id="51" name="Freeform 27">
                <a:hlinkClick r:id="rId2" action="ppaction://hlinksldjump"/>
                <a:extLst>
                  <a:ext uri="{FF2B5EF4-FFF2-40B4-BE49-F238E27FC236}">
                    <a16:creationId xmlns:a16="http://schemas.microsoft.com/office/drawing/2014/main" id="{46CE3E48-79E5-2FBF-FDD0-C72E104D5DF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C442"/>
              </a:solidFill>
            </p:spPr>
            <p:txBody>
              <a:bodyPr/>
              <a:lstStyle/>
              <a:p>
                <a:pPr defTabSz="457223"/>
                <a:endParaRPr lang="es-CR" sz="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TextBox 28">
                <a:extLst>
                  <a:ext uri="{FF2B5EF4-FFF2-40B4-BE49-F238E27FC236}">
                    <a16:creationId xmlns:a16="http://schemas.microsoft.com/office/drawing/2014/main" id="{B2B380DE-4878-8F7A-7719-2823B8B46BA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1250" tIns="31250" rIns="31250" bIns="31250" rtlCol="0" anchor="ctr"/>
              <a:lstStyle/>
              <a:p>
                <a:pPr algn="ctr" defTabSz="457223">
                  <a:lnSpc>
                    <a:spcPts val="1049"/>
                  </a:lnSpc>
                </a:pPr>
                <a:endParaRPr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44" name="Group 32">
              <a:extLst>
                <a:ext uri="{FF2B5EF4-FFF2-40B4-BE49-F238E27FC236}">
                  <a16:creationId xmlns:a16="http://schemas.microsoft.com/office/drawing/2014/main" id="{E31CE36C-7927-C8A6-F73C-4C5345A077C4}"/>
                </a:ext>
              </a:extLst>
            </p:cNvPr>
            <p:cNvGrpSpPr/>
            <p:nvPr/>
          </p:nvGrpSpPr>
          <p:grpSpPr>
            <a:xfrm>
              <a:off x="8467676" y="1942660"/>
              <a:ext cx="372198" cy="372198"/>
              <a:chOff x="0" y="0"/>
              <a:chExt cx="812800" cy="812800"/>
            </a:xfrm>
          </p:grpSpPr>
          <p:sp>
            <p:nvSpPr>
              <p:cNvPr id="49" name="Freeform 33">
                <a:extLst>
                  <a:ext uri="{FF2B5EF4-FFF2-40B4-BE49-F238E27FC236}">
                    <a16:creationId xmlns:a16="http://schemas.microsoft.com/office/drawing/2014/main" id="{B3104D5C-2D4D-24B2-E6EE-6C9BA1DD950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EC442"/>
              </a:solidFill>
            </p:spPr>
            <p:txBody>
              <a:bodyPr/>
              <a:lstStyle/>
              <a:p>
                <a:pPr defTabSz="457223"/>
                <a:endParaRPr lang="es-CR" sz="9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0" name="TextBox 34">
                <a:extLst>
                  <a:ext uri="{FF2B5EF4-FFF2-40B4-BE49-F238E27FC236}">
                    <a16:creationId xmlns:a16="http://schemas.microsoft.com/office/drawing/2014/main" id="{3083904B-7605-DBFF-C998-EFE4303A369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3917" tIns="23917" rIns="23917" bIns="23917" rtlCol="0" anchor="ctr"/>
              <a:lstStyle/>
              <a:p>
                <a:pPr algn="ctr" defTabSz="457223">
                  <a:lnSpc>
                    <a:spcPts val="1049"/>
                  </a:lnSpc>
                </a:pPr>
                <a:endParaRPr sz="9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5" name="TextBox 77">
              <a:extLst>
                <a:ext uri="{FF2B5EF4-FFF2-40B4-BE49-F238E27FC236}">
                  <a16:creationId xmlns:a16="http://schemas.microsoft.com/office/drawing/2014/main" id="{215AA48E-DBAB-E7A4-3525-D3FAC1ADFFEC}"/>
                </a:ext>
              </a:extLst>
            </p:cNvPr>
            <p:cNvSpPr txBox="1"/>
            <p:nvPr/>
          </p:nvSpPr>
          <p:spPr>
            <a:xfrm>
              <a:off x="7774503" y="2990954"/>
              <a:ext cx="1324558" cy="3634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457223">
                <a:lnSpc>
                  <a:spcPts val="1750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BEC442"/>
                  </a:solidFill>
                  <a:latin typeface="Avenir" panose="02000503020000020003"/>
                  <a:ea typeface="Gulim" panose="020B0503020000020004" pitchFamily="34" charset="-127"/>
                  <a:sym typeface="Inter Bold"/>
                </a:rPr>
                <a:t>Cumplimiento del Sistema de Gestión</a:t>
              </a:r>
            </a:p>
          </p:txBody>
        </p:sp>
        <p:sp>
          <p:nvSpPr>
            <p:cNvPr id="46" name="Diagrama de flujo: conector 45">
              <a:extLst>
                <a:ext uri="{FF2B5EF4-FFF2-40B4-BE49-F238E27FC236}">
                  <a16:creationId xmlns:a16="http://schemas.microsoft.com/office/drawing/2014/main" id="{A66FEAC1-DF35-0D3D-59BE-9D99E6FE4103}"/>
                </a:ext>
              </a:extLst>
            </p:cNvPr>
            <p:cNvSpPr/>
            <p:nvPr/>
          </p:nvSpPr>
          <p:spPr>
            <a:xfrm>
              <a:off x="7516001" y="1072261"/>
              <a:ext cx="1357805" cy="1338206"/>
            </a:xfrm>
            <a:prstGeom prst="flowChartConnector">
              <a:avLst/>
            </a:prstGeom>
            <a:noFill/>
            <a:ln>
              <a:solidFill>
                <a:srgbClr val="BEC442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 sz="1050"/>
            </a:p>
          </p:txBody>
        </p:sp>
        <p:cxnSp>
          <p:nvCxnSpPr>
            <p:cNvPr id="47" name="Conector recto de flecha 46">
              <a:extLst>
                <a:ext uri="{FF2B5EF4-FFF2-40B4-BE49-F238E27FC236}">
                  <a16:creationId xmlns:a16="http://schemas.microsoft.com/office/drawing/2014/main" id="{6B89332A-FA03-F612-6DB3-C1D1F8B93EA3}"/>
                </a:ext>
              </a:extLst>
            </p:cNvPr>
            <p:cNvCxnSpPr/>
            <p:nvPr/>
          </p:nvCxnSpPr>
          <p:spPr>
            <a:xfrm>
              <a:off x="8199893" y="2429881"/>
              <a:ext cx="0" cy="466229"/>
            </a:xfrm>
            <a:prstGeom prst="straightConnector1">
              <a:avLst/>
            </a:prstGeom>
            <a:ln>
              <a:solidFill>
                <a:srgbClr val="BEC442"/>
              </a:solidFill>
              <a:prstDash val="lg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Gráfico 47" descr="Piezas de rompecabezas contorno">
              <a:extLst>
                <a:ext uri="{FF2B5EF4-FFF2-40B4-BE49-F238E27FC236}">
                  <a16:creationId xmlns:a16="http://schemas.microsoft.com/office/drawing/2014/main" id="{E09F8D5B-5E50-676E-370A-9C59F0E00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14830" y="1364871"/>
              <a:ext cx="685800" cy="685800"/>
            </a:xfrm>
            <a:prstGeom prst="rect">
              <a:avLst/>
            </a:prstGeom>
          </p:spPr>
        </p:pic>
      </p:grpSp>
      <p:pic>
        <p:nvPicPr>
          <p:cNvPr id="53" name="Gráfico 52" descr="Cuadrado formado por puntos">
            <a:extLst>
              <a:ext uri="{FF2B5EF4-FFF2-40B4-BE49-F238E27FC236}">
                <a16:creationId xmlns:a16="http://schemas.microsoft.com/office/drawing/2014/main" id="{FD2C5110-04FE-6D99-6F6F-AF32E734BF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grpSp>
        <p:nvGrpSpPr>
          <p:cNvPr id="72" name="Grupo 71">
            <a:extLst>
              <a:ext uri="{FF2B5EF4-FFF2-40B4-BE49-F238E27FC236}">
                <a16:creationId xmlns:a16="http://schemas.microsoft.com/office/drawing/2014/main" id="{DCEBA7A6-C240-C1D6-77EE-4F67DDBB44C3}"/>
              </a:ext>
            </a:extLst>
          </p:cNvPr>
          <p:cNvGrpSpPr/>
          <p:nvPr/>
        </p:nvGrpSpPr>
        <p:grpSpPr>
          <a:xfrm>
            <a:off x="3024242" y="1857281"/>
            <a:ext cx="4399315" cy="675690"/>
            <a:chOff x="3912592" y="2654782"/>
            <a:chExt cx="4399315" cy="1166841"/>
          </a:xfrm>
        </p:grpSpPr>
        <p:sp>
          <p:nvSpPr>
            <p:cNvPr id="60" name="Google Shape;104;p16">
              <a:extLst>
                <a:ext uri="{FF2B5EF4-FFF2-40B4-BE49-F238E27FC236}">
                  <a16:creationId xmlns:a16="http://schemas.microsoft.com/office/drawing/2014/main" id="{D3175403-BF4A-C3B7-0C29-A66697A2E7F7}"/>
                </a:ext>
              </a:extLst>
            </p:cNvPr>
            <p:cNvSpPr/>
            <p:nvPr/>
          </p:nvSpPr>
          <p:spPr>
            <a:xfrm rot="5400000">
              <a:off x="5475766" y="1091608"/>
              <a:ext cx="1166841" cy="4293189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58" name="Google Shape;107;p16">
              <a:extLst>
                <a:ext uri="{FF2B5EF4-FFF2-40B4-BE49-F238E27FC236}">
                  <a16:creationId xmlns:a16="http://schemas.microsoft.com/office/drawing/2014/main" id="{43CC1151-F717-FACA-679A-6865E7A286BB}"/>
                </a:ext>
              </a:extLst>
            </p:cNvPr>
            <p:cNvSpPr txBox="1"/>
            <p:nvPr/>
          </p:nvSpPr>
          <p:spPr>
            <a:xfrm>
              <a:off x="4400042" y="2937146"/>
              <a:ext cx="3911865" cy="5834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Abadi" panose="020B0604020104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Ejecución ¢76.978.951</a:t>
              </a:r>
              <a:endParaRPr sz="2000">
                <a:solidFill>
                  <a:srgbClr val="FFFFFF"/>
                </a:solidFill>
                <a:latin typeface="Abadi" panose="020B0604020104020204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65" name="Google Shape;103;p16">
            <a:extLst>
              <a:ext uri="{FF2B5EF4-FFF2-40B4-BE49-F238E27FC236}">
                <a16:creationId xmlns:a16="http://schemas.microsoft.com/office/drawing/2014/main" id="{A27688BA-05B7-E0A2-D21B-939E0BB79CD4}"/>
              </a:ext>
            </a:extLst>
          </p:cNvPr>
          <p:cNvGrpSpPr/>
          <p:nvPr/>
        </p:nvGrpSpPr>
        <p:grpSpPr>
          <a:xfrm rot="5400000">
            <a:off x="5136205" y="-930368"/>
            <a:ext cx="675689" cy="4899614"/>
            <a:chOff x="3848193" y="1800790"/>
            <a:chExt cx="398422" cy="1909200"/>
          </a:xfrm>
        </p:grpSpPr>
        <p:sp>
          <p:nvSpPr>
            <p:cNvPr id="70" name="Google Shape;106;p16">
              <a:extLst>
                <a:ext uri="{FF2B5EF4-FFF2-40B4-BE49-F238E27FC236}">
                  <a16:creationId xmlns:a16="http://schemas.microsoft.com/office/drawing/2014/main" id="{FCB1AD6C-879A-A6FC-A618-C839B3D9B827}"/>
                </a:ext>
              </a:extLst>
            </p:cNvPr>
            <p:cNvSpPr/>
            <p:nvPr/>
          </p:nvSpPr>
          <p:spPr>
            <a:xfrm>
              <a:off x="3848193" y="1800790"/>
              <a:ext cx="398422" cy="19092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71" name="Google Shape;107;p16">
              <a:extLst>
                <a:ext uri="{FF2B5EF4-FFF2-40B4-BE49-F238E27FC236}">
                  <a16:creationId xmlns:a16="http://schemas.microsoft.com/office/drawing/2014/main" id="{645D4237-F337-1AD1-68B1-CF0D1E1BA414}"/>
                </a:ext>
              </a:extLst>
            </p:cNvPr>
            <p:cNvSpPr txBox="1"/>
            <p:nvPr/>
          </p:nvSpPr>
          <p:spPr>
            <a:xfrm rot="16200000">
              <a:off x="3313593" y="2612670"/>
              <a:ext cx="1524310" cy="24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FFFFFF"/>
                  </a:solidFill>
                  <a:latin typeface="Abadi" panose="020B0604020104020204" pitchFamily="34" charset="0"/>
                  <a:ea typeface="Fira Sans Extra Condensed Medium"/>
                  <a:cs typeface="Fira Sans Extra Condensed Medium"/>
                  <a:sym typeface="Fira Sans Extra Condensed Medium"/>
                </a:rPr>
                <a:t>Presupuesto ¢93.782.150</a:t>
              </a:r>
              <a:endParaRPr sz="2000">
                <a:solidFill>
                  <a:srgbClr val="FFFFFF"/>
                </a:solidFill>
                <a:latin typeface="Abadi" panose="020B0604020104020204" pitchFamily="34" charset="0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pic>
        <p:nvPicPr>
          <p:cNvPr id="2" name="Gráfico 1" descr="Cuadrado formado por puntos">
            <a:extLst>
              <a:ext uri="{FF2B5EF4-FFF2-40B4-BE49-F238E27FC236}">
                <a16:creationId xmlns:a16="http://schemas.microsoft.com/office/drawing/2014/main" id="{A3CD7B3C-4251-D257-68B3-00804E90B9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70D591C-B410-BF1A-5BA9-63060D4D8A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2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>
            <a:extLst>
              <a:ext uri="{FF2B5EF4-FFF2-40B4-BE49-F238E27FC236}">
                <a16:creationId xmlns:a16="http://schemas.microsoft.com/office/drawing/2014/main" id="{F5E26805-48E2-EEF2-3852-4BE1FD3CD181}"/>
              </a:ext>
            </a:extLst>
          </p:cNvPr>
          <p:cNvGrpSpPr/>
          <p:nvPr/>
        </p:nvGrpSpPr>
        <p:grpSpPr>
          <a:xfrm>
            <a:off x="1367893" y="1958132"/>
            <a:ext cx="496783" cy="496783"/>
            <a:chOff x="0" y="0"/>
            <a:chExt cx="812800" cy="812800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ACD2A7FB-786E-3F46-E3B1-BB3ADB301C2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23"/>
              <a:endParaRPr lang="es-CR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10">
              <a:extLst>
                <a:ext uri="{FF2B5EF4-FFF2-40B4-BE49-F238E27FC236}">
                  <a16:creationId xmlns:a16="http://schemas.microsoft.com/office/drawing/2014/main" id="{64CE360B-F9CC-36DC-EA0E-C1CD222AB34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3917" tIns="23917" rIns="23917" bIns="23917" rtlCol="0" anchor="ctr"/>
            <a:lstStyle/>
            <a:p>
              <a:pPr algn="ctr" defTabSz="457223">
                <a:lnSpc>
                  <a:spcPts val="1049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20">
            <a:extLst>
              <a:ext uri="{FF2B5EF4-FFF2-40B4-BE49-F238E27FC236}">
                <a16:creationId xmlns:a16="http://schemas.microsoft.com/office/drawing/2014/main" id="{7B359D99-DD0E-362B-E2B0-E883E83D7783}"/>
              </a:ext>
            </a:extLst>
          </p:cNvPr>
          <p:cNvGrpSpPr/>
          <p:nvPr/>
        </p:nvGrpSpPr>
        <p:grpSpPr>
          <a:xfrm>
            <a:off x="4527530" y="1958132"/>
            <a:ext cx="496783" cy="496783"/>
            <a:chOff x="0" y="0"/>
            <a:chExt cx="812800" cy="812800"/>
          </a:xfrm>
        </p:grpSpPr>
        <p:sp>
          <p:nvSpPr>
            <p:cNvPr id="6" name="Freeform 21">
              <a:extLst>
                <a:ext uri="{FF2B5EF4-FFF2-40B4-BE49-F238E27FC236}">
                  <a16:creationId xmlns:a16="http://schemas.microsoft.com/office/drawing/2014/main" id="{BB267C50-1C37-82B3-920F-83F4E670CF7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23"/>
              <a:endParaRPr lang="es-CR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22">
              <a:extLst>
                <a:ext uri="{FF2B5EF4-FFF2-40B4-BE49-F238E27FC236}">
                  <a16:creationId xmlns:a16="http://schemas.microsoft.com/office/drawing/2014/main" id="{6AA530AC-F676-5459-C77C-BA99253CB0BF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3917" tIns="23917" rIns="23917" bIns="23917" rtlCol="0" anchor="ctr"/>
            <a:lstStyle/>
            <a:p>
              <a:pPr algn="ctr" defTabSz="457223">
                <a:lnSpc>
                  <a:spcPts val="1049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38">
            <a:extLst>
              <a:ext uri="{FF2B5EF4-FFF2-40B4-BE49-F238E27FC236}">
                <a16:creationId xmlns:a16="http://schemas.microsoft.com/office/drawing/2014/main" id="{CAF10211-847A-E429-AB45-5F2E830B99B2}"/>
              </a:ext>
            </a:extLst>
          </p:cNvPr>
          <p:cNvGrpSpPr/>
          <p:nvPr/>
        </p:nvGrpSpPr>
        <p:grpSpPr>
          <a:xfrm rot="-10800000">
            <a:off x="2947230" y="1011995"/>
            <a:ext cx="496783" cy="496783"/>
            <a:chOff x="0" y="0"/>
            <a:chExt cx="812800" cy="812800"/>
          </a:xfrm>
        </p:grpSpPr>
        <p:sp>
          <p:nvSpPr>
            <p:cNvPr id="12" name="Freeform 39">
              <a:extLst>
                <a:ext uri="{FF2B5EF4-FFF2-40B4-BE49-F238E27FC236}">
                  <a16:creationId xmlns:a16="http://schemas.microsoft.com/office/drawing/2014/main" id="{A09289C5-7D30-300B-C331-C797004D93F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23"/>
              <a:endParaRPr lang="es-CR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40">
              <a:extLst>
                <a:ext uri="{FF2B5EF4-FFF2-40B4-BE49-F238E27FC236}">
                  <a16:creationId xmlns:a16="http://schemas.microsoft.com/office/drawing/2014/main" id="{D92C48FB-40B1-BE9C-E64F-74A9BE05A07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3917" tIns="23917" rIns="23917" bIns="23917" rtlCol="0" anchor="ctr"/>
            <a:lstStyle/>
            <a:p>
              <a:pPr algn="ctr" defTabSz="457223">
                <a:lnSpc>
                  <a:spcPts val="1049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47">
            <a:extLst>
              <a:ext uri="{FF2B5EF4-FFF2-40B4-BE49-F238E27FC236}">
                <a16:creationId xmlns:a16="http://schemas.microsoft.com/office/drawing/2014/main" id="{391A0EE9-92BA-20F9-0664-95133AEE6FDC}"/>
              </a:ext>
            </a:extLst>
          </p:cNvPr>
          <p:cNvGrpSpPr/>
          <p:nvPr/>
        </p:nvGrpSpPr>
        <p:grpSpPr>
          <a:xfrm rot="-10800000">
            <a:off x="6106868" y="1011995"/>
            <a:ext cx="496783" cy="496783"/>
            <a:chOff x="0" y="0"/>
            <a:chExt cx="812800" cy="812800"/>
          </a:xfrm>
        </p:grpSpPr>
        <p:sp>
          <p:nvSpPr>
            <p:cNvPr id="15" name="Freeform 48">
              <a:extLst>
                <a:ext uri="{FF2B5EF4-FFF2-40B4-BE49-F238E27FC236}">
                  <a16:creationId xmlns:a16="http://schemas.microsoft.com/office/drawing/2014/main" id="{8BFAAF40-2E33-C6AA-D63D-2F5F4406D60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23"/>
              <a:endParaRPr lang="es-CR" sz="9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49">
              <a:extLst>
                <a:ext uri="{FF2B5EF4-FFF2-40B4-BE49-F238E27FC236}">
                  <a16:creationId xmlns:a16="http://schemas.microsoft.com/office/drawing/2014/main" id="{93F6F830-9B09-F66D-3E4D-8228E6E993DA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3917" tIns="23917" rIns="23917" bIns="23917" rtlCol="0" anchor="ctr"/>
            <a:lstStyle/>
            <a:p>
              <a:pPr algn="ctr" defTabSz="457223">
                <a:lnSpc>
                  <a:spcPts val="1049"/>
                </a:lnSpc>
              </a:pPr>
              <a:endParaRPr sz="9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87" name="Gráfico 86" descr="Cuadrado formado por puntos">
            <a:extLst>
              <a:ext uri="{FF2B5EF4-FFF2-40B4-BE49-F238E27FC236}">
                <a16:creationId xmlns:a16="http://schemas.microsoft.com/office/drawing/2014/main" id="{947283BD-6707-3D3A-EEB8-9BF9934DB8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87800" y="3788638"/>
            <a:ext cx="2381400" cy="2381400"/>
          </a:xfrm>
          <a:prstGeom prst="rect">
            <a:avLst/>
          </a:prstGeom>
        </p:spPr>
      </p:pic>
      <p:pic>
        <p:nvPicPr>
          <p:cNvPr id="94" name="Gráfico 93" descr="Cuadrado formado por puntos">
            <a:extLst>
              <a:ext uri="{FF2B5EF4-FFF2-40B4-BE49-F238E27FC236}">
                <a16:creationId xmlns:a16="http://schemas.microsoft.com/office/drawing/2014/main" id="{3D912346-09FA-44CF-F226-2D912D8473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28" name="Vista general de sección 27">
                <a:extLst>
                  <a:ext uri="{FF2B5EF4-FFF2-40B4-BE49-F238E27FC236}">
                    <a16:creationId xmlns:a16="http://schemas.microsoft.com/office/drawing/2014/main" id="{1B2542FA-A627-824B-B135-35E6D75681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27434646"/>
                  </p:ext>
                </p:extLst>
              </p:nvPr>
            </p:nvGraphicFramePr>
            <p:xfrm>
              <a:off x="837588" y="1023460"/>
              <a:ext cx="1385696" cy="2765178"/>
            </p:xfrm>
            <a:graphic>
              <a:graphicData uri="http://schemas.microsoft.com/office/powerpoint/2016/sectionzoom">
                <psez:sectionZm>
                  <psez:sectionZmObj sectionId="{6800BA09-2767-481A-A400-BBE6705E84EF}">
                    <psez:zmPr id="{80C568D4-EC5A-4D5F-8A2D-EA0D1748335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85696" cy="2765178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28" name="Vista general de sección 27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1B2542FA-A627-824B-B135-35E6D75681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7588" y="1023460"/>
                <a:ext cx="1385696" cy="2765178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0" name="Vista general de sección 29">
                <a:extLst>
                  <a:ext uri="{FF2B5EF4-FFF2-40B4-BE49-F238E27FC236}">
                    <a16:creationId xmlns:a16="http://schemas.microsoft.com/office/drawing/2014/main" id="{A910FD07-C2E6-CF7E-2288-75607D9AF3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05701806"/>
                  </p:ext>
                </p:extLst>
              </p:nvPr>
            </p:nvGraphicFramePr>
            <p:xfrm>
              <a:off x="2316554" y="1023460"/>
              <a:ext cx="1396104" cy="2719050"/>
            </p:xfrm>
            <a:graphic>
              <a:graphicData uri="http://schemas.microsoft.com/office/powerpoint/2016/sectionzoom">
                <psez:sectionZm>
                  <psez:sectionZmObj sectionId="{4C036DEC-C6CE-4201-8686-54898C8DF875}">
                    <psez:zmPr id="{EE1FF2DB-63F0-431B-A680-0D58E4D2B46B}" imageType="cover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96104" cy="271905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0" name="Vista general de sección 2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910FD07-C2E6-CF7E-2288-75607D9AF3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16554" y="1023460"/>
                <a:ext cx="1396104" cy="271905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2" name="Vista general de sección 31">
                <a:extLst>
                  <a:ext uri="{FF2B5EF4-FFF2-40B4-BE49-F238E27FC236}">
                    <a16:creationId xmlns:a16="http://schemas.microsoft.com/office/drawing/2014/main" id="{73F8F437-30CA-5293-A1D6-5EBCC26F96F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72290257"/>
                  </p:ext>
                </p:extLst>
              </p:nvPr>
            </p:nvGraphicFramePr>
            <p:xfrm>
              <a:off x="3741800" y="1023460"/>
              <a:ext cx="1396800" cy="2561843"/>
            </p:xfrm>
            <a:graphic>
              <a:graphicData uri="http://schemas.microsoft.com/office/powerpoint/2016/sectionzoom">
                <psez:sectionZm>
                  <psez:sectionZmObj sectionId="{074309C9-D036-4ECC-B1B4-3AF1E56DCA98}">
                    <psez:zmPr id="{F1FDA4AA-9290-4C17-8CE1-21ECE40CB52D}" imageType="cover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96800" cy="2561843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2" name="Vista general de sección 31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3F8F437-30CA-5293-A1D6-5EBCC26F96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41800" y="1023460"/>
                <a:ext cx="1396800" cy="2561843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4" name="Vista general de sección 33">
                <a:extLst>
                  <a:ext uri="{FF2B5EF4-FFF2-40B4-BE49-F238E27FC236}">
                    <a16:creationId xmlns:a16="http://schemas.microsoft.com/office/drawing/2014/main" id="{BEE93561-8EF6-6277-E4E1-DA806F852A6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8269"/>
                  </p:ext>
                </p:extLst>
              </p:nvPr>
            </p:nvGraphicFramePr>
            <p:xfrm>
              <a:off x="5175660" y="1011994"/>
              <a:ext cx="1523542" cy="2718000"/>
            </p:xfrm>
            <a:graphic>
              <a:graphicData uri="http://schemas.microsoft.com/office/powerpoint/2016/sectionzoom">
                <psez:sectionZm>
                  <psez:sectionZmObj sectionId="{A15C2992-EF24-43DC-B490-CAD169125836}">
                    <psez:zmPr id="{ED31FE7D-1251-4908-8269-D1F58CBCCCA4}" imageType="cover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23542" cy="2718000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4" name="Vista general de sección 33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BEE93561-8EF6-6277-E4E1-DA806F852A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75660" y="1011994"/>
                <a:ext cx="1523542" cy="2718000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8" name="Vista general de sección 37">
                <a:extLst>
                  <a:ext uri="{FF2B5EF4-FFF2-40B4-BE49-F238E27FC236}">
                    <a16:creationId xmlns:a16="http://schemas.microsoft.com/office/drawing/2014/main" id="{137FF709-529D-1C1B-5879-ABC7F6AD731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53778331"/>
                  </p:ext>
                </p:extLst>
              </p:nvPr>
            </p:nvGraphicFramePr>
            <p:xfrm>
              <a:off x="6699202" y="1011994"/>
              <a:ext cx="1380773" cy="2381247"/>
            </p:xfrm>
            <a:graphic>
              <a:graphicData uri="http://schemas.microsoft.com/office/powerpoint/2016/sectionzoom">
                <psez:sectionZm>
                  <psez:sectionZmObj sectionId="{6DC2D4B6-B51C-4653-9AAB-0F65BA8D1C55}">
                    <psez:zmPr id="{72C4F610-F4E6-455F-BD02-739ACF28F345}" imageType="cover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80773" cy="2381247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8" name="Vista general de sección 37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137FF709-529D-1C1B-5879-ABC7F6AD731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699202" y="1011994"/>
                <a:ext cx="1380773" cy="2381247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pic>
        <p:nvPicPr>
          <p:cNvPr id="18" name="Gráfico 17" descr="Cuadrado formado por puntos">
            <a:extLst>
              <a:ext uri="{FF2B5EF4-FFF2-40B4-BE49-F238E27FC236}">
                <a16:creationId xmlns:a16="http://schemas.microsoft.com/office/drawing/2014/main" id="{CB684F1F-0A1A-6835-2892-AF536A80217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pic>
        <p:nvPicPr>
          <p:cNvPr id="20" name="Gráfico 19" descr="Cuadrado formado por puntos">
            <a:extLst>
              <a:ext uri="{FF2B5EF4-FFF2-40B4-BE49-F238E27FC236}">
                <a16:creationId xmlns:a16="http://schemas.microsoft.com/office/drawing/2014/main" id="{9D5D9182-9AD0-D1CA-4997-4F1D3A8054F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1613444" y="4383918"/>
            <a:ext cx="2381248" cy="238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419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04279-4837-F681-8751-9F9D1DA03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EA896FD-F39E-97DE-F890-2C4D8D5609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01554"/>
            <a:ext cx="9222828" cy="2900412"/>
          </a:xfrm>
          <a:prstGeom prst="rect">
            <a:avLst/>
          </a:prstGeom>
        </p:spPr>
      </p:pic>
      <p:sp>
        <p:nvSpPr>
          <p:cNvPr id="192" name="Texto">
            <a:extLst>
              <a:ext uri="{FF2B5EF4-FFF2-40B4-BE49-F238E27FC236}">
                <a16:creationId xmlns:a16="http://schemas.microsoft.com/office/drawing/2014/main" id="{CBDCA441-F5A9-31A1-2062-7DBE764E3EA8}"/>
              </a:ext>
            </a:extLst>
          </p:cNvPr>
          <p:cNvSpPr txBox="1"/>
          <p:nvPr/>
        </p:nvSpPr>
        <p:spPr>
          <a:xfrm>
            <a:off x="-15498" y="-59037"/>
            <a:ext cx="52900" cy="107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l" defTabSz="457200">
              <a:defRPr sz="120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rPr sz="450"/>
              <a:t> </a:t>
            </a:r>
          </a:p>
        </p:txBody>
      </p:sp>
      <p:sp>
        <p:nvSpPr>
          <p:cNvPr id="20" name="CuadroTexto 6">
            <a:extLst>
              <a:ext uri="{FF2B5EF4-FFF2-40B4-BE49-F238E27FC236}">
                <a16:creationId xmlns:a16="http://schemas.microsoft.com/office/drawing/2014/main" id="{0359E1B1-CE25-9E53-1534-367A6864F56A}"/>
              </a:ext>
            </a:extLst>
          </p:cNvPr>
          <p:cNvSpPr txBox="1"/>
          <p:nvPr/>
        </p:nvSpPr>
        <p:spPr>
          <a:xfrm>
            <a:off x="4919559" y="2571750"/>
            <a:ext cx="3847252" cy="213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17145" rIns="17145">
            <a:spAutoFit/>
          </a:bodyPr>
          <a:lstStyle/>
          <a:p>
            <a:pPr algn="just">
              <a:defRPr sz="2100">
                <a:latin typeface="+mj-lt"/>
                <a:ea typeface="+mj-ea"/>
                <a:cs typeface="+mj-cs"/>
                <a:sym typeface="Helvetica Neue"/>
              </a:defRPr>
            </a:pPr>
            <a:r>
              <a:rPr lang="es-CR" sz="788">
                <a:latin typeface="Avenir Book" panose="02000503020000020003" pitchFamily="2" charset="0"/>
                <a:ea typeface="+mj-ea"/>
                <a:cs typeface="+mj-cs"/>
              </a:rPr>
              <a:t>Texto diapositiva</a:t>
            </a:r>
          </a:p>
        </p:txBody>
      </p:sp>
      <p:sp>
        <p:nvSpPr>
          <p:cNvPr id="6" name="Título de diapositiva">
            <a:extLst>
              <a:ext uri="{FF2B5EF4-FFF2-40B4-BE49-F238E27FC236}">
                <a16:creationId xmlns:a16="http://schemas.microsoft.com/office/drawing/2014/main" id="{0C3DE8FC-29FD-9FC6-DEBE-781359228E69}"/>
              </a:ext>
            </a:extLst>
          </p:cNvPr>
          <p:cNvSpPr txBox="1">
            <a:spLocks/>
          </p:cNvSpPr>
          <p:nvPr/>
        </p:nvSpPr>
        <p:spPr>
          <a:xfrm>
            <a:off x="903625" y="2851716"/>
            <a:ext cx="1993621" cy="537437"/>
          </a:xfrm>
          <a:prstGeom prst="rect">
            <a:avLst/>
          </a:prstGeom>
        </p:spPr>
        <p:txBody>
          <a:bodyPr lIns="19050" tIns="19050" rIns="19050" bIns="19050" anchor="t"/>
          <a:lstStyle>
            <a:lvl1pPr marL="0" marR="0" indent="0" algn="l" defTabSz="2438337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1828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8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s-CR" sz="3188" b="0">
                <a:solidFill>
                  <a:schemeClr val="bg1"/>
                </a:solidFill>
                <a:latin typeface="Avenir" panose="02000503020000020003" pitchFamily="2" charset="0"/>
              </a:rPr>
              <a:t>Gracias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4B1D5CF-DEBA-23CD-D7CA-9E16E8AA1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951" y="2763035"/>
            <a:ext cx="3300413" cy="103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9258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FB9C1D8-D4E7-D075-4525-A8BCFAE0AB3A}"/>
              </a:ext>
            </a:extLst>
          </p:cNvPr>
          <p:cNvGrpSpPr/>
          <p:nvPr/>
        </p:nvGrpSpPr>
        <p:grpSpPr>
          <a:xfrm>
            <a:off x="-415141" y="1962240"/>
            <a:ext cx="2091906" cy="2744807"/>
            <a:chOff x="978375" y="1894637"/>
            <a:chExt cx="2420239" cy="3226653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1EC41CB3-1B60-2C42-5D8C-FD0F5522C61D}"/>
                </a:ext>
              </a:extLst>
            </p:cNvPr>
            <p:cNvSpPr/>
            <p:nvPr/>
          </p:nvSpPr>
          <p:spPr>
            <a:xfrm>
              <a:off x="978375" y="1894637"/>
              <a:ext cx="1809750" cy="1809749"/>
            </a:xfrm>
            <a:custGeom>
              <a:avLst/>
              <a:gdLst/>
              <a:ahLst/>
              <a:cxnLst/>
              <a:rect l="l" t="t" r="r" b="b"/>
              <a:pathLst>
                <a:path w="2714625" h="2714625">
                  <a:moveTo>
                    <a:pt x="0" y="0"/>
                  </a:moveTo>
                  <a:lnTo>
                    <a:pt x="2714625" y="0"/>
                  </a:lnTo>
                  <a:lnTo>
                    <a:pt x="2714625" y="2714625"/>
                  </a:lnTo>
                  <a:lnTo>
                    <a:pt x="0" y="2714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869362B2-03E9-4199-D5B3-18DF2FEBC71A}"/>
                </a:ext>
              </a:extLst>
            </p:cNvPr>
            <p:cNvGrpSpPr/>
            <p:nvPr/>
          </p:nvGrpSpPr>
          <p:grpSpPr>
            <a:xfrm>
              <a:off x="1127780" y="2025490"/>
              <a:ext cx="1531361" cy="1531361"/>
              <a:chOff x="0" y="0"/>
              <a:chExt cx="812800" cy="812800"/>
            </a:xfrm>
          </p:grpSpPr>
          <p:sp>
            <p:nvSpPr>
              <p:cNvPr id="41" name="Freeform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1AE8B7EB-31A7-B527-B683-EF0F9B9B1D1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186"/>
              </a:solidFill>
            </p:spPr>
            <p:txBody>
              <a:bodyPr/>
              <a:lstStyle/>
              <a:p>
                <a:pPr defTabSz="609630"/>
                <a:endParaRPr lang="es-CR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TextBox 6">
                <a:extLst>
                  <a:ext uri="{FF2B5EF4-FFF2-40B4-BE49-F238E27FC236}">
                    <a16:creationId xmlns:a16="http://schemas.microsoft.com/office/drawing/2014/main" id="{8C9CE554-C2D2-3132-9837-1D50DF9D6864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1666" tIns="41666" rIns="41666" bIns="41666" rtlCol="0" anchor="ctr"/>
              <a:lstStyle/>
              <a:p>
                <a:pPr algn="ctr" defTabSz="609630">
                  <a:lnSpc>
                    <a:spcPts val="1399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691DA2A1-EE98-26CD-7D81-0DF0974B0DA0}"/>
                </a:ext>
              </a:extLst>
            </p:cNvPr>
            <p:cNvSpPr/>
            <p:nvPr/>
          </p:nvSpPr>
          <p:spPr>
            <a:xfrm>
              <a:off x="1523950" y="2405868"/>
              <a:ext cx="739023" cy="731633"/>
            </a:xfrm>
            <a:custGeom>
              <a:avLst/>
              <a:gdLst/>
              <a:ahLst/>
              <a:cxnLst/>
              <a:rect l="l" t="t" r="r" b="b"/>
              <a:pathLst>
                <a:path w="1108535" h="1097450">
                  <a:moveTo>
                    <a:pt x="0" y="0"/>
                  </a:moveTo>
                  <a:lnTo>
                    <a:pt x="1108535" y="0"/>
                  </a:lnTo>
                  <a:lnTo>
                    <a:pt x="1108535" y="1097450"/>
                  </a:lnTo>
                  <a:lnTo>
                    <a:pt x="0" y="1097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1" name="Group 11">
              <a:extLst>
                <a:ext uri="{FF2B5EF4-FFF2-40B4-BE49-F238E27FC236}">
                  <a16:creationId xmlns:a16="http://schemas.microsoft.com/office/drawing/2014/main" id="{2A4216A6-4C3C-2CE7-C6AD-3F3B0BFCC173}"/>
                </a:ext>
              </a:extLst>
            </p:cNvPr>
            <p:cNvGrpSpPr/>
            <p:nvPr/>
          </p:nvGrpSpPr>
          <p:grpSpPr>
            <a:xfrm>
              <a:off x="1174305" y="3173797"/>
              <a:ext cx="1465750" cy="496264"/>
              <a:chOff x="76200" y="2"/>
              <a:chExt cx="2400661" cy="812800"/>
            </a:xfrm>
          </p:grpSpPr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FEC8C93E-EFB3-91F0-C48D-86384AE112FF}"/>
                  </a:ext>
                </a:extLst>
              </p:cNvPr>
              <p:cNvSpPr/>
              <p:nvPr/>
            </p:nvSpPr>
            <p:spPr>
              <a:xfrm>
                <a:off x="1664061" y="2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186"/>
              </a:solidFill>
            </p:spPr>
            <p:txBody>
              <a:bodyPr/>
              <a:lstStyle/>
              <a:p>
                <a:pPr defTabSz="609630"/>
                <a:endParaRPr lang="es-CR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TextBox 13">
                <a:extLst>
                  <a:ext uri="{FF2B5EF4-FFF2-40B4-BE49-F238E27FC236}">
                    <a16:creationId xmlns:a16="http://schemas.microsoft.com/office/drawing/2014/main" id="{512B51E7-478F-361E-C9BE-BBDFFE4BE62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1889" tIns="31889" rIns="31889" bIns="31889" rtlCol="0" anchor="ctr"/>
              <a:lstStyle/>
              <a:p>
                <a:pPr algn="ctr" defTabSz="609630">
                  <a:lnSpc>
                    <a:spcPts val="1399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2" name="TextBox 69">
              <a:extLst>
                <a:ext uri="{FF2B5EF4-FFF2-40B4-BE49-F238E27FC236}">
                  <a16:creationId xmlns:a16="http://schemas.microsoft.com/office/drawing/2014/main" id="{F7BA7779-0E11-6E1A-87E1-93820CD555A0}"/>
                </a:ext>
              </a:extLst>
            </p:cNvPr>
            <p:cNvSpPr txBox="1"/>
            <p:nvPr/>
          </p:nvSpPr>
          <p:spPr>
            <a:xfrm>
              <a:off x="1632536" y="4460767"/>
              <a:ext cx="1766078" cy="6605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Ejecución del Plan de</a:t>
              </a:r>
            </a:p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Trabajo 2024</a:t>
              </a:r>
            </a:p>
          </p:txBody>
        </p:sp>
        <p:sp>
          <p:nvSpPr>
            <p:cNvPr id="33" name="Freeform 79">
              <a:extLst>
                <a:ext uri="{FF2B5EF4-FFF2-40B4-BE49-F238E27FC236}">
                  <a16:creationId xmlns:a16="http://schemas.microsoft.com/office/drawing/2014/main" id="{3321D902-0EB6-BC3A-8831-F7B1313A14FC}"/>
                </a:ext>
              </a:extLst>
            </p:cNvPr>
            <p:cNvSpPr/>
            <p:nvPr/>
          </p:nvSpPr>
          <p:spPr>
            <a:xfrm rot="5400000">
              <a:off x="1576291" y="3932831"/>
              <a:ext cx="621639" cy="96099"/>
            </a:xfrm>
            <a:custGeom>
              <a:avLst/>
              <a:gdLst/>
              <a:ahLst/>
              <a:cxnLst/>
              <a:rect l="l" t="t" r="r" b="b"/>
              <a:pathLst>
                <a:path w="932458" h="144149">
                  <a:moveTo>
                    <a:pt x="0" y="0"/>
                  </a:moveTo>
                  <a:lnTo>
                    <a:pt x="932459" y="0"/>
                  </a:lnTo>
                  <a:lnTo>
                    <a:pt x="932459" y="144149"/>
                  </a:lnTo>
                  <a:lnTo>
                    <a:pt x="0" y="144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174585" b="-1712468"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" name="TextBox 69">
            <a:extLst>
              <a:ext uri="{FF2B5EF4-FFF2-40B4-BE49-F238E27FC236}">
                <a16:creationId xmlns:a16="http://schemas.microsoft.com/office/drawing/2014/main" id="{CE7A14C5-C62A-4234-AD1B-79575F799DEB}"/>
              </a:ext>
            </a:extLst>
          </p:cNvPr>
          <p:cNvSpPr txBox="1"/>
          <p:nvPr/>
        </p:nvSpPr>
        <p:spPr>
          <a:xfrm>
            <a:off x="-320498" y="154324"/>
            <a:ext cx="4269543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  <a:spcBef>
                <a:spcPct val="0"/>
              </a:spcBef>
            </a:pPr>
            <a:r>
              <a:rPr lang="en-US" sz="1800">
                <a:solidFill>
                  <a:srgbClr val="0841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Documentos emitidos en el período</a:t>
            </a:r>
          </a:p>
        </p:txBody>
      </p:sp>
      <p:sp>
        <p:nvSpPr>
          <p:cNvPr id="4" name="Google Shape;819;p38">
            <a:extLst>
              <a:ext uri="{FF2B5EF4-FFF2-40B4-BE49-F238E27FC236}">
                <a16:creationId xmlns:a16="http://schemas.microsoft.com/office/drawing/2014/main" id="{31E06FD7-3196-71A6-7976-2C1DF3CFF46A}"/>
              </a:ext>
            </a:extLst>
          </p:cNvPr>
          <p:cNvSpPr/>
          <p:nvPr/>
        </p:nvSpPr>
        <p:spPr>
          <a:xfrm rot="10800000">
            <a:off x="5327345" y="2892913"/>
            <a:ext cx="754500" cy="54080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Google Shape;820;p38">
            <a:extLst>
              <a:ext uri="{FF2B5EF4-FFF2-40B4-BE49-F238E27FC236}">
                <a16:creationId xmlns:a16="http://schemas.microsoft.com/office/drawing/2014/main" id="{676ED963-B0B1-9C26-08C1-83FAE5E2BE51}"/>
              </a:ext>
            </a:extLst>
          </p:cNvPr>
          <p:cNvSpPr txBox="1"/>
          <p:nvPr/>
        </p:nvSpPr>
        <p:spPr>
          <a:xfrm rot="-5400000">
            <a:off x="5378778" y="2977381"/>
            <a:ext cx="613348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24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12</a:t>
            </a:r>
            <a:endParaRPr sz="2400" b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6" name="Google Shape;821;p38">
            <a:extLst>
              <a:ext uri="{FF2B5EF4-FFF2-40B4-BE49-F238E27FC236}">
                <a16:creationId xmlns:a16="http://schemas.microsoft.com/office/drawing/2014/main" id="{58EDB389-E476-17C9-93BA-3FD7A23EE26F}"/>
              </a:ext>
            </a:extLst>
          </p:cNvPr>
          <p:cNvSpPr/>
          <p:nvPr/>
        </p:nvSpPr>
        <p:spPr>
          <a:xfrm rot="10800000">
            <a:off x="4572920" y="2977236"/>
            <a:ext cx="754500" cy="4564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Google Shape;822;p38">
            <a:extLst>
              <a:ext uri="{FF2B5EF4-FFF2-40B4-BE49-F238E27FC236}">
                <a16:creationId xmlns:a16="http://schemas.microsoft.com/office/drawing/2014/main" id="{C52A3CBB-36F4-9E67-1993-BE52F26B1B56}"/>
              </a:ext>
            </a:extLst>
          </p:cNvPr>
          <p:cNvSpPr txBox="1"/>
          <p:nvPr/>
        </p:nvSpPr>
        <p:spPr>
          <a:xfrm rot="-5400000">
            <a:off x="4698225" y="3022188"/>
            <a:ext cx="540803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4</a:t>
            </a:r>
            <a:endParaRPr sz="2400" b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8" name="Google Shape;823;p38">
            <a:extLst>
              <a:ext uri="{FF2B5EF4-FFF2-40B4-BE49-F238E27FC236}">
                <a16:creationId xmlns:a16="http://schemas.microsoft.com/office/drawing/2014/main" id="{E3EC3DE8-4504-01CE-1DFD-FA969903175B}"/>
              </a:ext>
            </a:extLst>
          </p:cNvPr>
          <p:cNvSpPr/>
          <p:nvPr/>
        </p:nvSpPr>
        <p:spPr>
          <a:xfrm rot="10800000">
            <a:off x="3818470" y="2977239"/>
            <a:ext cx="754500" cy="456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Google Shape;824;p38">
            <a:extLst>
              <a:ext uri="{FF2B5EF4-FFF2-40B4-BE49-F238E27FC236}">
                <a16:creationId xmlns:a16="http://schemas.microsoft.com/office/drawing/2014/main" id="{B463A546-5DE4-A434-5B4D-FE543BEEF7DA}"/>
              </a:ext>
            </a:extLst>
          </p:cNvPr>
          <p:cNvSpPr txBox="1"/>
          <p:nvPr/>
        </p:nvSpPr>
        <p:spPr>
          <a:xfrm rot="-5400000">
            <a:off x="3996454" y="3077046"/>
            <a:ext cx="396472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4</a:t>
            </a:r>
            <a:endParaRPr sz="2400" b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11" name="Google Shape;825;p38">
            <a:extLst>
              <a:ext uri="{FF2B5EF4-FFF2-40B4-BE49-F238E27FC236}">
                <a16:creationId xmlns:a16="http://schemas.microsoft.com/office/drawing/2014/main" id="{E0976683-743F-68EA-6201-4FDB9F800797}"/>
              </a:ext>
            </a:extLst>
          </p:cNvPr>
          <p:cNvSpPr/>
          <p:nvPr/>
        </p:nvSpPr>
        <p:spPr>
          <a:xfrm rot="10800000">
            <a:off x="3064045" y="1576415"/>
            <a:ext cx="754500" cy="18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Google Shape;826;p38">
            <a:extLst>
              <a:ext uri="{FF2B5EF4-FFF2-40B4-BE49-F238E27FC236}">
                <a16:creationId xmlns:a16="http://schemas.microsoft.com/office/drawing/2014/main" id="{D8C67EBD-AEC0-6B96-141D-C13A6DAF02EF}"/>
              </a:ext>
            </a:extLst>
          </p:cNvPr>
          <p:cNvSpPr txBox="1"/>
          <p:nvPr/>
        </p:nvSpPr>
        <p:spPr>
          <a:xfrm rot="-5400000">
            <a:off x="3045076" y="2853788"/>
            <a:ext cx="815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55</a:t>
            </a:r>
            <a:endParaRPr sz="2400" b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14" name="Google Shape;827;p38">
            <a:extLst>
              <a:ext uri="{FF2B5EF4-FFF2-40B4-BE49-F238E27FC236}">
                <a16:creationId xmlns:a16="http://schemas.microsoft.com/office/drawing/2014/main" id="{0E5D3120-C156-C0F5-A76C-D98CF256DD0E}"/>
              </a:ext>
            </a:extLst>
          </p:cNvPr>
          <p:cNvSpPr txBox="1"/>
          <p:nvPr/>
        </p:nvSpPr>
        <p:spPr>
          <a:xfrm>
            <a:off x="3080436" y="753452"/>
            <a:ext cx="1581805" cy="31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Estudio por riesgo</a:t>
            </a:r>
            <a:endParaRPr sz="1200" b="1">
              <a:solidFill>
                <a:schemeClr val="accent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grpSp>
        <p:nvGrpSpPr>
          <p:cNvPr id="15" name="Google Shape;835;p38">
            <a:extLst>
              <a:ext uri="{FF2B5EF4-FFF2-40B4-BE49-F238E27FC236}">
                <a16:creationId xmlns:a16="http://schemas.microsoft.com/office/drawing/2014/main" id="{E9C2B8D4-3B73-F09A-4F9B-A451857D6743}"/>
              </a:ext>
            </a:extLst>
          </p:cNvPr>
          <p:cNvGrpSpPr/>
          <p:nvPr/>
        </p:nvGrpSpPr>
        <p:grpSpPr>
          <a:xfrm>
            <a:off x="3262687" y="3600214"/>
            <a:ext cx="353557" cy="353557"/>
            <a:chOff x="-31164450" y="2657050"/>
            <a:chExt cx="291425" cy="291425"/>
          </a:xfrm>
          <a:solidFill>
            <a:schemeClr val="accent1"/>
          </a:solidFill>
        </p:grpSpPr>
        <p:sp>
          <p:nvSpPr>
            <p:cNvPr id="16" name="Google Shape;836;p38">
              <a:extLst>
                <a:ext uri="{FF2B5EF4-FFF2-40B4-BE49-F238E27FC236}">
                  <a16:creationId xmlns:a16="http://schemas.microsoft.com/office/drawing/2014/main" id="{B315EF14-3497-06C2-9110-3F66F0475894}"/>
                </a:ext>
              </a:extLst>
            </p:cNvPr>
            <p:cNvSpPr/>
            <p:nvPr/>
          </p:nvSpPr>
          <p:spPr>
            <a:xfrm>
              <a:off x="-31028975" y="276100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63" y="536"/>
                    <a:pt x="221" y="694"/>
                    <a:pt x="378" y="694"/>
                  </a:cubicBezTo>
                  <a:cubicBezTo>
                    <a:pt x="567" y="694"/>
                    <a:pt x="725" y="536"/>
                    <a:pt x="725" y="347"/>
                  </a:cubicBez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7" name="Google Shape;837;p38">
              <a:extLst>
                <a:ext uri="{FF2B5EF4-FFF2-40B4-BE49-F238E27FC236}">
                  <a16:creationId xmlns:a16="http://schemas.microsoft.com/office/drawing/2014/main" id="{FFC24B0A-584E-6732-51BA-6390D30FDA7E}"/>
                </a:ext>
              </a:extLst>
            </p:cNvPr>
            <p:cNvSpPr/>
            <p:nvPr/>
          </p:nvSpPr>
          <p:spPr>
            <a:xfrm>
              <a:off x="-31028975" y="2794075"/>
              <a:ext cx="18125" cy="52025"/>
            </a:xfrm>
            <a:custGeom>
              <a:avLst/>
              <a:gdLst/>
              <a:ahLst/>
              <a:cxnLst/>
              <a:rect l="l" t="t" r="r" b="b"/>
              <a:pathLst>
                <a:path w="725" h="2081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34"/>
                  </a:lnTo>
                  <a:cubicBezTo>
                    <a:pt x="63" y="1923"/>
                    <a:pt x="221" y="2080"/>
                    <a:pt x="378" y="2080"/>
                  </a:cubicBezTo>
                  <a:cubicBezTo>
                    <a:pt x="567" y="2080"/>
                    <a:pt x="725" y="1923"/>
                    <a:pt x="725" y="1734"/>
                  </a:cubicBezTo>
                  <a:lnTo>
                    <a:pt x="725" y="347"/>
                  </a:ln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8" name="Google Shape;838;p38">
              <a:extLst>
                <a:ext uri="{FF2B5EF4-FFF2-40B4-BE49-F238E27FC236}">
                  <a16:creationId xmlns:a16="http://schemas.microsoft.com/office/drawing/2014/main" id="{CD90ADDD-2713-6372-D6F2-A8B441C067EF}"/>
                </a:ext>
              </a:extLst>
            </p:cNvPr>
            <p:cNvSpPr/>
            <p:nvPr/>
          </p:nvSpPr>
          <p:spPr>
            <a:xfrm>
              <a:off x="-31164450" y="2657050"/>
              <a:ext cx="291425" cy="291425"/>
            </a:xfrm>
            <a:custGeom>
              <a:avLst/>
              <a:gdLst/>
              <a:ahLst/>
              <a:cxnLst/>
              <a:rect l="l" t="t" r="r" b="b"/>
              <a:pathLst>
                <a:path w="11657" h="11657" extrusionOk="0">
                  <a:moveTo>
                    <a:pt x="1323" y="4852"/>
                  </a:moveTo>
                  <a:lnTo>
                    <a:pt x="1323" y="8286"/>
                  </a:lnTo>
                  <a:lnTo>
                    <a:pt x="977" y="8286"/>
                  </a:lnTo>
                  <a:cubicBezTo>
                    <a:pt x="788" y="8286"/>
                    <a:pt x="630" y="8128"/>
                    <a:pt x="630" y="7939"/>
                  </a:cubicBezTo>
                  <a:lnTo>
                    <a:pt x="630" y="5198"/>
                  </a:lnTo>
                  <a:cubicBezTo>
                    <a:pt x="630" y="5009"/>
                    <a:pt x="788" y="4852"/>
                    <a:pt x="977" y="4852"/>
                  </a:cubicBezTo>
                  <a:close/>
                  <a:moveTo>
                    <a:pt x="10554" y="4852"/>
                  </a:moveTo>
                  <a:cubicBezTo>
                    <a:pt x="10743" y="4852"/>
                    <a:pt x="10901" y="5009"/>
                    <a:pt x="10901" y="5198"/>
                  </a:cubicBezTo>
                  <a:lnTo>
                    <a:pt x="10901" y="7939"/>
                  </a:lnTo>
                  <a:lnTo>
                    <a:pt x="10932" y="7939"/>
                  </a:lnTo>
                  <a:cubicBezTo>
                    <a:pt x="10932" y="8128"/>
                    <a:pt x="10775" y="8286"/>
                    <a:pt x="10586" y="8286"/>
                  </a:cubicBezTo>
                  <a:lnTo>
                    <a:pt x="10239" y="8286"/>
                  </a:lnTo>
                  <a:lnTo>
                    <a:pt x="10239" y="4852"/>
                  </a:lnTo>
                  <a:close/>
                  <a:moveTo>
                    <a:pt x="5797" y="10302"/>
                  </a:moveTo>
                  <a:cubicBezTo>
                    <a:pt x="5986" y="10302"/>
                    <a:pt x="6144" y="10460"/>
                    <a:pt x="6144" y="10649"/>
                  </a:cubicBezTo>
                  <a:cubicBezTo>
                    <a:pt x="6144" y="10838"/>
                    <a:pt x="5986" y="10995"/>
                    <a:pt x="5797" y="10995"/>
                  </a:cubicBezTo>
                  <a:cubicBezTo>
                    <a:pt x="5577" y="10995"/>
                    <a:pt x="5419" y="10838"/>
                    <a:pt x="5419" y="10649"/>
                  </a:cubicBezTo>
                  <a:cubicBezTo>
                    <a:pt x="5419" y="10460"/>
                    <a:pt x="5577" y="10302"/>
                    <a:pt x="5797" y="10302"/>
                  </a:cubicBezTo>
                  <a:close/>
                  <a:moveTo>
                    <a:pt x="5829" y="0"/>
                  </a:moveTo>
                  <a:cubicBezTo>
                    <a:pt x="3371" y="0"/>
                    <a:pt x="1260" y="1796"/>
                    <a:pt x="788" y="4190"/>
                  </a:cubicBezTo>
                  <a:cubicBezTo>
                    <a:pt x="347" y="4316"/>
                    <a:pt x="0" y="4694"/>
                    <a:pt x="0" y="5167"/>
                  </a:cubicBezTo>
                  <a:lnTo>
                    <a:pt x="0" y="7876"/>
                  </a:lnTo>
                  <a:cubicBezTo>
                    <a:pt x="0" y="8443"/>
                    <a:pt x="473" y="8916"/>
                    <a:pt x="1008" y="8916"/>
                  </a:cubicBezTo>
                  <a:lnTo>
                    <a:pt x="1702" y="8916"/>
                  </a:lnTo>
                  <a:cubicBezTo>
                    <a:pt x="1891" y="8916"/>
                    <a:pt x="2048" y="8758"/>
                    <a:pt x="2048" y="8569"/>
                  </a:cubicBezTo>
                  <a:lnTo>
                    <a:pt x="2048" y="4474"/>
                  </a:lnTo>
                  <a:cubicBezTo>
                    <a:pt x="2048" y="4253"/>
                    <a:pt x="1891" y="4096"/>
                    <a:pt x="1702" y="4096"/>
                  </a:cubicBezTo>
                  <a:lnTo>
                    <a:pt x="1449" y="4096"/>
                  </a:lnTo>
                  <a:cubicBezTo>
                    <a:pt x="1922" y="2111"/>
                    <a:pt x="3749" y="630"/>
                    <a:pt x="5797" y="630"/>
                  </a:cubicBezTo>
                  <a:cubicBezTo>
                    <a:pt x="7876" y="630"/>
                    <a:pt x="9641" y="2079"/>
                    <a:pt x="10113" y="4096"/>
                  </a:cubicBezTo>
                  <a:lnTo>
                    <a:pt x="9893" y="4096"/>
                  </a:lnTo>
                  <a:cubicBezTo>
                    <a:pt x="9672" y="4096"/>
                    <a:pt x="9515" y="4253"/>
                    <a:pt x="9515" y="4474"/>
                  </a:cubicBezTo>
                  <a:lnTo>
                    <a:pt x="9515" y="8569"/>
                  </a:lnTo>
                  <a:cubicBezTo>
                    <a:pt x="9515" y="8758"/>
                    <a:pt x="9672" y="8916"/>
                    <a:pt x="9893" y="8916"/>
                  </a:cubicBezTo>
                  <a:lnTo>
                    <a:pt x="10208" y="8916"/>
                  </a:lnTo>
                  <a:cubicBezTo>
                    <a:pt x="10050" y="9704"/>
                    <a:pt x="9326" y="10302"/>
                    <a:pt x="8507" y="10302"/>
                  </a:cubicBezTo>
                  <a:lnTo>
                    <a:pt x="6742" y="10302"/>
                  </a:lnTo>
                  <a:cubicBezTo>
                    <a:pt x="6585" y="9893"/>
                    <a:pt x="6207" y="9609"/>
                    <a:pt x="5734" y="9609"/>
                  </a:cubicBezTo>
                  <a:cubicBezTo>
                    <a:pt x="5199" y="9609"/>
                    <a:pt x="4726" y="10082"/>
                    <a:pt x="4726" y="10649"/>
                  </a:cubicBezTo>
                  <a:cubicBezTo>
                    <a:pt x="4726" y="11184"/>
                    <a:pt x="5199" y="11657"/>
                    <a:pt x="5734" y="11657"/>
                  </a:cubicBezTo>
                  <a:cubicBezTo>
                    <a:pt x="6175" y="11657"/>
                    <a:pt x="6585" y="11405"/>
                    <a:pt x="6742" y="10995"/>
                  </a:cubicBezTo>
                  <a:lnTo>
                    <a:pt x="8507" y="10995"/>
                  </a:lnTo>
                  <a:cubicBezTo>
                    <a:pt x="9735" y="10995"/>
                    <a:pt x="10743" y="10082"/>
                    <a:pt x="10869" y="8916"/>
                  </a:cubicBezTo>
                  <a:cubicBezTo>
                    <a:pt x="11248" y="8790"/>
                    <a:pt x="11563" y="8412"/>
                    <a:pt x="11563" y="7939"/>
                  </a:cubicBezTo>
                  <a:lnTo>
                    <a:pt x="11563" y="5198"/>
                  </a:lnTo>
                  <a:cubicBezTo>
                    <a:pt x="11657" y="4694"/>
                    <a:pt x="11311" y="4316"/>
                    <a:pt x="10869" y="4190"/>
                  </a:cubicBezTo>
                  <a:cubicBezTo>
                    <a:pt x="10397" y="1796"/>
                    <a:pt x="8255" y="0"/>
                    <a:pt x="5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9" name="Google Shape;839;p38">
              <a:extLst>
                <a:ext uri="{FF2B5EF4-FFF2-40B4-BE49-F238E27FC236}">
                  <a16:creationId xmlns:a16="http://schemas.microsoft.com/office/drawing/2014/main" id="{5002B1D3-C1B4-BF3C-2066-E0C5AD0F56DF}"/>
                </a:ext>
              </a:extLst>
            </p:cNvPr>
            <p:cNvSpPr/>
            <p:nvPr/>
          </p:nvSpPr>
          <p:spPr>
            <a:xfrm>
              <a:off x="-31097500" y="2727125"/>
              <a:ext cx="156750" cy="153925"/>
            </a:xfrm>
            <a:custGeom>
              <a:avLst/>
              <a:gdLst/>
              <a:ahLst/>
              <a:cxnLst/>
              <a:rect l="l" t="t" r="r" b="b"/>
              <a:pathLst>
                <a:path w="6270" h="6157" extrusionOk="0">
                  <a:moveTo>
                    <a:pt x="3119" y="663"/>
                  </a:moveTo>
                  <a:cubicBezTo>
                    <a:pt x="4442" y="663"/>
                    <a:pt x="5514" y="1734"/>
                    <a:pt x="5514" y="3088"/>
                  </a:cubicBezTo>
                  <a:cubicBezTo>
                    <a:pt x="5514" y="4412"/>
                    <a:pt x="4411" y="5483"/>
                    <a:pt x="3119" y="5483"/>
                  </a:cubicBezTo>
                  <a:cubicBezTo>
                    <a:pt x="2647" y="5483"/>
                    <a:pt x="2206" y="5357"/>
                    <a:pt x="1796" y="5136"/>
                  </a:cubicBezTo>
                  <a:cubicBezTo>
                    <a:pt x="1750" y="5090"/>
                    <a:pt x="1670" y="5061"/>
                    <a:pt x="1606" y="5061"/>
                  </a:cubicBezTo>
                  <a:cubicBezTo>
                    <a:pt x="1582" y="5061"/>
                    <a:pt x="1561" y="5065"/>
                    <a:pt x="1544" y="5073"/>
                  </a:cubicBezTo>
                  <a:lnTo>
                    <a:pt x="914" y="5294"/>
                  </a:lnTo>
                  <a:lnTo>
                    <a:pt x="1103" y="4664"/>
                  </a:lnTo>
                  <a:cubicBezTo>
                    <a:pt x="1134" y="4569"/>
                    <a:pt x="1103" y="4443"/>
                    <a:pt x="1071" y="4380"/>
                  </a:cubicBezTo>
                  <a:cubicBezTo>
                    <a:pt x="819" y="3971"/>
                    <a:pt x="693" y="3561"/>
                    <a:pt x="693" y="3120"/>
                  </a:cubicBezTo>
                  <a:cubicBezTo>
                    <a:pt x="693" y="1734"/>
                    <a:pt x="1796" y="663"/>
                    <a:pt x="3119" y="663"/>
                  </a:cubicBezTo>
                  <a:close/>
                  <a:moveTo>
                    <a:pt x="3151" y="1"/>
                  </a:moveTo>
                  <a:cubicBezTo>
                    <a:pt x="1449" y="1"/>
                    <a:pt x="32" y="1387"/>
                    <a:pt x="32" y="3057"/>
                  </a:cubicBezTo>
                  <a:cubicBezTo>
                    <a:pt x="32" y="3593"/>
                    <a:pt x="158" y="4097"/>
                    <a:pt x="441" y="4569"/>
                  </a:cubicBezTo>
                  <a:lnTo>
                    <a:pt x="32" y="5703"/>
                  </a:lnTo>
                  <a:cubicBezTo>
                    <a:pt x="0" y="5829"/>
                    <a:pt x="32" y="5955"/>
                    <a:pt x="126" y="6081"/>
                  </a:cubicBezTo>
                  <a:cubicBezTo>
                    <a:pt x="172" y="6128"/>
                    <a:pt x="269" y="6157"/>
                    <a:pt x="367" y="6157"/>
                  </a:cubicBezTo>
                  <a:cubicBezTo>
                    <a:pt x="403" y="6157"/>
                    <a:pt x="439" y="6153"/>
                    <a:pt x="473" y="6144"/>
                  </a:cubicBezTo>
                  <a:lnTo>
                    <a:pt x="1607" y="5735"/>
                  </a:lnTo>
                  <a:cubicBezTo>
                    <a:pt x="2080" y="5987"/>
                    <a:pt x="2584" y="6144"/>
                    <a:pt x="3151" y="6144"/>
                  </a:cubicBezTo>
                  <a:cubicBezTo>
                    <a:pt x="4852" y="6144"/>
                    <a:pt x="6270" y="4758"/>
                    <a:pt x="6270" y="3057"/>
                  </a:cubicBezTo>
                  <a:cubicBezTo>
                    <a:pt x="6270" y="1387"/>
                    <a:pt x="4883" y="1"/>
                    <a:pt x="31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20" name="Google Shape;840;p38">
            <a:extLst>
              <a:ext uri="{FF2B5EF4-FFF2-40B4-BE49-F238E27FC236}">
                <a16:creationId xmlns:a16="http://schemas.microsoft.com/office/drawing/2014/main" id="{B69642F8-45BE-79D8-0B80-98731EF283DA}"/>
              </a:ext>
            </a:extLst>
          </p:cNvPr>
          <p:cNvGrpSpPr/>
          <p:nvPr/>
        </p:nvGrpSpPr>
        <p:grpSpPr>
          <a:xfrm>
            <a:off x="5529638" y="3600208"/>
            <a:ext cx="353557" cy="353557"/>
            <a:chOff x="-30064925" y="2332550"/>
            <a:chExt cx="291425" cy="291425"/>
          </a:xfrm>
        </p:grpSpPr>
        <p:sp>
          <p:nvSpPr>
            <p:cNvPr id="21" name="Google Shape;841;p38">
              <a:extLst>
                <a:ext uri="{FF2B5EF4-FFF2-40B4-BE49-F238E27FC236}">
                  <a16:creationId xmlns:a16="http://schemas.microsoft.com/office/drawing/2014/main" id="{6D735312-0DE1-9267-C654-DD19F5609D07}"/>
                </a:ext>
              </a:extLst>
            </p:cNvPr>
            <p:cNvSpPr/>
            <p:nvPr/>
          </p:nvSpPr>
          <p:spPr>
            <a:xfrm>
              <a:off x="-30064925" y="2332550"/>
              <a:ext cx="291425" cy="291425"/>
            </a:xfrm>
            <a:custGeom>
              <a:avLst/>
              <a:gdLst/>
              <a:ahLst/>
              <a:cxnLst/>
              <a:rect l="l" t="t" r="r" b="b"/>
              <a:pathLst>
                <a:path w="11657" h="11657" extrusionOk="0">
                  <a:moveTo>
                    <a:pt x="5829" y="662"/>
                  </a:moveTo>
                  <a:cubicBezTo>
                    <a:pt x="8664" y="662"/>
                    <a:pt x="10995" y="2993"/>
                    <a:pt x="10995" y="5828"/>
                  </a:cubicBezTo>
                  <a:cubicBezTo>
                    <a:pt x="10995" y="8695"/>
                    <a:pt x="8664" y="10995"/>
                    <a:pt x="5829" y="10995"/>
                  </a:cubicBezTo>
                  <a:cubicBezTo>
                    <a:pt x="2993" y="10995"/>
                    <a:pt x="662" y="8664"/>
                    <a:pt x="662" y="5828"/>
                  </a:cubicBezTo>
                  <a:cubicBezTo>
                    <a:pt x="662" y="2993"/>
                    <a:pt x="2993" y="662"/>
                    <a:pt x="5829" y="662"/>
                  </a:cubicBezTo>
                  <a:close/>
                  <a:moveTo>
                    <a:pt x="5829" y="0"/>
                  </a:moveTo>
                  <a:cubicBezTo>
                    <a:pt x="2615" y="0"/>
                    <a:pt x="0" y="2615"/>
                    <a:pt x="0" y="5828"/>
                  </a:cubicBezTo>
                  <a:cubicBezTo>
                    <a:pt x="0" y="9042"/>
                    <a:pt x="2647" y="11657"/>
                    <a:pt x="5829" y="11657"/>
                  </a:cubicBezTo>
                  <a:cubicBezTo>
                    <a:pt x="9074" y="11657"/>
                    <a:pt x="11657" y="9010"/>
                    <a:pt x="11657" y="5828"/>
                  </a:cubicBezTo>
                  <a:cubicBezTo>
                    <a:pt x="11657" y="2646"/>
                    <a:pt x="9074" y="0"/>
                    <a:pt x="58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2" name="Google Shape;842;p38">
              <a:extLst>
                <a:ext uri="{FF2B5EF4-FFF2-40B4-BE49-F238E27FC236}">
                  <a16:creationId xmlns:a16="http://schemas.microsoft.com/office/drawing/2014/main" id="{ECF2D03F-9F40-BD8D-5F5D-62393B7927F7}"/>
                </a:ext>
              </a:extLst>
            </p:cNvPr>
            <p:cNvSpPr/>
            <p:nvPr/>
          </p:nvSpPr>
          <p:spPr>
            <a:xfrm>
              <a:off x="-29944425" y="238452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9" y="662"/>
                  </a:moveTo>
                  <a:cubicBezTo>
                    <a:pt x="1198" y="662"/>
                    <a:pt x="1355" y="819"/>
                    <a:pt x="1355" y="1040"/>
                  </a:cubicBezTo>
                  <a:cubicBezTo>
                    <a:pt x="1355" y="1229"/>
                    <a:pt x="1198" y="1387"/>
                    <a:pt x="1009" y="1387"/>
                  </a:cubicBezTo>
                  <a:cubicBezTo>
                    <a:pt x="820" y="1387"/>
                    <a:pt x="662" y="1229"/>
                    <a:pt x="662" y="1040"/>
                  </a:cubicBezTo>
                  <a:cubicBezTo>
                    <a:pt x="662" y="819"/>
                    <a:pt x="820" y="662"/>
                    <a:pt x="1009" y="662"/>
                  </a:cubicBezTo>
                  <a:close/>
                  <a:moveTo>
                    <a:pt x="1009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576"/>
                    <a:pt x="473" y="2048"/>
                    <a:pt x="1009" y="2048"/>
                  </a:cubicBezTo>
                  <a:cubicBezTo>
                    <a:pt x="1576" y="2048"/>
                    <a:pt x="2048" y="1576"/>
                    <a:pt x="2048" y="1040"/>
                  </a:cubicBezTo>
                  <a:cubicBezTo>
                    <a:pt x="2048" y="473"/>
                    <a:pt x="1607" y="0"/>
                    <a:pt x="10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3" name="Google Shape;843;p38">
              <a:extLst>
                <a:ext uri="{FF2B5EF4-FFF2-40B4-BE49-F238E27FC236}">
                  <a16:creationId xmlns:a16="http://schemas.microsoft.com/office/drawing/2014/main" id="{A01BCE71-8517-CCE8-1736-9359A217EC9D}"/>
                </a:ext>
              </a:extLst>
            </p:cNvPr>
            <p:cNvSpPr/>
            <p:nvPr/>
          </p:nvSpPr>
          <p:spPr>
            <a:xfrm>
              <a:off x="-29944425" y="2452250"/>
              <a:ext cx="51225" cy="119750"/>
            </a:xfrm>
            <a:custGeom>
              <a:avLst/>
              <a:gdLst/>
              <a:ahLst/>
              <a:cxnLst/>
              <a:rect l="l" t="t" r="r" b="b"/>
              <a:pathLst>
                <a:path w="2049" h="4790" extrusionOk="0">
                  <a:moveTo>
                    <a:pt x="1009" y="725"/>
                  </a:moveTo>
                  <a:cubicBezTo>
                    <a:pt x="1198" y="725"/>
                    <a:pt x="1355" y="883"/>
                    <a:pt x="1355" y="1072"/>
                  </a:cubicBezTo>
                  <a:lnTo>
                    <a:pt x="1355" y="3781"/>
                  </a:lnTo>
                  <a:cubicBezTo>
                    <a:pt x="1355" y="4002"/>
                    <a:pt x="1198" y="4159"/>
                    <a:pt x="1009" y="4159"/>
                  </a:cubicBezTo>
                  <a:cubicBezTo>
                    <a:pt x="820" y="4159"/>
                    <a:pt x="662" y="4002"/>
                    <a:pt x="662" y="3781"/>
                  </a:cubicBezTo>
                  <a:lnTo>
                    <a:pt x="662" y="1072"/>
                  </a:lnTo>
                  <a:cubicBezTo>
                    <a:pt x="662" y="883"/>
                    <a:pt x="820" y="725"/>
                    <a:pt x="1009" y="725"/>
                  </a:cubicBezTo>
                  <a:close/>
                  <a:moveTo>
                    <a:pt x="1009" y="1"/>
                  </a:moveTo>
                  <a:cubicBezTo>
                    <a:pt x="473" y="1"/>
                    <a:pt x="0" y="473"/>
                    <a:pt x="0" y="1040"/>
                  </a:cubicBezTo>
                  <a:lnTo>
                    <a:pt x="0" y="3750"/>
                  </a:lnTo>
                  <a:cubicBezTo>
                    <a:pt x="0" y="4317"/>
                    <a:pt x="473" y="4790"/>
                    <a:pt x="1009" y="4790"/>
                  </a:cubicBezTo>
                  <a:cubicBezTo>
                    <a:pt x="1576" y="4790"/>
                    <a:pt x="2048" y="4317"/>
                    <a:pt x="2048" y="3750"/>
                  </a:cubicBezTo>
                  <a:lnTo>
                    <a:pt x="2048" y="1040"/>
                  </a:lnTo>
                  <a:cubicBezTo>
                    <a:pt x="2048" y="473"/>
                    <a:pt x="1607" y="1"/>
                    <a:pt x="10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24" name="Google Shape;844;p38">
            <a:extLst>
              <a:ext uri="{FF2B5EF4-FFF2-40B4-BE49-F238E27FC236}">
                <a16:creationId xmlns:a16="http://schemas.microsoft.com/office/drawing/2014/main" id="{1E952133-5F29-E0A8-B968-E24E3C99984C}"/>
              </a:ext>
            </a:extLst>
          </p:cNvPr>
          <p:cNvGrpSpPr/>
          <p:nvPr/>
        </p:nvGrpSpPr>
        <p:grpSpPr>
          <a:xfrm>
            <a:off x="4000686" y="3582557"/>
            <a:ext cx="388867" cy="388867"/>
            <a:chOff x="892750" y="4993750"/>
            <a:chExt cx="483125" cy="483125"/>
          </a:xfrm>
          <a:solidFill>
            <a:schemeClr val="accent4"/>
          </a:solidFill>
        </p:grpSpPr>
        <p:sp>
          <p:nvSpPr>
            <p:cNvPr id="25" name="Google Shape;845;p38">
              <a:extLst>
                <a:ext uri="{FF2B5EF4-FFF2-40B4-BE49-F238E27FC236}">
                  <a16:creationId xmlns:a16="http://schemas.microsoft.com/office/drawing/2014/main" id="{02E22F6A-9A2E-EBEF-4C63-299A78C568CD}"/>
                </a:ext>
              </a:extLst>
            </p:cNvPr>
            <p:cNvSpPr/>
            <p:nvPr/>
          </p:nvSpPr>
          <p:spPr>
            <a:xfrm>
              <a:off x="89275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5" y="17352"/>
                    <a:pt x="11823" y="18193"/>
                    <a:pt x="9662" y="18193"/>
                  </a:cubicBezTo>
                  <a:cubicBezTo>
                    <a:pt x="7501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1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6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6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4" y="12208"/>
                    <a:pt x="19324" y="9663"/>
                  </a:cubicBezTo>
                  <a:cubicBezTo>
                    <a:pt x="19324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6" name="Google Shape;846;p38">
              <a:extLst>
                <a:ext uri="{FF2B5EF4-FFF2-40B4-BE49-F238E27FC236}">
                  <a16:creationId xmlns:a16="http://schemas.microsoft.com/office/drawing/2014/main" id="{12232FCC-C374-25D8-2158-A2FBC9A9DBD4}"/>
                </a:ext>
              </a:extLst>
            </p:cNvPr>
            <p:cNvSpPr/>
            <p:nvPr/>
          </p:nvSpPr>
          <p:spPr>
            <a:xfrm>
              <a:off x="1021000" y="5052250"/>
              <a:ext cx="230775" cy="253450"/>
            </a:xfrm>
            <a:custGeom>
              <a:avLst/>
              <a:gdLst/>
              <a:ahLst/>
              <a:cxnLst/>
              <a:rect l="l" t="t" r="r" b="b"/>
              <a:pathLst>
                <a:path w="9231" h="10138" extrusionOk="0">
                  <a:moveTo>
                    <a:pt x="4532" y="1133"/>
                  </a:moveTo>
                  <a:cubicBezTo>
                    <a:pt x="5450" y="1133"/>
                    <a:pt x="6326" y="1483"/>
                    <a:pt x="6936" y="2090"/>
                  </a:cubicBezTo>
                  <a:cubicBezTo>
                    <a:pt x="8261" y="3419"/>
                    <a:pt x="8261" y="5568"/>
                    <a:pt x="6936" y="6894"/>
                  </a:cubicBezTo>
                  <a:lnTo>
                    <a:pt x="6933" y="6894"/>
                  </a:lnTo>
                  <a:cubicBezTo>
                    <a:pt x="6688" y="7142"/>
                    <a:pt x="6404" y="7347"/>
                    <a:pt x="6096" y="7510"/>
                  </a:cubicBezTo>
                  <a:cubicBezTo>
                    <a:pt x="5595" y="7767"/>
                    <a:pt x="5275" y="8135"/>
                    <a:pt x="5154" y="8600"/>
                  </a:cubicBezTo>
                  <a:cubicBezTo>
                    <a:pt x="5079" y="8842"/>
                    <a:pt x="4856" y="9000"/>
                    <a:pt x="4614" y="9000"/>
                  </a:cubicBezTo>
                  <a:cubicBezTo>
                    <a:pt x="4566" y="9000"/>
                    <a:pt x="4517" y="8993"/>
                    <a:pt x="4469" y="8980"/>
                  </a:cubicBezTo>
                  <a:cubicBezTo>
                    <a:pt x="4176" y="8905"/>
                    <a:pt x="3995" y="8612"/>
                    <a:pt x="4058" y="8316"/>
                  </a:cubicBezTo>
                  <a:cubicBezTo>
                    <a:pt x="4254" y="7534"/>
                    <a:pt x="4765" y="6924"/>
                    <a:pt x="5574" y="6504"/>
                  </a:cubicBezTo>
                  <a:cubicBezTo>
                    <a:pt x="6936" y="5801"/>
                    <a:pt x="7220" y="3974"/>
                    <a:pt x="6136" y="2890"/>
                  </a:cubicBezTo>
                  <a:cubicBezTo>
                    <a:pt x="5690" y="2458"/>
                    <a:pt x="5113" y="2243"/>
                    <a:pt x="4535" y="2243"/>
                  </a:cubicBezTo>
                  <a:cubicBezTo>
                    <a:pt x="3958" y="2243"/>
                    <a:pt x="3380" y="2458"/>
                    <a:pt x="2935" y="2890"/>
                  </a:cubicBezTo>
                  <a:cubicBezTo>
                    <a:pt x="2506" y="3313"/>
                    <a:pt x="2268" y="3890"/>
                    <a:pt x="2268" y="4494"/>
                  </a:cubicBezTo>
                  <a:cubicBezTo>
                    <a:pt x="2268" y="4805"/>
                    <a:pt x="2014" y="5058"/>
                    <a:pt x="1703" y="5058"/>
                  </a:cubicBezTo>
                  <a:cubicBezTo>
                    <a:pt x="1389" y="5058"/>
                    <a:pt x="1135" y="4805"/>
                    <a:pt x="1135" y="4494"/>
                  </a:cubicBezTo>
                  <a:cubicBezTo>
                    <a:pt x="1132" y="3591"/>
                    <a:pt x="1492" y="2724"/>
                    <a:pt x="2132" y="2090"/>
                  </a:cubicBezTo>
                  <a:cubicBezTo>
                    <a:pt x="2739" y="1483"/>
                    <a:pt x="3614" y="1133"/>
                    <a:pt x="4532" y="1133"/>
                  </a:cubicBezTo>
                  <a:close/>
                  <a:moveTo>
                    <a:pt x="4532" y="1"/>
                  </a:moveTo>
                  <a:cubicBezTo>
                    <a:pt x="3315" y="1"/>
                    <a:pt x="2150" y="469"/>
                    <a:pt x="1332" y="1290"/>
                  </a:cubicBezTo>
                  <a:cubicBezTo>
                    <a:pt x="477" y="2135"/>
                    <a:pt x="0" y="3289"/>
                    <a:pt x="3" y="4494"/>
                  </a:cubicBezTo>
                  <a:cubicBezTo>
                    <a:pt x="3" y="5430"/>
                    <a:pt x="764" y="6190"/>
                    <a:pt x="1703" y="6190"/>
                  </a:cubicBezTo>
                  <a:cubicBezTo>
                    <a:pt x="2639" y="6190"/>
                    <a:pt x="3400" y="5430"/>
                    <a:pt x="3400" y="4494"/>
                  </a:cubicBezTo>
                  <a:cubicBezTo>
                    <a:pt x="3400" y="3830"/>
                    <a:pt x="3944" y="3358"/>
                    <a:pt x="4535" y="3358"/>
                  </a:cubicBezTo>
                  <a:cubicBezTo>
                    <a:pt x="4731" y="3358"/>
                    <a:pt x="4933" y="3410"/>
                    <a:pt x="5121" y="3524"/>
                  </a:cubicBezTo>
                  <a:cubicBezTo>
                    <a:pt x="5876" y="3986"/>
                    <a:pt x="5837" y="5094"/>
                    <a:pt x="5052" y="5499"/>
                  </a:cubicBezTo>
                  <a:cubicBezTo>
                    <a:pt x="3959" y="6064"/>
                    <a:pt x="3234" y="6945"/>
                    <a:pt x="2959" y="8041"/>
                  </a:cubicBezTo>
                  <a:cubicBezTo>
                    <a:pt x="2742" y="8941"/>
                    <a:pt x="3288" y="9850"/>
                    <a:pt x="4185" y="10083"/>
                  </a:cubicBezTo>
                  <a:cubicBezTo>
                    <a:pt x="4327" y="10119"/>
                    <a:pt x="4470" y="10137"/>
                    <a:pt x="4611" y="10137"/>
                  </a:cubicBezTo>
                  <a:cubicBezTo>
                    <a:pt x="5356" y="10137"/>
                    <a:pt x="6039" y="9642"/>
                    <a:pt x="6247" y="8893"/>
                  </a:cubicBezTo>
                  <a:cubicBezTo>
                    <a:pt x="6262" y="8832"/>
                    <a:pt x="6305" y="8675"/>
                    <a:pt x="6616" y="8515"/>
                  </a:cubicBezTo>
                  <a:cubicBezTo>
                    <a:pt x="7899" y="7851"/>
                    <a:pt x="8787" y="6613"/>
                    <a:pt x="9007" y="5188"/>
                  </a:cubicBezTo>
                  <a:cubicBezTo>
                    <a:pt x="9230" y="3760"/>
                    <a:pt x="8756" y="2313"/>
                    <a:pt x="7736" y="1290"/>
                  </a:cubicBezTo>
                  <a:cubicBezTo>
                    <a:pt x="6918" y="472"/>
                    <a:pt x="5749" y="1"/>
                    <a:pt x="45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7" name="Google Shape;847;p38">
              <a:extLst>
                <a:ext uri="{FF2B5EF4-FFF2-40B4-BE49-F238E27FC236}">
                  <a16:creationId xmlns:a16="http://schemas.microsoft.com/office/drawing/2014/main" id="{81E660A6-071C-7B75-3D19-BE369558A151}"/>
                </a:ext>
              </a:extLst>
            </p:cNvPr>
            <p:cNvSpPr/>
            <p:nvPr/>
          </p:nvSpPr>
          <p:spPr>
            <a:xfrm>
              <a:off x="1088475" y="5334425"/>
              <a:ext cx="88350" cy="84925"/>
            </a:xfrm>
            <a:custGeom>
              <a:avLst/>
              <a:gdLst/>
              <a:ahLst/>
              <a:cxnLst/>
              <a:rect l="l" t="t" r="r" b="b"/>
              <a:pathLst>
                <a:path w="3534" h="3397" extrusionOk="0">
                  <a:moveTo>
                    <a:pt x="1829" y="1129"/>
                  </a:moveTo>
                  <a:cubicBezTo>
                    <a:pt x="2121" y="1129"/>
                    <a:pt x="2401" y="1356"/>
                    <a:pt x="2401" y="1697"/>
                  </a:cubicBezTo>
                  <a:cubicBezTo>
                    <a:pt x="2401" y="2011"/>
                    <a:pt x="2147" y="2265"/>
                    <a:pt x="1833" y="2265"/>
                  </a:cubicBezTo>
                  <a:cubicBezTo>
                    <a:pt x="1329" y="2265"/>
                    <a:pt x="1075" y="1655"/>
                    <a:pt x="1432" y="1296"/>
                  </a:cubicBezTo>
                  <a:cubicBezTo>
                    <a:pt x="1548" y="1181"/>
                    <a:pt x="1690" y="1129"/>
                    <a:pt x="1829" y="1129"/>
                  </a:cubicBezTo>
                  <a:close/>
                  <a:moveTo>
                    <a:pt x="1833" y="0"/>
                  </a:moveTo>
                  <a:cubicBezTo>
                    <a:pt x="1145" y="0"/>
                    <a:pt x="526" y="414"/>
                    <a:pt x="263" y="1048"/>
                  </a:cubicBezTo>
                  <a:cubicBezTo>
                    <a:pt x="0" y="1682"/>
                    <a:pt x="145" y="2413"/>
                    <a:pt x="631" y="2899"/>
                  </a:cubicBezTo>
                  <a:cubicBezTo>
                    <a:pt x="957" y="3224"/>
                    <a:pt x="1391" y="3397"/>
                    <a:pt x="1833" y="3397"/>
                  </a:cubicBezTo>
                  <a:cubicBezTo>
                    <a:pt x="2052" y="3397"/>
                    <a:pt x="2272" y="3354"/>
                    <a:pt x="2482" y="3267"/>
                  </a:cubicBezTo>
                  <a:cubicBezTo>
                    <a:pt x="3116" y="3005"/>
                    <a:pt x="3533" y="2386"/>
                    <a:pt x="3533" y="1697"/>
                  </a:cubicBezTo>
                  <a:cubicBezTo>
                    <a:pt x="3530" y="758"/>
                    <a:pt x="2772" y="0"/>
                    <a:pt x="18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28" name="Google Shape;848;p38">
            <a:extLst>
              <a:ext uri="{FF2B5EF4-FFF2-40B4-BE49-F238E27FC236}">
                <a16:creationId xmlns:a16="http://schemas.microsoft.com/office/drawing/2014/main" id="{FC8B69C3-AA9A-D426-655B-4E30313FDF0A}"/>
              </a:ext>
            </a:extLst>
          </p:cNvPr>
          <p:cNvGrpSpPr/>
          <p:nvPr/>
        </p:nvGrpSpPr>
        <p:grpSpPr>
          <a:xfrm>
            <a:off x="4814953" y="3600197"/>
            <a:ext cx="270453" cy="353587"/>
            <a:chOff x="-35101800" y="2631050"/>
            <a:chExt cx="222925" cy="291450"/>
          </a:xfrm>
          <a:solidFill>
            <a:schemeClr val="accent5"/>
          </a:solidFill>
        </p:grpSpPr>
        <p:sp>
          <p:nvSpPr>
            <p:cNvPr id="29" name="Google Shape;849;p38">
              <a:extLst>
                <a:ext uri="{FF2B5EF4-FFF2-40B4-BE49-F238E27FC236}">
                  <a16:creationId xmlns:a16="http://schemas.microsoft.com/office/drawing/2014/main" id="{EBA9A9DC-083D-2A52-A458-00398E1C2200}"/>
                </a:ext>
              </a:extLst>
            </p:cNvPr>
            <p:cNvSpPr/>
            <p:nvPr/>
          </p:nvSpPr>
          <p:spPr>
            <a:xfrm>
              <a:off x="-34999400" y="2699575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6" name="Google Shape;850;p38">
              <a:extLst>
                <a:ext uri="{FF2B5EF4-FFF2-40B4-BE49-F238E27FC236}">
                  <a16:creationId xmlns:a16="http://schemas.microsoft.com/office/drawing/2014/main" id="{F1FD7569-B530-26B9-87A3-AB1370B6EFCA}"/>
                </a:ext>
              </a:extLst>
            </p:cNvPr>
            <p:cNvSpPr/>
            <p:nvPr/>
          </p:nvSpPr>
          <p:spPr>
            <a:xfrm>
              <a:off x="-34999400" y="2732650"/>
              <a:ext cx="18150" cy="52800"/>
            </a:xfrm>
            <a:custGeom>
              <a:avLst/>
              <a:gdLst/>
              <a:ahLst/>
              <a:cxnLst/>
              <a:rect l="l" t="t" r="r" b="b"/>
              <a:pathLst>
                <a:path w="726" h="2112" extrusionOk="0">
                  <a:moveTo>
                    <a:pt x="347" y="0"/>
                  </a:moveTo>
                  <a:cubicBezTo>
                    <a:pt x="158" y="0"/>
                    <a:pt x="1" y="190"/>
                    <a:pt x="1" y="379"/>
                  </a:cubicBezTo>
                  <a:lnTo>
                    <a:pt x="1" y="1765"/>
                  </a:lnTo>
                  <a:cubicBezTo>
                    <a:pt x="1" y="1985"/>
                    <a:pt x="158" y="2111"/>
                    <a:pt x="347" y="2111"/>
                  </a:cubicBezTo>
                  <a:cubicBezTo>
                    <a:pt x="568" y="2111"/>
                    <a:pt x="725" y="1954"/>
                    <a:pt x="725" y="1765"/>
                  </a:cubicBezTo>
                  <a:lnTo>
                    <a:pt x="725" y="379"/>
                  </a:lnTo>
                  <a:cubicBezTo>
                    <a:pt x="725" y="190"/>
                    <a:pt x="568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7" name="Google Shape;851;p38">
              <a:extLst>
                <a:ext uri="{FF2B5EF4-FFF2-40B4-BE49-F238E27FC236}">
                  <a16:creationId xmlns:a16="http://schemas.microsoft.com/office/drawing/2014/main" id="{5E79D486-8A09-238C-1268-0E37CEF7FDAC}"/>
                </a:ext>
              </a:extLst>
            </p:cNvPr>
            <p:cNvSpPr/>
            <p:nvPr/>
          </p:nvSpPr>
          <p:spPr>
            <a:xfrm>
              <a:off x="-35067125" y="2665700"/>
              <a:ext cx="153600" cy="154400"/>
            </a:xfrm>
            <a:custGeom>
              <a:avLst/>
              <a:gdLst/>
              <a:ahLst/>
              <a:cxnLst/>
              <a:rect l="l" t="t" r="r" b="b"/>
              <a:pathLst>
                <a:path w="6144" h="6176" extrusionOk="0">
                  <a:moveTo>
                    <a:pt x="3056" y="694"/>
                  </a:moveTo>
                  <a:cubicBezTo>
                    <a:pt x="4411" y="694"/>
                    <a:pt x="5482" y="1765"/>
                    <a:pt x="5482" y="3088"/>
                  </a:cubicBezTo>
                  <a:cubicBezTo>
                    <a:pt x="5482" y="4443"/>
                    <a:pt x="4411" y="5482"/>
                    <a:pt x="3056" y="5482"/>
                  </a:cubicBezTo>
                  <a:cubicBezTo>
                    <a:pt x="1733" y="5482"/>
                    <a:pt x="662" y="4443"/>
                    <a:pt x="662" y="3088"/>
                  </a:cubicBezTo>
                  <a:cubicBezTo>
                    <a:pt x="662" y="1796"/>
                    <a:pt x="1764" y="694"/>
                    <a:pt x="3056" y="694"/>
                  </a:cubicBezTo>
                  <a:close/>
                  <a:moveTo>
                    <a:pt x="3056" y="1"/>
                  </a:moveTo>
                  <a:cubicBezTo>
                    <a:pt x="1386" y="1"/>
                    <a:pt x="0" y="1387"/>
                    <a:pt x="0" y="3088"/>
                  </a:cubicBezTo>
                  <a:cubicBezTo>
                    <a:pt x="0" y="4789"/>
                    <a:pt x="1386" y="6176"/>
                    <a:pt x="3056" y="6176"/>
                  </a:cubicBezTo>
                  <a:cubicBezTo>
                    <a:pt x="4757" y="6176"/>
                    <a:pt x="6144" y="4789"/>
                    <a:pt x="6144" y="3088"/>
                  </a:cubicBezTo>
                  <a:cubicBezTo>
                    <a:pt x="6144" y="1387"/>
                    <a:pt x="4757" y="1"/>
                    <a:pt x="30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8" name="Google Shape;852;p38">
              <a:extLst>
                <a:ext uri="{FF2B5EF4-FFF2-40B4-BE49-F238E27FC236}">
                  <a16:creationId xmlns:a16="http://schemas.microsoft.com/office/drawing/2014/main" id="{FDE380B7-FD98-6039-FBF3-4AE2A47C8519}"/>
                </a:ext>
              </a:extLst>
            </p:cNvPr>
            <p:cNvSpPr/>
            <p:nvPr/>
          </p:nvSpPr>
          <p:spPr>
            <a:xfrm>
              <a:off x="-35101800" y="2631050"/>
              <a:ext cx="222925" cy="291450"/>
            </a:xfrm>
            <a:custGeom>
              <a:avLst/>
              <a:gdLst/>
              <a:ahLst/>
              <a:cxnLst/>
              <a:rect l="l" t="t" r="r" b="b"/>
              <a:pathLst>
                <a:path w="8917" h="11658" extrusionOk="0">
                  <a:moveTo>
                    <a:pt x="4443" y="693"/>
                  </a:moveTo>
                  <a:cubicBezTo>
                    <a:pt x="6554" y="693"/>
                    <a:pt x="8192" y="2395"/>
                    <a:pt x="8192" y="4474"/>
                  </a:cubicBezTo>
                  <a:cubicBezTo>
                    <a:pt x="8192" y="5293"/>
                    <a:pt x="7940" y="6081"/>
                    <a:pt x="7436" y="6711"/>
                  </a:cubicBezTo>
                  <a:lnTo>
                    <a:pt x="4443" y="10775"/>
                  </a:lnTo>
                  <a:lnTo>
                    <a:pt x="1450" y="6711"/>
                  </a:lnTo>
                  <a:cubicBezTo>
                    <a:pt x="1009" y="6049"/>
                    <a:pt x="726" y="5293"/>
                    <a:pt x="726" y="4474"/>
                  </a:cubicBezTo>
                  <a:cubicBezTo>
                    <a:pt x="726" y="2395"/>
                    <a:pt x="2364" y="693"/>
                    <a:pt x="4443" y="693"/>
                  </a:cubicBezTo>
                  <a:close/>
                  <a:moveTo>
                    <a:pt x="4443" y="0"/>
                  </a:moveTo>
                  <a:cubicBezTo>
                    <a:pt x="2017" y="0"/>
                    <a:pt x="1" y="1985"/>
                    <a:pt x="1" y="4443"/>
                  </a:cubicBezTo>
                  <a:cubicBezTo>
                    <a:pt x="1" y="5419"/>
                    <a:pt x="316" y="6333"/>
                    <a:pt x="883" y="7120"/>
                  </a:cubicBezTo>
                  <a:lnTo>
                    <a:pt x="4191" y="11531"/>
                  </a:lnTo>
                  <a:cubicBezTo>
                    <a:pt x="4254" y="11594"/>
                    <a:pt x="4349" y="11657"/>
                    <a:pt x="4443" y="11657"/>
                  </a:cubicBezTo>
                  <a:cubicBezTo>
                    <a:pt x="4569" y="11657"/>
                    <a:pt x="4664" y="11594"/>
                    <a:pt x="4727" y="11531"/>
                  </a:cubicBezTo>
                  <a:lnTo>
                    <a:pt x="8003" y="7120"/>
                  </a:lnTo>
                  <a:cubicBezTo>
                    <a:pt x="8602" y="6333"/>
                    <a:pt x="8917" y="5419"/>
                    <a:pt x="8917" y="4443"/>
                  </a:cubicBezTo>
                  <a:cubicBezTo>
                    <a:pt x="8917" y="1985"/>
                    <a:pt x="6901" y="0"/>
                    <a:pt x="44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39" name="Google Shape;819;p38">
            <a:extLst>
              <a:ext uri="{FF2B5EF4-FFF2-40B4-BE49-F238E27FC236}">
                <a16:creationId xmlns:a16="http://schemas.microsoft.com/office/drawing/2014/main" id="{5213B011-3D25-FCDC-3931-F1712D3E184D}"/>
              </a:ext>
            </a:extLst>
          </p:cNvPr>
          <p:cNvSpPr/>
          <p:nvPr/>
        </p:nvSpPr>
        <p:spPr>
          <a:xfrm rot="10800000">
            <a:off x="6081793" y="3051175"/>
            <a:ext cx="726213" cy="382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0" name="Google Shape;821;p38">
            <a:extLst>
              <a:ext uri="{FF2B5EF4-FFF2-40B4-BE49-F238E27FC236}">
                <a16:creationId xmlns:a16="http://schemas.microsoft.com/office/drawing/2014/main" id="{F4F0A51F-06E7-ED16-3955-61F6AD4C526C}"/>
              </a:ext>
            </a:extLst>
          </p:cNvPr>
          <p:cNvSpPr/>
          <p:nvPr/>
        </p:nvSpPr>
        <p:spPr>
          <a:xfrm rot="10800000">
            <a:off x="6807857" y="2977238"/>
            <a:ext cx="754500" cy="4564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" name="Google Shape;825;p38">
            <a:extLst>
              <a:ext uri="{FF2B5EF4-FFF2-40B4-BE49-F238E27FC236}">
                <a16:creationId xmlns:a16="http://schemas.microsoft.com/office/drawing/2014/main" id="{40353DA0-0D8B-52F3-82D9-25B264C3EC22}"/>
              </a:ext>
            </a:extLst>
          </p:cNvPr>
          <p:cNvSpPr/>
          <p:nvPr/>
        </p:nvSpPr>
        <p:spPr>
          <a:xfrm rot="10800000">
            <a:off x="2309582" y="753452"/>
            <a:ext cx="754500" cy="26802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4" name="Google Shape;822;p38">
            <a:extLst>
              <a:ext uri="{FF2B5EF4-FFF2-40B4-BE49-F238E27FC236}">
                <a16:creationId xmlns:a16="http://schemas.microsoft.com/office/drawing/2014/main" id="{20221CC1-0492-45AE-5686-C1005ADF76F6}"/>
              </a:ext>
            </a:extLst>
          </p:cNvPr>
          <p:cNvSpPr txBox="1"/>
          <p:nvPr/>
        </p:nvSpPr>
        <p:spPr>
          <a:xfrm rot="-5400000">
            <a:off x="6141062" y="3207452"/>
            <a:ext cx="540803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3</a:t>
            </a:r>
            <a:endParaRPr sz="2400" b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45" name="Google Shape;822;p38">
            <a:extLst>
              <a:ext uri="{FF2B5EF4-FFF2-40B4-BE49-F238E27FC236}">
                <a16:creationId xmlns:a16="http://schemas.microsoft.com/office/drawing/2014/main" id="{565230E2-3520-786B-6F4C-E49FDE893EC4}"/>
              </a:ext>
            </a:extLst>
          </p:cNvPr>
          <p:cNvSpPr txBox="1"/>
          <p:nvPr/>
        </p:nvSpPr>
        <p:spPr>
          <a:xfrm rot="-5400000">
            <a:off x="7043429" y="3096326"/>
            <a:ext cx="337202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9</a:t>
            </a:r>
            <a:endParaRPr sz="2400" b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46" name="Google Shape;822;p38">
            <a:extLst>
              <a:ext uri="{FF2B5EF4-FFF2-40B4-BE49-F238E27FC236}">
                <a16:creationId xmlns:a16="http://schemas.microsoft.com/office/drawing/2014/main" id="{61D3E704-C486-D38C-1B3A-66511AF60A99}"/>
              </a:ext>
            </a:extLst>
          </p:cNvPr>
          <p:cNvSpPr txBox="1"/>
          <p:nvPr/>
        </p:nvSpPr>
        <p:spPr>
          <a:xfrm rot="-5400000">
            <a:off x="2257793" y="2889866"/>
            <a:ext cx="815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117</a:t>
            </a:r>
            <a:endParaRPr sz="2400" b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47" name="Google Shape;827;p38">
            <a:extLst>
              <a:ext uri="{FF2B5EF4-FFF2-40B4-BE49-F238E27FC236}">
                <a16:creationId xmlns:a16="http://schemas.microsoft.com/office/drawing/2014/main" id="{30D4F9B2-304B-5036-A854-CDF7C7B955F7}"/>
              </a:ext>
            </a:extLst>
          </p:cNvPr>
          <p:cNvSpPr txBox="1"/>
          <p:nvPr/>
        </p:nvSpPr>
        <p:spPr>
          <a:xfrm>
            <a:off x="3103945" y="1230101"/>
            <a:ext cx="1581805" cy="31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Otros oficios</a:t>
            </a:r>
            <a:endParaRPr sz="1200" b="1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48" name="Google Shape;827;p38">
            <a:extLst>
              <a:ext uri="{FF2B5EF4-FFF2-40B4-BE49-F238E27FC236}">
                <a16:creationId xmlns:a16="http://schemas.microsoft.com/office/drawing/2014/main" id="{504E4788-E18B-773D-8857-62D621C406C4}"/>
              </a:ext>
            </a:extLst>
          </p:cNvPr>
          <p:cNvSpPr txBox="1"/>
          <p:nvPr/>
        </p:nvSpPr>
        <p:spPr>
          <a:xfrm rot="16200000">
            <a:off x="3569960" y="2067338"/>
            <a:ext cx="1581805" cy="31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Relación de hechos</a:t>
            </a:r>
            <a:endParaRPr sz="1200" b="1">
              <a:solidFill>
                <a:schemeClr val="accent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49" name="Google Shape;827;p38">
            <a:extLst>
              <a:ext uri="{FF2B5EF4-FFF2-40B4-BE49-F238E27FC236}">
                <a16:creationId xmlns:a16="http://schemas.microsoft.com/office/drawing/2014/main" id="{54034726-FB0F-0ECB-07B5-B64858184212}"/>
              </a:ext>
            </a:extLst>
          </p:cNvPr>
          <p:cNvSpPr txBox="1"/>
          <p:nvPr/>
        </p:nvSpPr>
        <p:spPr>
          <a:xfrm rot="16200000">
            <a:off x="1009732" y="2062187"/>
            <a:ext cx="2132356" cy="31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Servicios de Auditoria</a:t>
            </a:r>
            <a:endParaRPr sz="1600" b="1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50" name="Google Shape;193;p18">
            <a:extLst>
              <a:ext uri="{FF2B5EF4-FFF2-40B4-BE49-F238E27FC236}">
                <a16:creationId xmlns:a16="http://schemas.microsoft.com/office/drawing/2014/main" id="{E44ED4C8-CA8A-0DA9-BFEB-445025D04B56}"/>
              </a:ext>
            </a:extLst>
          </p:cNvPr>
          <p:cNvGrpSpPr/>
          <p:nvPr/>
        </p:nvGrpSpPr>
        <p:grpSpPr>
          <a:xfrm>
            <a:off x="2559136" y="3611044"/>
            <a:ext cx="314343" cy="314343"/>
            <a:chOff x="3271200" y="1435075"/>
            <a:chExt cx="481825" cy="481825"/>
          </a:xfrm>
          <a:solidFill>
            <a:schemeClr val="accent3"/>
          </a:solidFill>
        </p:grpSpPr>
        <p:sp>
          <p:nvSpPr>
            <p:cNvPr id="51" name="Google Shape;194;p18">
              <a:extLst>
                <a:ext uri="{FF2B5EF4-FFF2-40B4-BE49-F238E27FC236}">
                  <a16:creationId xmlns:a16="http://schemas.microsoft.com/office/drawing/2014/main" id="{3729F07A-7839-455A-1433-DCA6F1357D31}"/>
                </a:ext>
              </a:extLst>
            </p:cNvPr>
            <p:cNvSpPr/>
            <p:nvPr/>
          </p:nvSpPr>
          <p:spPr>
            <a:xfrm>
              <a:off x="3271200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597" y="2259"/>
                  </a:moveTo>
                  <a:cubicBezTo>
                    <a:pt x="13635" y="2259"/>
                    <a:pt x="17014" y="5545"/>
                    <a:pt x="17014" y="9601"/>
                  </a:cubicBezTo>
                  <a:cubicBezTo>
                    <a:pt x="17014" y="13636"/>
                    <a:pt x="13654" y="17014"/>
                    <a:pt x="9597" y="17014"/>
                  </a:cubicBezTo>
                  <a:cubicBezTo>
                    <a:pt x="5562" y="17014"/>
                    <a:pt x="2259" y="13654"/>
                    <a:pt x="2259" y="9601"/>
                  </a:cubicBezTo>
                  <a:cubicBezTo>
                    <a:pt x="2259" y="5563"/>
                    <a:pt x="5541" y="2259"/>
                    <a:pt x="9597" y="2259"/>
                  </a:cubicBezTo>
                  <a:close/>
                  <a:moveTo>
                    <a:pt x="9597" y="1"/>
                  </a:moveTo>
                  <a:cubicBezTo>
                    <a:pt x="4304" y="1"/>
                    <a:pt x="0" y="4307"/>
                    <a:pt x="0" y="9601"/>
                  </a:cubicBezTo>
                  <a:cubicBezTo>
                    <a:pt x="0" y="14892"/>
                    <a:pt x="4304" y="19273"/>
                    <a:pt x="9597" y="19273"/>
                  </a:cubicBezTo>
                  <a:cubicBezTo>
                    <a:pt x="14891" y="19273"/>
                    <a:pt x="19272" y="14892"/>
                    <a:pt x="19272" y="9601"/>
                  </a:cubicBezTo>
                  <a:cubicBezTo>
                    <a:pt x="19272" y="4307"/>
                    <a:pt x="14891" y="1"/>
                    <a:pt x="95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52" name="Google Shape;195;p18">
              <a:extLst>
                <a:ext uri="{FF2B5EF4-FFF2-40B4-BE49-F238E27FC236}">
                  <a16:creationId xmlns:a16="http://schemas.microsoft.com/office/drawing/2014/main" id="{F91D4831-4B21-8AC1-A022-BEDAC34332D3}"/>
                </a:ext>
              </a:extLst>
            </p:cNvPr>
            <p:cNvSpPr/>
            <p:nvPr/>
          </p:nvSpPr>
          <p:spPr>
            <a:xfrm>
              <a:off x="3356575" y="1520525"/>
              <a:ext cx="311000" cy="311025"/>
            </a:xfrm>
            <a:custGeom>
              <a:avLst/>
              <a:gdLst/>
              <a:ahLst/>
              <a:cxnLst/>
              <a:rect l="l" t="t" r="r" b="b"/>
              <a:pathLst>
                <a:path w="12440" h="12441" extrusionOk="0">
                  <a:moveTo>
                    <a:pt x="8516" y="3359"/>
                  </a:moveTo>
                  <a:cubicBezTo>
                    <a:pt x="8661" y="3359"/>
                    <a:pt x="8805" y="3414"/>
                    <a:pt x="8917" y="3524"/>
                  </a:cubicBezTo>
                  <a:cubicBezTo>
                    <a:pt x="9136" y="3744"/>
                    <a:pt x="9136" y="4102"/>
                    <a:pt x="8917" y="4322"/>
                  </a:cubicBezTo>
                  <a:lnTo>
                    <a:pt x="7056" y="6183"/>
                  </a:lnTo>
                  <a:lnTo>
                    <a:pt x="8917" y="8041"/>
                  </a:lnTo>
                  <a:cubicBezTo>
                    <a:pt x="9326" y="8453"/>
                    <a:pt x="8939" y="9009"/>
                    <a:pt x="8502" y="9009"/>
                  </a:cubicBezTo>
                  <a:cubicBezTo>
                    <a:pt x="8371" y="9009"/>
                    <a:pt x="8235" y="8959"/>
                    <a:pt x="8116" y="8839"/>
                  </a:cubicBezTo>
                  <a:lnTo>
                    <a:pt x="5857" y="6580"/>
                  </a:lnTo>
                  <a:cubicBezTo>
                    <a:pt x="5637" y="6360"/>
                    <a:pt x="5637" y="6002"/>
                    <a:pt x="5857" y="5782"/>
                  </a:cubicBezTo>
                  <a:lnTo>
                    <a:pt x="8116" y="3524"/>
                  </a:lnTo>
                  <a:cubicBezTo>
                    <a:pt x="8227" y="3414"/>
                    <a:pt x="8372" y="3359"/>
                    <a:pt x="8516" y="3359"/>
                  </a:cubicBezTo>
                  <a:close/>
                  <a:moveTo>
                    <a:pt x="5619" y="1"/>
                  </a:moveTo>
                  <a:cubicBezTo>
                    <a:pt x="4367" y="112"/>
                    <a:pt x="3177" y="606"/>
                    <a:pt x="2214" y="1413"/>
                  </a:cubicBezTo>
                  <a:lnTo>
                    <a:pt x="2590" y="1789"/>
                  </a:lnTo>
                  <a:cubicBezTo>
                    <a:pt x="3002" y="2199"/>
                    <a:pt x="2615" y="2757"/>
                    <a:pt x="2178" y="2757"/>
                  </a:cubicBezTo>
                  <a:cubicBezTo>
                    <a:pt x="2047" y="2757"/>
                    <a:pt x="1912" y="2707"/>
                    <a:pt x="1792" y="2587"/>
                  </a:cubicBezTo>
                  <a:lnTo>
                    <a:pt x="1416" y="2211"/>
                  </a:lnTo>
                  <a:cubicBezTo>
                    <a:pt x="609" y="3175"/>
                    <a:pt x="118" y="4364"/>
                    <a:pt x="3" y="5617"/>
                  </a:cubicBezTo>
                  <a:lnTo>
                    <a:pt x="536" y="5617"/>
                  </a:lnTo>
                  <a:cubicBezTo>
                    <a:pt x="1280" y="5617"/>
                    <a:pt x="1283" y="6746"/>
                    <a:pt x="536" y="6746"/>
                  </a:cubicBezTo>
                  <a:lnTo>
                    <a:pt x="0" y="6746"/>
                  </a:lnTo>
                  <a:cubicBezTo>
                    <a:pt x="118" y="8035"/>
                    <a:pt x="627" y="9287"/>
                    <a:pt x="1413" y="10227"/>
                  </a:cubicBezTo>
                  <a:lnTo>
                    <a:pt x="1789" y="9850"/>
                  </a:lnTo>
                  <a:cubicBezTo>
                    <a:pt x="1910" y="9730"/>
                    <a:pt x="2045" y="9679"/>
                    <a:pt x="2176" y="9679"/>
                  </a:cubicBezTo>
                  <a:cubicBezTo>
                    <a:pt x="2613" y="9679"/>
                    <a:pt x="2995" y="10244"/>
                    <a:pt x="2587" y="10651"/>
                  </a:cubicBezTo>
                  <a:lnTo>
                    <a:pt x="2211" y="11028"/>
                  </a:lnTo>
                  <a:cubicBezTo>
                    <a:pt x="3174" y="11832"/>
                    <a:pt x="4364" y="12326"/>
                    <a:pt x="5616" y="12440"/>
                  </a:cubicBezTo>
                  <a:lnTo>
                    <a:pt x="5616" y="11904"/>
                  </a:lnTo>
                  <a:cubicBezTo>
                    <a:pt x="5616" y="11530"/>
                    <a:pt x="5899" y="11343"/>
                    <a:pt x="6182" y="11343"/>
                  </a:cubicBezTo>
                  <a:cubicBezTo>
                    <a:pt x="6464" y="11343"/>
                    <a:pt x="6745" y="11530"/>
                    <a:pt x="6745" y="11904"/>
                  </a:cubicBezTo>
                  <a:lnTo>
                    <a:pt x="6745" y="12440"/>
                  </a:lnTo>
                  <a:cubicBezTo>
                    <a:pt x="8034" y="12323"/>
                    <a:pt x="9287" y="11811"/>
                    <a:pt x="10226" y="11028"/>
                  </a:cubicBezTo>
                  <a:lnTo>
                    <a:pt x="9850" y="10651"/>
                  </a:lnTo>
                  <a:cubicBezTo>
                    <a:pt x="9445" y="10246"/>
                    <a:pt x="9822" y="9678"/>
                    <a:pt x="10259" y="9678"/>
                  </a:cubicBezTo>
                  <a:cubicBezTo>
                    <a:pt x="10390" y="9678"/>
                    <a:pt x="10526" y="9729"/>
                    <a:pt x="10648" y="9850"/>
                  </a:cubicBezTo>
                  <a:lnTo>
                    <a:pt x="11024" y="10227"/>
                  </a:lnTo>
                  <a:cubicBezTo>
                    <a:pt x="11810" y="9287"/>
                    <a:pt x="12319" y="8035"/>
                    <a:pt x="12437" y="6746"/>
                  </a:cubicBezTo>
                  <a:lnTo>
                    <a:pt x="11904" y="6746"/>
                  </a:lnTo>
                  <a:cubicBezTo>
                    <a:pt x="11160" y="6746"/>
                    <a:pt x="11157" y="5617"/>
                    <a:pt x="11904" y="5617"/>
                  </a:cubicBezTo>
                  <a:lnTo>
                    <a:pt x="12440" y="5617"/>
                  </a:lnTo>
                  <a:cubicBezTo>
                    <a:pt x="12325" y="4364"/>
                    <a:pt x="11834" y="3175"/>
                    <a:pt x="11027" y="2211"/>
                  </a:cubicBezTo>
                  <a:lnTo>
                    <a:pt x="10651" y="2587"/>
                  </a:lnTo>
                  <a:cubicBezTo>
                    <a:pt x="10529" y="2709"/>
                    <a:pt x="10392" y="2760"/>
                    <a:pt x="10261" y="2760"/>
                  </a:cubicBezTo>
                  <a:cubicBezTo>
                    <a:pt x="9823" y="2760"/>
                    <a:pt x="9443" y="2197"/>
                    <a:pt x="9853" y="1789"/>
                  </a:cubicBezTo>
                  <a:lnTo>
                    <a:pt x="10232" y="1413"/>
                  </a:lnTo>
                  <a:cubicBezTo>
                    <a:pt x="9290" y="627"/>
                    <a:pt x="8037" y="115"/>
                    <a:pt x="6748" y="1"/>
                  </a:cubicBezTo>
                  <a:lnTo>
                    <a:pt x="6748" y="537"/>
                  </a:lnTo>
                  <a:cubicBezTo>
                    <a:pt x="6748" y="909"/>
                    <a:pt x="6466" y="1096"/>
                    <a:pt x="6183" y="1096"/>
                  </a:cubicBezTo>
                  <a:cubicBezTo>
                    <a:pt x="5901" y="1096"/>
                    <a:pt x="5619" y="910"/>
                    <a:pt x="5619" y="537"/>
                  </a:cubicBezTo>
                  <a:lnTo>
                    <a:pt x="561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53" name="Google Shape;199;p18">
            <a:extLst>
              <a:ext uri="{FF2B5EF4-FFF2-40B4-BE49-F238E27FC236}">
                <a16:creationId xmlns:a16="http://schemas.microsoft.com/office/drawing/2014/main" id="{DA85D86F-0E89-3EF2-6B1E-664BE5A77DA3}"/>
              </a:ext>
            </a:extLst>
          </p:cNvPr>
          <p:cNvGrpSpPr/>
          <p:nvPr/>
        </p:nvGrpSpPr>
        <p:grpSpPr>
          <a:xfrm>
            <a:off x="6297530" y="3610763"/>
            <a:ext cx="314294" cy="314359"/>
            <a:chOff x="5049725" y="2027900"/>
            <a:chExt cx="481750" cy="481850"/>
          </a:xfrm>
        </p:grpSpPr>
        <p:sp>
          <p:nvSpPr>
            <p:cNvPr id="54" name="Google Shape;200;p18">
              <a:extLst>
                <a:ext uri="{FF2B5EF4-FFF2-40B4-BE49-F238E27FC236}">
                  <a16:creationId xmlns:a16="http://schemas.microsoft.com/office/drawing/2014/main" id="{40F23870-B3FD-E52B-D758-A0829AC82AC8}"/>
                </a:ext>
              </a:extLst>
            </p:cNvPr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55" name="Google Shape;201;p18">
              <a:extLst>
                <a:ext uri="{FF2B5EF4-FFF2-40B4-BE49-F238E27FC236}">
                  <a16:creationId xmlns:a16="http://schemas.microsoft.com/office/drawing/2014/main" id="{311EFD0F-F636-63B8-0287-300EC4C0B58D}"/>
                </a:ext>
              </a:extLst>
            </p:cNvPr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56" name="Google Shape;202;p18">
              <a:extLst>
                <a:ext uri="{FF2B5EF4-FFF2-40B4-BE49-F238E27FC236}">
                  <a16:creationId xmlns:a16="http://schemas.microsoft.com/office/drawing/2014/main" id="{A5039E62-5D5B-DD69-2E3C-22B66FAB2F16}"/>
                </a:ext>
              </a:extLst>
            </p:cNvPr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57" name="Google Shape;203;p18">
              <a:extLst>
                <a:ext uri="{FF2B5EF4-FFF2-40B4-BE49-F238E27FC236}">
                  <a16:creationId xmlns:a16="http://schemas.microsoft.com/office/drawing/2014/main" id="{AED51936-A819-5079-E933-E1B984E608D5}"/>
                </a:ext>
              </a:extLst>
            </p:cNvPr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58" name="Google Shape;204;p18">
              <a:extLst>
                <a:ext uri="{FF2B5EF4-FFF2-40B4-BE49-F238E27FC236}">
                  <a16:creationId xmlns:a16="http://schemas.microsoft.com/office/drawing/2014/main" id="{D2C8896A-0FAB-F93A-1435-1FE69129BA04}"/>
                </a:ext>
              </a:extLst>
            </p:cNvPr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59" name="Google Shape;205;p18">
              <a:extLst>
                <a:ext uri="{FF2B5EF4-FFF2-40B4-BE49-F238E27FC236}">
                  <a16:creationId xmlns:a16="http://schemas.microsoft.com/office/drawing/2014/main" id="{D257FFF5-73E2-3748-BD96-A147964E61AD}"/>
                </a:ext>
              </a:extLst>
            </p:cNvPr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60" name="Google Shape;206;p18">
              <a:extLst>
                <a:ext uri="{FF2B5EF4-FFF2-40B4-BE49-F238E27FC236}">
                  <a16:creationId xmlns:a16="http://schemas.microsoft.com/office/drawing/2014/main" id="{C7A9983E-7921-CECD-97F4-55D0C30571AF}"/>
                </a:ext>
              </a:extLst>
            </p:cNvPr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61" name="Google Shape;207;p18">
              <a:extLst>
                <a:ext uri="{FF2B5EF4-FFF2-40B4-BE49-F238E27FC236}">
                  <a16:creationId xmlns:a16="http://schemas.microsoft.com/office/drawing/2014/main" id="{D0B936D4-4FEF-24BE-72D8-F44200EEAFD2}"/>
                </a:ext>
              </a:extLst>
            </p:cNvPr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62" name="Google Shape;218;p18">
            <a:extLst>
              <a:ext uri="{FF2B5EF4-FFF2-40B4-BE49-F238E27FC236}">
                <a16:creationId xmlns:a16="http://schemas.microsoft.com/office/drawing/2014/main" id="{EFF3DC59-4F20-979B-3FBB-2597A5006C88}"/>
              </a:ext>
            </a:extLst>
          </p:cNvPr>
          <p:cNvGrpSpPr/>
          <p:nvPr/>
        </p:nvGrpSpPr>
        <p:grpSpPr>
          <a:xfrm>
            <a:off x="7041923" y="3577622"/>
            <a:ext cx="328728" cy="314359"/>
            <a:chOff x="5045500" y="842250"/>
            <a:chExt cx="503875" cy="481850"/>
          </a:xfrm>
        </p:grpSpPr>
        <p:sp>
          <p:nvSpPr>
            <p:cNvPr id="63" name="Google Shape;219;p18">
              <a:extLst>
                <a:ext uri="{FF2B5EF4-FFF2-40B4-BE49-F238E27FC236}">
                  <a16:creationId xmlns:a16="http://schemas.microsoft.com/office/drawing/2014/main" id="{A2425B62-2CB9-4F75-FCC5-4CBE602B9AB5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64" name="Google Shape;220;p18">
              <a:extLst>
                <a:ext uri="{FF2B5EF4-FFF2-40B4-BE49-F238E27FC236}">
                  <a16:creationId xmlns:a16="http://schemas.microsoft.com/office/drawing/2014/main" id="{9A48B81B-7F0C-8C02-A597-487827CFE26E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65" name="Google Shape;827;p38">
            <a:extLst>
              <a:ext uri="{FF2B5EF4-FFF2-40B4-BE49-F238E27FC236}">
                <a16:creationId xmlns:a16="http://schemas.microsoft.com/office/drawing/2014/main" id="{A0C1D9D1-B0EB-9ED1-CAB2-C00424676EE9}"/>
              </a:ext>
            </a:extLst>
          </p:cNvPr>
          <p:cNvSpPr txBox="1"/>
          <p:nvPr/>
        </p:nvSpPr>
        <p:spPr>
          <a:xfrm rot="16200000">
            <a:off x="4360871" y="2075826"/>
            <a:ext cx="1581805" cy="31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Legalición de libros</a:t>
            </a:r>
            <a:endParaRPr sz="1200" b="1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66" name="Google Shape;827;p38">
            <a:extLst>
              <a:ext uri="{FF2B5EF4-FFF2-40B4-BE49-F238E27FC236}">
                <a16:creationId xmlns:a16="http://schemas.microsoft.com/office/drawing/2014/main" id="{648C0B69-2292-7E5A-67DA-8E63B6AD2C61}"/>
              </a:ext>
            </a:extLst>
          </p:cNvPr>
          <p:cNvSpPr txBox="1"/>
          <p:nvPr/>
        </p:nvSpPr>
        <p:spPr>
          <a:xfrm rot="16200000">
            <a:off x="4971005" y="1841741"/>
            <a:ext cx="1896306" cy="31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Servicios de advertencia</a:t>
            </a:r>
            <a:endParaRPr sz="1200" b="1">
              <a:solidFill>
                <a:schemeClr val="accent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67" name="Google Shape;827;p38">
            <a:extLst>
              <a:ext uri="{FF2B5EF4-FFF2-40B4-BE49-F238E27FC236}">
                <a16:creationId xmlns:a16="http://schemas.microsoft.com/office/drawing/2014/main" id="{F4B0D9BE-DC38-C77F-9A1D-777D6776736E}"/>
              </a:ext>
            </a:extLst>
          </p:cNvPr>
          <p:cNvSpPr txBox="1"/>
          <p:nvPr/>
        </p:nvSpPr>
        <p:spPr>
          <a:xfrm rot="16200000">
            <a:off x="5737121" y="2033268"/>
            <a:ext cx="1725916" cy="31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Servicios de asesoría</a:t>
            </a:r>
            <a:endParaRPr sz="1200" b="1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68" name="Google Shape;827;p38">
            <a:extLst>
              <a:ext uri="{FF2B5EF4-FFF2-40B4-BE49-F238E27FC236}">
                <a16:creationId xmlns:a16="http://schemas.microsoft.com/office/drawing/2014/main" id="{60B910C1-05D9-74B0-9A27-A9CA940249C0}"/>
              </a:ext>
            </a:extLst>
          </p:cNvPr>
          <p:cNvSpPr txBox="1"/>
          <p:nvPr/>
        </p:nvSpPr>
        <p:spPr>
          <a:xfrm rot="16200000">
            <a:off x="6508060" y="2073442"/>
            <a:ext cx="1471191" cy="31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Valoración de responsabilidades</a:t>
            </a:r>
            <a:endParaRPr sz="1200" b="1">
              <a:solidFill>
                <a:schemeClr val="accent4">
                  <a:lumMod val="60000"/>
                  <a:lumOff val="4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69" name="Google Shape;827;p38">
            <a:extLst>
              <a:ext uri="{FF2B5EF4-FFF2-40B4-BE49-F238E27FC236}">
                <a16:creationId xmlns:a16="http://schemas.microsoft.com/office/drawing/2014/main" id="{6B27AE15-0AFF-9129-B1F9-FA7BB59D9F0D}"/>
              </a:ext>
            </a:extLst>
          </p:cNvPr>
          <p:cNvSpPr txBox="1"/>
          <p:nvPr/>
        </p:nvSpPr>
        <p:spPr>
          <a:xfrm rot="5400000">
            <a:off x="6906515" y="2141204"/>
            <a:ext cx="2132356" cy="31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Servicios Preventivos</a:t>
            </a:r>
            <a:endParaRPr sz="1600" b="1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70" name="Gráfico 69" descr="Cuadrado formado por puntos">
            <a:extLst>
              <a:ext uri="{FF2B5EF4-FFF2-40B4-BE49-F238E27FC236}">
                <a16:creationId xmlns:a16="http://schemas.microsoft.com/office/drawing/2014/main" id="{6F17725B-BAD1-CA6F-6122-063BB2493F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pic>
        <p:nvPicPr>
          <p:cNvPr id="71" name="Gráfico 70" descr="Cuadrado formado por puntos">
            <a:extLst>
              <a:ext uri="{FF2B5EF4-FFF2-40B4-BE49-F238E27FC236}">
                <a16:creationId xmlns:a16="http://schemas.microsoft.com/office/drawing/2014/main" id="{2EE6B975-CFED-4FBD-6A15-B7BD4D464E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sp>
        <p:nvSpPr>
          <p:cNvPr id="73" name="Google Shape;759;p27">
            <a:extLst>
              <a:ext uri="{FF2B5EF4-FFF2-40B4-BE49-F238E27FC236}">
                <a16:creationId xmlns:a16="http://schemas.microsoft.com/office/drawing/2014/main" id="{CA1FD20A-7DEA-FA63-6C50-D1CF269E910A}"/>
              </a:ext>
            </a:extLst>
          </p:cNvPr>
          <p:cNvSpPr/>
          <p:nvPr/>
        </p:nvSpPr>
        <p:spPr>
          <a:xfrm>
            <a:off x="5562002" y="185803"/>
            <a:ext cx="2657547" cy="499935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 algn="ctr"/>
            <a:r>
              <a:rPr lang="es-CR" sz="2400" b="1">
                <a:solidFill>
                  <a:srgbClr val="084186"/>
                </a:solidFill>
                <a:latin typeface="Avenir" panose="02000503020000020003"/>
                <a:ea typeface="Fira Sans Extra Condensed Medium"/>
                <a:cs typeface="Fira Sans Extra Condensed Medium"/>
                <a:sym typeface="Fira Sans Extra Condensed Medium"/>
              </a:rPr>
              <a:t>Avance   99%</a:t>
            </a:r>
            <a:endParaRPr sz="2400" b="1">
              <a:solidFill>
                <a:srgbClr val="084186"/>
              </a:solidFill>
              <a:latin typeface="Avenir" panose="02000503020000020003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pic>
        <p:nvPicPr>
          <p:cNvPr id="74" name="Imagen 73">
            <a:extLst>
              <a:ext uri="{FF2B5EF4-FFF2-40B4-BE49-F238E27FC236}">
                <a16:creationId xmlns:a16="http://schemas.microsoft.com/office/drawing/2014/main" id="{92911748-3992-C4A0-C151-D5AF67EC137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35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6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1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1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6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1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6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76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1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6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1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76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1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26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1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76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1" grpId="0" animBg="1"/>
      <p:bldP spid="14" grpId="0"/>
      <p:bldP spid="39" grpId="0" animBg="1"/>
      <p:bldP spid="40" grpId="0" animBg="1"/>
      <p:bldP spid="43" grpId="0" animBg="1"/>
      <p:bldP spid="47" grpId="0"/>
      <p:bldP spid="48" grpId="0"/>
      <p:bldP spid="49" grpId="0"/>
      <p:bldP spid="65" grpId="0"/>
      <p:bldP spid="66" grpId="0"/>
      <p:bldP spid="67" grpId="0"/>
      <p:bldP spid="68" grpId="0"/>
      <p:bldP spid="69" grpId="0"/>
      <p:bldP spid="7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4FB9C1D8-D4E7-D075-4525-A8BCFAE0AB3A}"/>
              </a:ext>
            </a:extLst>
          </p:cNvPr>
          <p:cNvGrpSpPr/>
          <p:nvPr/>
        </p:nvGrpSpPr>
        <p:grpSpPr>
          <a:xfrm>
            <a:off x="-415141" y="1962240"/>
            <a:ext cx="2091906" cy="2744808"/>
            <a:chOff x="978375" y="1894637"/>
            <a:chExt cx="2420239" cy="3226653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1EC41CB3-1B60-2C42-5D8C-FD0F5522C61D}"/>
                </a:ext>
              </a:extLst>
            </p:cNvPr>
            <p:cNvSpPr/>
            <p:nvPr/>
          </p:nvSpPr>
          <p:spPr>
            <a:xfrm>
              <a:off x="978375" y="1894637"/>
              <a:ext cx="1809750" cy="1809749"/>
            </a:xfrm>
            <a:custGeom>
              <a:avLst/>
              <a:gdLst/>
              <a:ahLst/>
              <a:cxnLst/>
              <a:rect l="l" t="t" r="r" b="b"/>
              <a:pathLst>
                <a:path w="2714625" h="2714625">
                  <a:moveTo>
                    <a:pt x="0" y="0"/>
                  </a:moveTo>
                  <a:lnTo>
                    <a:pt x="2714625" y="0"/>
                  </a:lnTo>
                  <a:lnTo>
                    <a:pt x="2714625" y="2714625"/>
                  </a:lnTo>
                  <a:lnTo>
                    <a:pt x="0" y="2714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869362B2-03E9-4199-D5B3-18DF2FEBC71A}"/>
                </a:ext>
              </a:extLst>
            </p:cNvPr>
            <p:cNvGrpSpPr/>
            <p:nvPr/>
          </p:nvGrpSpPr>
          <p:grpSpPr>
            <a:xfrm>
              <a:off x="1127780" y="2025490"/>
              <a:ext cx="1531361" cy="1531361"/>
              <a:chOff x="0" y="0"/>
              <a:chExt cx="812800" cy="812800"/>
            </a:xfrm>
          </p:grpSpPr>
          <p:sp>
            <p:nvSpPr>
              <p:cNvPr id="41" name="Freeform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1AE8B7EB-31A7-B527-B683-EF0F9B9B1D1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186"/>
              </a:solidFill>
            </p:spPr>
            <p:txBody>
              <a:bodyPr/>
              <a:lstStyle/>
              <a:p>
                <a:pPr defTabSz="609630"/>
                <a:endParaRPr lang="es-CR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TextBox 6">
                <a:extLst>
                  <a:ext uri="{FF2B5EF4-FFF2-40B4-BE49-F238E27FC236}">
                    <a16:creationId xmlns:a16="http://schemas.microsoft.com/office/drawing/2014/main" id="{8C9CE554-C2D2-3132-9837-1D50DF9D6864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1666" tIns="41666" rIns="41666" bIns="41666" rtlCol="0" anchor="ctr"/>
              <a:lstStyle/>
              <a:p>
                <a:pPr algn="ctr" defTabSz="609630">
                  <a:lnSpc>
                    <a:spcPts val="1399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691DA2A1-EE98-26CD-7D81-0DF0974B0DA0}"/>
                </a:ext>
              </a:extLst>
            </p:cNvPr>
            <p:cNvSpPr/>
            <p:nvPr/>
          </p:nvSpPr>
          <p:spPr>
            <a:xfrm>
              <a:off x="1523950" y="2405868"/>
              <a:ext cx="739023" cy="731633"/>
            </a:xfrm>
            <a:custGeom>
              <a:avLst/>
              <a:gdLst/>
              <a:ahLst/>
              <a:cxnLst/>
              <a:rect l="l" t="t" r="r" b="b"/>
              <a:pathLst>
                <a:path w="1108535" h="1097450">
                  <a:moveTo>
                    <a:pt x="0" y="0"/>
                  </a:moveTo>
                  <a:lnTo>
                    <a:pt x="1108535" y="0"/>
                  </a:lnTo>
                  <a:lnTo>
                    <a:pt x="1108535" y="1097450"/>
                  </a:lnTo>
                  <a:lnTo>
                    <a:pt x="0" y="1097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1" name="Group 11">
              <a:extLst>
                <a:ext uri="{FF2B5EF4-FFF2-40B4-BE49-F238E27FC236}">
                  <a16:creationId xmlns:a16="http://schemas.microsoft.com/office/drawing/2014/main" id="{2A4216A6-4C3C-2CE7-C6AD-3F3B0BFCC173}"/>
                </a:ext>
              </a:extLst>
            </p:cNvPr>
            <p:cNvGrpSpPr/>
            <p:nvPr/>
          </p:nvGrpSpPr>
          <p:grpSpPr>
            <a:xfrm>
              <a:off x="1174305" y="3173797"/>
              <a:ext cx="1465750" cy="496264"/>
              <a:chOff x="76200" y="2"/>
              <a:chExt cx="2400661" cy="812800"/>
            </a:xfrm>
          </p:grpSpPr>
          <p:sp>
            <p:nvSpPr>
              <p:cNvPr id="34" name="Freeform 12">
                <a:extLst>
                  <a:ext uri="{FF2B5EF4-FFF2-40B4-BE49-F238E27FC236}">
                    <a16:creationId xmlns:a16="http://schemas.microsoft.com/office/drawing/2014/main" id="{FEC8C93E-EFB3-91F0-C48D-86384AE112FF}"/>
                  </a:ext>
                </a:extLst>
              </p:cNvPr>
              <p:cNvSpPr/>
              <p:nvPr/>
            </p:nvSpPr>
            <p:spPr>
              <a:xfrm>
                <a:off x="1664061" y="2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186"/>
              </a:solidFill>
            </p:spPr>
            <p:txBody>
              <a:bodyPr/>
              <a:lstStyle/>
              <a:p>
                <a:pPr defTabSz="609630"/>
                <a:endParaRPr lang="es-CR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5" name="TextBox 13">
                <a:extLst>
                  <a:ext uri="{FF2B5EF4-FFF2-40B4-BE49-F238E27FC236}">
                    <a16:creationId xmlns:a16="http://schemas.microsoft.com/office/drawing/2014/main" id="{512B51E7-478F-361E-C9BE-BBDFFE4BE62E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1889" tIns="31889" rIns="31889" bIns="31889" rtlCol="0" anchor="ctr"/>
              <a:lstStyle/>
              <a:p>
                <a:pPr algn="ctr" defTabSz="609630">
                  <a:lnSpc>
                    <a:spcPts val="1399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2" name="TextBox 69">
              <a:extLst>
                <a:ext uri="{FF2B5EF4-FFF2-40B4-BE49-F238E27FC236}">
                  <a16:creationId xmlns:a16="http://schemas.microsoft.com/office/drawing/2014/main" id="{F7BA7779-0E11-6E1A-87E1-93820CD555A0}"/>
                </a:ext>
              </a:extLst>
            </p:cNvPr>
            <p:cNvSpPr txBox="1"/>
            <p:nvPr/>
          </p:nvSpPr>
          <p:spPr>
            <a:xfrm>
              <a:off x="1632536" y="4460767"/>
              <a:ext cx="1766078" cy="6605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Ejecución del Plan de</a:t>
              </a:r>
            </a:p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Trabajo 2024</a:t>
              </a:r>
            </a:p>
          </p:txBody>
        </p:sp>
        <p:sp>
          <p:nvSpPr>
            <p:cNvPr id="33" name="Freeform 79">
              <a:extLst>
                <a:ext uri="{FF2B5EF4-FFF2-40B4-BE49-F238E27FC236}">
                  <a16:creationId xmlns:a16="http://schemas.microsoft.com/office/drawing/2014/main" id="{3321D902-0EB6-BC3A-8831-F7B1313A14FC}"/>
                </a:ext>
              </a:extLst>
            </p:cNvPr>
            <p:cNvSpPr/>
            <p:nvPr/>
          </p:nvSpPr>
          <p:spPr>
            <a:xfrm rot="5400000">
              <a:off x="1576291" y="3932831"/>
              <a:ext cx="621639" cy="96099"/>
            </a:xfrm>
            <a:custGeom>
              <a:avLst/>
              <a:gdLst/>
              <a:ahLst/>
              <a:cxnLst/>
              <a:rect l="l" t="t" r="r" b="b"/>
              <a:pathLst>
                <a:path w="932458" h="144149">
                  <a:moveTo>
                    <a:pt x="0" y="0"/>
                  </a:moveTo>
                  <a:lnTo>
                    <a:pt x="932459" y="0"/>
                  </a:lnTo>
                  <a:lnTo>
                    <a:pt x="932459" y="144149"/>
                  </a:lnTo>
                  <a:lnTo>
                    <a:pt x="0" y="144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174585" b="-1712468"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" name="TextBox 69">
            <a:extLst>
              <a:ext uri="{FF2B5EF4-FFF2-40B4-BE49-F238E27FC236}">
                <a16:creationId xmlns:a16="http://schemas.microsoft.com/office/drawing/2014/main" id="{CE7A14C5-C62A-4234-AD1B-79575F799DEB}"/>
              </a:ext>
            </a:extLst>
          </p:cNvPr>
          <p:cNvSpPr txBox="1"/>
          <p:nvPr/>
        </p:nvSpPr>
        <p:spPr>
          <a:xfrm>
            <a:off x="-320498" y="154324"/>
            <a:ext cx="4269543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  <a:spcBef>
                <a:spcPct val="0"/>
              </a:spcBef>
            </a:pPr>
            <a:r>
              <a:rPr lang="en-US" sz="1800">
                <a:solidFill>
                  <a:srgbClr val="0841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Documentos emitidos en el período</a:t>
            </a:r>
          </a:p>
        </p:txBody>
      </p:sp>
      <p:sp>
        <p:nvSpPr>
          <p:cNvPr id="4" name="Google Shape;819;p38">
            <a:extLst>
              <a:ext uri="{FF2B5EF4-FFF2-40B4-BE49-F238E27FC236}">
                <a16:creationId xmlns:a16="http://schemas.microsoft.com/office/drawing/2014/main" id="{31E06FD7-3196-71A6-7976-2C1DF3CFF46A}"/>
              </a:ext>
            </a:extLst>
          </p:cNvPr>
          <p:cNvSpPr/>
          <p:nvPr/>
        </p:nvSpPr>
        <p:spPr>
          <a:xfrm rot="10800000">
            <a:off x="5327345" y="2892913"/>
            <a:ext cx="754500" cy="54080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" name="Google Shape;820;p38">
            <a:extLst>
              <a:ext uri="{FF2B5EF4-FFF2-40B4-BE49-F238E27FC236}">
                <a16:creationId xmlns:a16="http://schemas.microsoft.com/office/drawing/2014/main" id="{676ED963-B0B1-9C26-08C1-83FAE5E2BE51}"/>
              </a:ext>
            </a:extLst>
          </p:cNvPr>
          <p:cNvSpPr txBox="1"/>
          <p:nvPr/>
        </p:nvSpPr>
        <p:spPr>
          <a:xfrm rot="-5400000">
            <a:off x="5378778" y="2977381"/>
            <a:ext cx="613348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R" sz="24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12</a:t>
            </a:r>
            <a:endParaRPr sz="2400" b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6" name="Google Shape;821;p38">
            <a:extLst>
              <a:ext uri="{FF2B5EF4-FFF2-40B4-BE49-F238E27FC236}">
                <a16:creationId xmlns:a16="http://schemas.microsoft.com/office/drawing/2014/main" id="{58EDB389-E476-17C9-93BA-3FD7A23EE26F}"/>
              </a:ext>
            </a:extLst>
          </p:cNvPr>
          <p:cNvSpPr/>
          <p:nvPr/>
        </p:nvSpPr>
        <p:spPr>
          <a:xfrm rot="10800000">
            <a:off x="4572920" y="2977236"/>
            <a:ext cx="754500" cy="4564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" name="Google Shape;822;p38">
            <a:extLst>
              <a:ext uri="{FF2B5EF4-FFF2-40B4-BE49-F238E27FC236}">
                <a16:creationId xmlns:a16="http://schemas.microsoft.com/office/drawing/2014/main" id="{C52A3CBB-36F4-9E67-1993-BE52F26B1B56}"/>
              </a:ext>
            </a:extLst>
          </p:cNvPr>
          <p:cNvSpPr txBox="1"/>
          <p:nvPr/>
        </p:nvSpPr>
        <p:spPr>
          <a:xfrm rot="-5400000">
            <a:off x="4698225" y="3022188"/>
            <a:ext cx="540803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4</a:t>
            </a:r>
            <a:endParaRPr sz="2400" b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8" name="Google Shape;823;p38">
            <a:extLst>
              <a:ext uri="{FF2B5EF4-FFF2-40B4-BE49-F238E27FC236}">
                <a16:creationId xmlns:a16="http://schemas.microsoft.com/office/drawing/2014/main" id="{E3EC3DE8-4504-01CE-1DFD-FA969903175B}"/>
              </a:ext>
            </a:extLst>
          </p:cNvPr>
          <p:cNvSpPr/>
          <p:nvPr/>
        </p:nvSpPr>
        <p:spPr>
          <a:xfrm rot="10800000">
            <a:off x="3818470" y="2977239"/>
            <a:ext cx="754500" cy="456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9" name="Google Shape;824;p38">
            <a:extLst>
              <a:ext uri="{FF2B5EF4-FFF2-40B4-BE49-F238E27FC236}">
                <a16:creationId xmlns:a16="http://schemas.microsoft.com/office/drawing/2014/main" id="{B463A546-5DE4-A434-5B4D-FE543BEEF7DA}"/>
              </a:ext>
            </a:extLst>
          </p:cNvPr>
          <p:cNvSpPr txBox="1"/>
          <p:nvPr/>
        </p:nvSpPr>
        <p:spPr>
          <a:xfrm rot="-5400000">
            <a:off x="3996454" y="3077046"/>
            <a:ext cx="396472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4</a:t>
            </a:r>
            <a:endParaRPr sz="2400" b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11" name="Google Shape;825;p38">
            <a:extLst>
              <a:ext uri="{FF2B5EF4-FFF2-40B4-BE49-F238E27FC236}">
                <a16:creationId xmlns:a16="http://schemas.microsoft.com/office/drawing/2014/main" id="{E0976683-743F-68EA-6201-4FDB9F800797}"/>
              </a:ext>
            </a:extLst>
          </p:cNvPr>
          <p:cNvSpPr/>
          <p:nvPr/>
        </p:nvSpPr>
        <p:spPr>
          <a:xfrm rot="10800000">
            <a:off x="3064045" y="1576415"/>
            <a:ext cx="754500" cy="185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Google Shape;826;p38">
            <a:extLst>
              <a:ext uri="{FF2B5EF4-FFF2-40B4-BE49-F238E27FC236}">
                <a16:creationId xmlns:a16="http://schemas.microsoft.com/office/drawing/2014/main" id="{D8C67EBD-AEC0-6B96-141D-C13A6DAF02EF}"/>
              </a:ext>
            </a:extLst>
          </p:cNvPr>
          <p:cNvSpPr txBox="1"/>
          <p:nvPr/>
        </p:nvSpPr>
        <p:spPr>
          <a:xfrm rot="-5400000">
            <a:off x="3045076" y="2853788"/>
            <a:ext cx="815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55</a:t>
            </a:r>
            <a:endParaRPr sz="2400" b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14" name="Google Shape;827;p38">
            <a:extLst>
              <a:ext uri="{FF2B5EF4-FFF2-40B4-BE49-F238E27FC236}">
                <a16:creationId xmlns:a16="http://schemas.microsoft.com/office/drawing/2014/main" id="{0E5D3120-C156-C0F5-A76C-D98CF256DD0E}"/>
              </a:ext>
            </a:extLst>
          </p:cNvPr>
          <p:cNvSpPr txBox="1"/>
          <p:nvPr/>
        </p:nvSpPr>
        <p:spPr>
          <a:xfrm>
            <a:off x="3080436" y="753452"/>
            <a:ext cx="1581805" cy="31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accent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Estudio por riesgo</a:t>
            </a:r>
            <a:endParaRPr sz="1200" b="1">
              <a:solidFill>
                <a:schemeClr val="accent3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grpSp>
        <p:nvGrpSpPr>
          <p:cNvPr id="15" name="Google Shape;835;p38">
            <a:extLst>
              <a:ext uri="{FF2B5EF4-FFF2-40B4-BE49-F238E27FC236}">
                <a16:creationId xmlns:a16="http://schemas.microsoft.com/office/drawing/2014/main" id="{E9C2B8D4-3B73-F09A-4F9B-A451857D6743}"/>
              </a:ext>
            </a:extLst>
          </p:cNvPr>
          <p:cNvGrpSpPr/>
          <p:nvPr/>
        </p:nvGrpSpPr>
        <p:grpSpPr>
          <a:xfrm>
            <a:off x="3262687" y="3600214"/>
            <a:ext cx="353557" cy="353557"/>
            <a:chOff x="-31164450" y="2657050"/>
            <a:chExt cx="291425" cy="291425"/>
          </a:xfrm>
          <a:solidFill>
            <a:schemeClr val="accent1"/>
          </a:solidFill>
        </p:grpSpPr>
        <p:sp>
          <p:nvSpPr>
            <p:cNvPr id="16" name="Google Shape;836;p38">
              <a:extLst>
                <a:ext uri="{FF2B5EF4-FFF2-40B4-BE49-F238E27FC236}">
                  <a16:creationId xmlns:a16="http://schemas.microsoft.com/office/drawing/2014/main" id="{B315EF14-3497-06C2-9110-3F66F0475894}"/>
                </a:ext>
              </a:extLst>
            </p:cNvPr>
            <p:cNvSpPr/>
            <p:nvPr/>
          </p:nvSpPr>
          <p:spPr>
            <a:xfrm>
              <a:off x="-31028975" y="276100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63" y="536"/>
                    <a:pt x="221" y="694"/>
                    <a:pt x="378" y="694"/>
                  </a:cubicBezTo>
                  <a:cubicBezTo>
                    <a:pt x="567" y="694"/>
                    <a:pt x="725" y="536"/>
                    <a:pt x="725" y="347"/>
                  </a:cubicBez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7" name="Google Shape;837;p38">
              <a:extLst>
                <a:ext uri="{FF2B5EF4-FFF2-40B4-BE49-F238E27FC236}">
                  <a16:creationId xmlns:a16="http://schemas.microsoft.com/office/drawing/2014/main" id="{FFC24B0A-584E-6732-51BA-6390D30FDA7E}"/>
                </a:ext>
              </a:extLst>
            </p:cNvPr>
            <p:cNvSpPr/>
            <p:nvPr/>
          </p:nvSpPr>
          <p:spPr>
            <a:xfrm>
              <a:off x="-31028975" y="2794075"/>
              <a:ext cx="18125" cy="52025"/>
            </a:xfrm>
            <a:custGeom>
              <a:avLst/>
              <a:gdLst/>
              <a:ahLst/>
              <a:cxnLst/>
              <a:rect l="l" t="t" r="r" b="b"/>
              <a:pathLst>
                <a:path w="725" h="2081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34"/>
                  </a:lnTo>
                  <a:cubicBezTo>
                    <a:pt x="63" y="1923"/>
                    <a:pt x="221" y="2080"/>
                    <a:pt x="378" y="2080"/>
                  </a:cubicBezTo>
                  <a:cubicBezTo>
                    <a:pt x="567" y="2080"/>
                    <a:pt x="725" y="1923"/>
                    <a:pt x="725" y="1734"/>
                  </a:cubicBezTo>
                  <a:lnTo>
                    <a:pt x="725" y="347"/>
                  </a:ln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8" name="Google Shape;838;p38">
              <a:extLst>
                <a:ext uri="{FF2B5EF4-FFF2-40B4-BE49-F238E27FC236}">
                  <a16:creationId xmlns:a16="http://schemas.microsoft.com/office/drawing/2014/main" id="{CD90ADDD-2713-6372-D6F2-A8B441C067EF}"/>
                </a:ext>
              </a:extLst>
            </p:cNvPr>
            <p:cNvSpPr/>
            <p:nvPr/>
          </p:nvSpPr>
          <p:spPr>
            <a:xfrm>
              <a:off x="-31164450" y="2657050"/>
              <a:ext cx="291425" cy="291425"/>
            </a:xfrm>
            <a:custGeom>
              <a:avLst/>
              <a:gdLst/>
              <a:ahLst/>
              <a:cxnLst/>
              <a:rect l="l" t="t" r="r" b="b"/>
              <a:pathLst>
                <a:path w="11657" h="11657" extrusionOk="0">
                  <a:moveTo>
                    <a:pt x="1323" y="4852"/>
                  </a:moveTo>
                  <a:lnTo>
                    <a:pt x="1323" y="8286"/>
                  </a:lnTo>
                  <a:lnTo>
                    <a:pt x="977" y="8286"/>
                  </a:lnTo>
                  <a:cubicBezTo>
                    <a:pt x="788" y="8286"/>
                    <a:pt x="630" y="8128"/>
                    <a:pt x="630" y="7939"/>
                  </a:cubicBezTo>
                  <a:lnTo>
                    <a:pt x="630" y="5198"/>
                  </a:lnTo>
                  <a:cubicBezTo>
                    <a:pt x="630" y="5009"/>
                    <a:pt x="788" y="4852"/>
                    <a:pt x="977" y="4852"/>
                  </a:cubicBezTo>
                  <a:close/>
                  <a:moveTo>
                    <a:pt x="10554" y="4852"/>
                  </a:moveTo>
                  <a:cubicBezTo>
                    <a:pt x="10743" y="4852"/>
                    <a:pt x="10901" y="5009"/>
                    <a:pt x="10901" y="5198"/>
                  </a:cubicBezTo>
                  <a:lnTo>
                    <a:pt x="10901" y="7939"/>
                  </a:lnTo>
                  <a:lnTo>
                    <a:pt x="10932" y="7939"/>
                  </a:lnTo>
                  <a:cubicBezTo>
                    <a:pt x="10932" y="8128"/>
                    <a:pt x="10775" y="8286"/>
                    <a:pt x="10586" y="8286"/>
                  </a:cubicBezTo>
                  <a:lnTo>
                    <a:pt x="10239" y="8286"/>
                  </a:lnTo>
                  <a:lnTo>
                    <a:pt x="10239" y="4852"/>
                  </a:lnTo>
                  <a:close/>
                  <a:moveTo>
                    <a:pt x="5797" y="10302"/>
                  </a:moveTo>
                  <a:cubicBezTo>
                    <a:pt x="5986" y="10302"/>
                    <a:pt x="6144" y="10460"/>
                    <a:pt x="6144" y="10649"/>
                  </a:cubicBezTo>
                  <a:cubicBezTo>
                    <a:pt x="6144" y="10838"/>
                    <a:pt x="5986" y="10995"/>
                    <a:pt x="5797" y="10995"/>
                  </a:cubicBezTo>
                  <a:cubicBezTo>
                    <a:pt x="5577" y="10995"/>
                    <a:pt x="5419" y="10838"/>
                    <a:pt x="5419" y="10649"/>
                  </a:cubicBezTo>
                  <a:cubicBezTo>
                    <a:pt x="5419" y="10460"/>
                    <a:pt x="5577" y="10302"/>
                    <a:pt x="5797" y="10302"/>
                  </a:cubicBezTo>
                  <a:close/>
                  <a:moveTo>
                    <a:pt x="5829" y="0"/>
                  </a:moveTo>
                  <a:cubicBezTo>
                    <a:pt x="3371" y="0"/>
                    <a:pt x="1260" y="1796"/>
                    <a:pt x="788" y="4190"/>
                  </a:cubicBezTo>
                  <a:cubicBezTo>
                    <a:pt x="347" y="4316"/>
                    <a:pt x="0" y="4694"/>
                    <a:pt x="0" y="5167"/>
                  </a:cubicBezTo>
                  <a:lnTo>
                    <a:pt x="0" y="7876"/>
                  </a:lnTo>
                  <a:cubicBezTo>
                    <a:pt x="0" y="8443"/>
                    <a:pt x="473" y="8916"/>
                    <a:pt x="1008" y="8916"/>
                  </a:cubicBezTo>
                  <a:lnTo>
                    <a:pt x="1702" y="8916"/>
                  </a:lnTo>
                  <a:cubicBezTo>
                    <a:pt x="1891" y="8916"/>
                    <a:pt x="2048" y="8758"/>
                    <a:pt x="2048" y="8569"/>
                  </a:cubicBezTo>
                  <a:lnTo>
                    <a:pt x="2048" y="4474"/>
                  </a:lnTo>
                  <a:cubicBezTo>
                    <a:pt x="2048" y="4253"/>
                    <a:pt x="1891" y="4096"/>
                    <a:pt x="1702" y="4096"/>
                  </a:cubicBezTo>
                  <a:lnTo>
                    <a:pt x="1449" y="4096"/>
                  </a:lnTo>
                  <a:cubicBezTo>
                    <a:pt x="1922" y="2111"/>
                    <a:pt x="3749" y="630"/>
                    <a:pt x="5797" y="630"/>
                  </a:cubicBezTo>
                  <a:cubicBezTo>
                    <a:pt x="7876" y="630"/>
                    <a:pt x="9641" y="2079"/>
                    <a:pt x="10113" y="4096"/>
                  </a:cubicBezTo>
                  <a:lnTo>
                    <a:pt x="9893" y="4096"/>
                  </a:lnTo>
                  <a:cubicBezTo>
                    <a:pt x="9672" y="4096"/>
                    <a:pt x="9515" y="4253"/>
                    <a:pt x="9515" y="4474"/>
                  </a:cubicBezTo>
                  <a:lnTo>
                    <a:pt x="9515" y="8569"/>
                  </a:lnTo>
                  <a:cubicBezTo>
                    <a:pt x="9515" y="8758"/>
                    <a:pt x="9672" y="8916"/>
                    <a:pt x="9893" y="8916"/>
                  </a:cubicBezTo>
                  <a:lnTo>
                    <a:pt x="10208" y="8916"/>
                  </a:lnTo>
                  <a:cubicBezTo>
                    <a:pt x="10050" y="9704"/>
                    <a:pt x="9326" y="10302"/>
                    <a:pt x="8507" y="10302"/>
                  </a:cubicBezTo>
                  <a:lnTo>
                    <a:pt x="6742" y="10302"/>
                  </a:lnTo>
                  <a:cubicBezTo>
                    <a:pt x="6585" y="9893"/>
                    <a:pt x="6207" y="9609"/>
                    <a:pt x="5734" y="9609"/>
                  </a:cubicBezTo>
                  <a:cubicBezTo>
                    <a:pt x="5199" y="9609"/>
                    <a:pt x="4726" y="10082"/>
                    <a:pt x="4726" y="10649"/>
                  </a:cubicBezTo>
                  <a:cubicBezTo>
                    <a:pt x="4726" y="11184"/>
                    <a:pt x="5199" y="11657"/>
                    <a:pt x="5734" y="11657"/>
                  </a:cubicBezTo>
                  <a:cubicBezTo>
                    <a:pt x="6175" y="11657"/>
                    <a:pt x="6585" y="11405"/>
                    <a:pt x="6742" y="10995"/>
                  </a:cubicBezTo>
                  <a:lnTo>
                    <a:pt x="8507" y="10995"/>
                  </a:lnTo>
                  <a:cubicBezTo>
                    <a:pt x="9735" y="10995"/>
                    <a:pt x="10743" y="10082"/>
                    <a:pt x="10869" y="8916"/>
                  </a:cubicBezTo>
                  <a:cubicBezTo>
                    <a:pt x="11248" y="8790"/>
                    <a:pt x="11563" y="8412"/>
                    <a:pt x="11563" y="7939"/>
                  </a:cubicBezTo>
                  <a:lnTo>
                    <a:pt x="11563" y="5198"/>
                  </a:lnTo>
                  <a:cubicBezTo>
                    <a:pt x="11657" y="4694"/>
                    <a:pt x="11311" y="4316"/>
                    <a:pt x="10869" y="4190"/>
                  </a:cubicBezTo>
                  <a:cubicBezTo>
                    <a:pt x="10397" y="1796"/>
                    <a:pt x="8255" y="0"/>
                    <a:pt x="5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9" name="Google Shape;839;p38">
              <a:extLst>
                <a:ext uri="{FF2B5EF4-FFF2-40B4-BE49-F238E27FC236}">
                  <a16:creationId xmlns:a16="http://schemas.microsoft.com/office/drawing/2014/main" id="{5002B1D3-C1B4-BF3C-2066-E0C5AD0F56DF}"/>
                </a:ext>
              </a:extLst>
            </p:cNvPr>
            <p:cNvSpPr/>
            <p:nvPr/>
          </p:nvSpPr>
          <p:spPr>
            <a:xfrm>
              <a:off x="-31097500" y="2727125"/>
              <a:ext cx="156750" cy="153925"/>
            </a:xfrm>
            <a:custGeom>
              <a:avLst/>
              <a:gdLst/>
              <a:ahLst/>
              <a:cxnLst/>
              <a:rect l="l" t="t" r="r" b="b"/>
              <a:pathLst>
                <a:path w="6270" h="6157" extrusionOk="0">
                  <a:moveTo>
                    <a:pt x="3119" y="663"/>
                  </a:moveTo>
                  <a:cubicBezTo>
                    <a:pt x="4442" y="663"/>
                    <a:pt x="5514" y="1734"/>
                    <a:pt x="5514" y="3088"/>
                  </a:cubicBezTo>
                  <a:cubicBezTo>
                    <a:pt x="5514" y="4412"/>
                    <a:pt x="4411" y="5483"/>
                    <a:pt x="3119" y="5483"/>
                  </a:cubicBezTo>
                  <a:cubicBezTo>
                    <a:pt x="2647" y="5483"/>
                    <a:pt x="2206" y="5357"/>
                    <a:pt x="1796" y="5136"/>
                  </a:cubicBezTo>
                  <a:cubicBezTo>
                    <a:pt x="1750" y="5090"/>
                    <a:pt x="1670" y="5061"/>
                    <a:pt x="1606" y="5061"/>
                  </a:cubicBezTo>
                  <a:cubicBezTo>
                    <a:pt x="1582" y="5061"/>
                    <a:pt x="1561" y="5065"/>
                    <a:pt x="1544" y="5073"/>
                  </a:cubicBezTo>
                  <a:lnTo>
                    <a:pt x="914" y="5294"/>
                  </a:lnTo>
                  <a:lnTo>
                    <a:pt x="1103" y="4664"/>
                  </a:lnTo>
                  <a:cubicBezTo>
                    <a:pt x="1134" y="4569"/>
                    <a:pt x="1103" y="4443"/>
                    <a:pt x="1071" y="4380"/>
                  </a:cubicBezTo>
                  <a:cubicBezTo>
                    <a:pt x="819" y="3971"/>
                    <a:pt x="693" y="3561"/>
                    <a:pt x="693" y="3120"/>
                  </a:cubicBezTo>
                  <a:cubicBezTo>
                    <a:pt x="693" y="1734"/>
                    <a:pt x="1796" y="663"/>
                    <a:pt x="3119" y="663"/>
                  </a:cubicBezTo>
                  <a:close/>
                  <a:moveTo>
                    <a:pt x="3151" y="1"/>
                  </a:moveTo>
                  <a:cubicBezTo>
                    <a:pt x="1449" y="1"/>
                    <a:pt x="32" y="1387"/>
                    <a:pt x="32" y="3057"/>
                  </a:cubicBezTo>
                  <a:cubicBezTo>
                    <a:pt x="32" y="3593"/>
                    <a:pt x="158" y="4097"/>
                    <a:pt x="441" y="4569"/>
                  </a:cubicBezTo>
                  <a:lnTo>
                    <a:pt x="32" y="5703"/>
                  </a:lnTo>
                  <a:cubicBezTo>
                    <a:pt x="0" y="5829"/>
                    <a:pt x="32" y="5955"/>
                    <a:pt x="126" y="6081"/>
                  </a:cubicBezTo>
                  <a:cubicBezTo>
                    <a:pt x="172" y="6128"/>
                    <a:pt x="269" y="6157"/>
                    <a:pt x="367" y="6157"/>
                  </a:cubicBezTo>
                  <a:cubicBezTo>
                    <a:pt x="403" y="6157"/>
                    <a:pt x="439" y="6153"/>
                    <a:pt x="473" y="6144"/>
                  </a:cubicBezTo>
                  <a:lnTo>
                    <a:pt x="1607" y="5735"/>
                  </a:lnTo>
                  <a:cubicBezTo>
                    <a:pt x="2080" y="5987"/>
                    <a:pt x="2584" y="6144"/>
                    <a:pt x="3151" y="6144"/>
                  </a:cubicBezTo>
                  <a:cubicBezTo>
                    <a:pt x="4852" y="6144"/>
                    <a:pt x="6270" y="4758"/>
                    <a:pt x="6270" y="3057"/>
                  </a:cubicBezTo>
                  <a:cubicBezTo>
                    <a:pt x="6270" y="1387"/>
                    <a:pt x="4883" y="1"/>
                    <a:pt x="31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20" name="Google Shape;840;p38">
            <a:extLst>
              <a:ext uri="{FF2B5EF4-FFF2-40B4-BE49-F238E27FC236}">
                <a16:creationId xmlns:a16="http://schemas.microsoft.com/office/drawing/2014/main" id="{B69642F8-45BE-79D8-0B80-98731EF283DA}"/>
              </a:ext>
            </a:extLst>
          </p:cNvPr>
          <p:cNvGrpSpPr/>
          <p:nvPr/>
        </p:nvGrpSpPr>
        <p:grpSpPr>
          <a:xfrm>
            <a:off x="5529638" y="3600208"/>
            <a:ext cx="353557" cy="353557"/>
            <a:chOff x="-30064925" y="2332550"/>
            <a:chExt cx="291425" cy="291425"/>
          </a:xfrm>
        </p:grpSpPr>
        <p:sp>
          <p:nvSpPr>
            <p:cNvPr id="21" name="Google Shape;841;p38">
              <a:extLst>
                <a:ext uri="{FF2B5EF4-FFF2-40B4-BE49-F238E27FC236}">
                  <a16:creationId xmlns:a16="http://schemas.microsoft.com/office/drawing/2014/main" id="{6D735312-0DE1-9267-C654-DD19F5609D07}"/>
                </a:ext>
              </a:extLst>
            </p:cNvPr>
            <p:cNvSpPr/>
            <p:nvPr/>
          </p:nvSpPr>
          <p:spPr>
            <a:xfrm>
              <a:off x="-30064925" y="2332550"/>
              <a:ext cx="291425" cy="291425"/>
            </a:xfrm>
            <a:custGeom>
              <a:avLst/>
              <a:gdLst/>
              <a:ahLst/>
              <a:cxnLst/>
              <a:rect l="l" t="t" r="r" b="b"/>
              <a:pathLst>
                <a:path w="11657" h="11657" extrusionOk="0">
                  <a:moveTo>
                    <a:pt x="5829" y="662"/>
                  </a:moveTo>
                  <a:cubicBezTo>
                    <a:pt x="8664" y="662"/>
                    <a:pt x="10995" y="2993"/>
                    <a:pt x="10995" y="5828"/>
                  </a:cubicBezTo>
                  <a:cubicBezTo>
                    <a:pt x="10995" y="8695"/>
                    <a:pt x="8664" y="10995"/>
                    <a:pt x="5829" y="10995"/>
                  </a:cubicBezTo>
                  <a:cubicBezTo>
                    <a:pt x="2993" y="10995"/>
                    <a:pt x="662" y="8664"/>
                    <a:pt x="662" y="5828"/>
                  </a:cubicBezTo>
                  <a:cubicBezTo>
                    <a:pt x="662" y="2993"/>
                    <a:pt x="2993" y="662"/>
                    <a:pt x="5829" y="662"/>
                  </a:cubicBezTo>
                  <a:close/>
                  <a:moveTo>
                    <a:pt x="5829" y="0"/>
                  </a:moveTo>
                  <a:cubicBezTo>
                    <a:pt x="2615" y="0"/>
                    <a:pt x="0" y="2615"/>
                    <a:pt x="0" y="5828"/>
                  </a:cubicBezTo>
                  <a:cubicBezTo>
                    <a:pt x="0" y="9042"/>
                    <a:pt x="2647" y="11657"/>
                    <a:pt x="5829" y="11657"/>
                  </a:cubicBezTo>
                  <a:cubicBezTo>
                    <a:pt x="9074" y="11657"/>
                    <a:pt x="11657" y="9010"/>
                    <a:pt x="11657" y="5828"/>
                  </a:cubicBezTo>
                  <a:cubicBezTo>
                    <a:pt x="11657" y="2646"/>
                    <a:pt x="9074" y="0"/>
                    <a:pt x="58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2" name="Google Shape;842;p38">
              <a:extLst>
                <a:ext uri="{FF2B5EF4-FFF2-40B4-BE49-F238E27FC236}">
                  <a16:creationId xmlns:a16="http://schemas.microsoft.com/office/drawing/2014/main" id="{ECF2D03F-9F40-BD8D-5F5D-62393B7927F7}"/>
                </a:ext>
              </a:extLst>
            </p:cNvPr>
            <p:cNvSpPr/>
            <p:nvPr/>
          </p:nvSpPr>
          <p:spPr>
            <a:xfrm>
              <a:off x="-29944425" y="238452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9" y="662"/>
                  </a:moveTo>
                  <a:cubicBezTo>
                    <a:pt x="1198" y="662"/>
                    <a:pt x="1355" y="819"/>
                    <a:pt x="1355" y="1040"/>
                  </a:cubicBezTo>
                  <a:cubicBezTo>
                    <a:pt x="1355" y="1229"/>
                    <a:pt x="1198" y="1387"/>
                    <a:pt x="1009" y="1387"/>
                  </a:cubicBezTo>
                  <a:cubicBezTo>
                    <a:pt x="820" y="1387"/>
                    <a:pt x="662" y="1229"/>
                    <a:pt x="662" y="1040"/>
                  </a:cubicBezTo>
                  <a:cubicBezTo>
                    <a:pt x="662" y="819"/>
                    <a:pt x="820" y="662"/>
                    <a:pt x="1009" y="662"/>
                  </a:cubicBezTo>
                  <a:close/>
                  <a:moveTo>
                    <a:pt x="1009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576"/>
                    <a:pt x="473" y="2048"/>
                    <a:pt x="1009" y="2048"/>
                  </a:cubicBezTo>
                  <a:cubicBezTo>
                    <a:pt x="1576" y="2048"/>
                    <a:pt x="2048" y="1576"/>
                    <a:pt x="2048" y="1040"/>
                  </a:cubicBezTo>
                  <a:cubicBezTo>
                    <a:pt x="2048" y="473"/>
                    <a:pt x="1607" y="0"/>
                    <a:pt x="10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3" name="Google Shape;843;p38">
              <a:extLst>
                <a:ext uri="{FF2B5EF4-FFF2-40B4-BE49-F238E27FC236}">
                  <a16:creationId xmlns:a16="http://schemas.microsoft.com/office/drawing/2014/main" id="{A01BCE71-8517-CCE8-1736-9359A217EC9D}"/>
                </a:ext>
              </a:extLst>
            </p:cNvPr>
            <p:cNvSpPr/>
            <p:nvPr/>
          </p:nvSpPr>
          <p:spPr>
            <a:xfrm>
              <a:off x="-29944425" y="2452250"/>
              <a:ext cx="51225" cy="119750"/>
            </a:xfrm>
            <a:custGeom>
              <a:avLst/>
              <a:gdLst/>
              <a:ahLst/>
              <a:cxnLst/>
              <a:rect l="l" t="t" r="r" b="b"/>
              <a:pathLst>
                <a:path w="2049" h="4790" extrusionOk="0">
                  <a:moveTo>
                    <a:pt x="1009" y="725"/>
                  </a:moveTo>
                  <a:cubicBezTo>
                    <a:pt x="1198" y="725"/>
                    <a:pt x="1355" y="883"/>
                    <a:pt x="1355" y="1072"/>
                  </a:cubicBezTo>
                  <a:lnTo>
                    <a:pt x="1355" y="3781"/>
                  </a:lnTo>
                  <a:cubicBezTo>
                    <a:pt x="1355" y="4002"/>
                    <a:pt x="1198" y="4159"/>
                    <a:pt x="1009" y="4159"/>
                  </a:cubicBezTo>
                  <a:cubicBezTo>
                    <a:pt x="820" y="4159"/>
                    <a:pt x="662" y="4002"/>
                    <a:pt x="662" y="3781"/>
                  </a:cubicBezTo>
                  <a:lnTo>
                    <a:pt x="662" y="1072"/>
                  </a:lnTo>
                  <a:cubicBezTo>
                    <a:pt x="662" y="883"/>
                    <a:pt x="820" y="725"/>
                    <a:pt x="1009" y="725"/>
                  </a:cubicBezTo>
                  <a:close/>
                  <a:moveTo>
                    <a:pt x="1009" y="1"/>
                  </a:moveTo>
                  <a:cubicBezTo>
                    <a:pt x="473" y="1"/>
                    <a:pt x="0" y="473"/>
                    <a:pt x="0" y="1040"/>
                  </a:cubicBezTo>
                  <a:lnTo>
                    <a:pt x="0" y="3750"/>
                  </a:lnTo>
                  <a:cubicBezTo>
                    <a:pt x="0" y="4317"/>
                    <a:pt x="473" y="4790"/>
                    <a:pt x="1009" y="4790"/>
                  </a:cubicBezTo>
                  <a:cubicBezTo>
                    <a:pt x="1576" y="4790"/>
                    <a:pt x="2048" y="4317"/>
                    <a:pt x="2048" y="3750"/>
                  </a:cubicBezTo>
                  <a:lnTo>
                    <a:pt x="2048" y="1040"/>
                  </a:lnTo>
                  <a:cubicBezTo>
                    <a:pt x="2048" y="473"/>
                    <a:pt x="1607" y="1"/>
                    <a:pt x="10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24" name="Google Shape;844;p38">
            <a:extLst>
              <a:ext uri="{FF2B5EF4-FFF2-40B4-BE49-F238E27FC236}">
                <a16:creationId xmlns:a16="http://schemas.microsoft.com/office/drawing/2014/main" id="{1E952133-5F29-E0A8-B968-E24E3C99984C}"/>
              </a:ext>
            </a:extLst>
          </p:cNvPr>
          <p:cNvGrpSpPr/>
          <p:nvPr/>
        </p:nvGrpSpPr>
        <p:grpSpPr>
          <a:xfrm>
            <a:off x="4000686" y="3582557"/>
            <a:ext cx="388867" cy="388867"/>
            <a:chOff x="892750" y="4993750"/>
            <a:chExt cx="483125" cy="483125"/>
          </a:xfrm>
          <a:solidFill>
            <a:schemeClr val="accent4"/>
          </a:solidFill>
        </p:grpSpPr>
        <p:sp>
          <p:nvSpPr>
            <p:cNvPr id="25" name="Google Shape;845;p38">
              <a:extLst>
                <a:ext uri="{FF2B5EF4-FFF2-40B4-BE49-F238E27FC236}">
                  <a16:creationId xmlns:a16="http://schemas.microsoft.com/office/drawing/2014/main" id="{02E22F6A-9A2E-EBEF-4C63-299A78C568CD}"/>
                </a:ext>
              </a:extLst>
            </p:cNvPr>
            <p:cNvSpPr/>
            <p:nvPr/>
          </p:nvSpPr>
          <p:spPr>
            <a:xfrm>
              <a:off x="892750" y="4993750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9662" y="1133"/>
                  </a:moveTo>
                  <a:cubicBezTo>
                    <a:pt x="11824" y="1133"/>
                    <a:pt x="13983" y="1975"/>
                    <a:pt x="15668" y="3657"/>
                  </a:cubicBezTo>
                  <a:cubicBezTo>
                    <a:pt x="19035" y="7027"/>
                    <a:pt x="19035" y="12302"/>
                    <a:pt x="15668" y="15668"/>
                  </a:cubicBezTo>
                  <a:cubicBezTo>
                    <a:pt x="13985" y="17352"/>
                    <a:pt x="11823" y="18193"/>
                    <a:pt x="9662" y="18193"/>
                  </a:cubicBezTo>
                  <a:cubicBezTo>
                    <a:pt x="7501" y="18193"/>
                    <a:pt x="5340" y="17352"/>
                    <a:pt x="3657" y="15668"/>
                  </a:cubicBezTo>
                  <a:cubicBezTo>
                    <a:pt x="290" y="12302"/>
                    <a:pt x="290" y="7024"/>
                    <a:pt x="3657" y="3657"/>
                  </a:cubicBezTo>
                  <a:cubicBezTo>
                    <a:pt x="5341" y="1975"/>
                    <a:pt x="7500" y="1133"/>
                    <a:pt x="9662" y="1133"/>
                  </a:cubicBezTo>
                  <a:close/>
                  <a:moveTo>
                    <a:pt x="9662" y="1"/>
                  </a:moveTo>
                  <a:cubicBezTo>
                    <a:pt x="7117" y="1"/>
                    <a:pt x="4698" y="1015"/>
                    <a:pt x="2856" y="2857"/>
                  </a:cubicBezTo>
                  <a:cubicBezTo>
                    <a:pt x="1015" y="4699"/>
                    <a:pt x="0" y="7117"/>
                    <a:pt x="0" y="9663"/>
                  </a:cubicBezTo>
                  <a:cubicBezTo>
                    <a:pt x="0" y="12208"/>
                    <a:pt x="1015" y="14627"/>
                    <a:pt x="2856" y="16469"/>
                  </a:cubicBezTo>
                  <a:cubicBezTo>
                    <a:pt x="4698" y="18310"/>
                    <a:pt x="7117" y="19325"/>
                    <a:pt x="9662" y="19325"/>
                  </a:cubicBezTo>
                  <a:cubicBezTo>
                    <a:pt x="12208" y="19325"/>
                    <a:pt x="14626" y="18310"/>
                    <a:pt x="16468" y="16469"/>
                  </a:cubicBezTo>
                  <a:cubicBezTo>
                    <a:pt x="18310" y="14627"/>
                    <a:pt x="19324" y="12208"/>
                    <a:pt x="19324" y="9663"/>
                  </a:cubicBezTo>
                  <a:cubicBezTo>
                    <a:pt x="19324" y="7117"/>
                    <a:pt x="18310" y="4699"/>
                    <a:pt x="16468" y="2857"/>
                  </a:cubicBezTo>
                  <a:cubicBezTo>
                    <a:pt x="14626" y="1015"/>
                    <a:pt x="12208" y="1"/>
                    <a:pt x="96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6" name="Google Shape;846;p38">
              <a:extLst>
                <a:ext uri="{FF2B5EF4-FFF2-40B4-BE49-F238E27FC236}">
                  <a16:creationId xmlns:a16="http://schemas.microsoft.com/office/drawing/2014/main" id="{12232FCC-C374-25D8-2158-A2FBC9A9DBD4}"/>
                </a:ext>
              </a:extLst>
            </p:cNvPr>
            <p:cNvSpPr/>
            <p:nvPr/>
          </p:nvSpPr>
          <p:spPr>
            <a:xfrm>
              <a:off x="1021000" y="5052250"/>
              <a:ext cx="230775" cy="253450"/>
            </a:xfrm>
            <a:custGeom>
              <a:avLst/>
              <a:gdLst/>
              <a:ahLst/>
              <a:cxnLst/>
              <a:rect l="l" t="t" r="r" b="b"/>
              <a:pathLst>
                <a:path w="9231" h="10138" extrusionOk="0">
                  <a:moveTo>
                    <a:pt x="4532" y="1133"/>
                  </a:moveTo>
                  <a:cubicBezTo>
                    <a:pt x="5450" y="1133"/>
                    <a:pt x="6326" y="1483"/>
                    <a:pt x="6936" y="2090"/>
                  </a:cubicBezTo>
                  <a:cubicBezTo>
                    <a:pt x="8261" y="3419"/>
                    <a:pt x="8261" y="5568"/>
                    <a:pt x="6936" y="6894"/>
                  </a:cubicBezTo>
                  <a:lnTo>
                    <a:pt x="6933" y="6894"/>
                  </a:lnTo>
                  <a:cubicBezTo>
                    <a:pt x="6688" y="7142"/>
                    <a:pt x="6404" y="7347"/>
                    <a:pt x="6096" y="7510"/>
                  </a:cubicBezTo>
                  <a:cubicBezTo>
                    <a:pt x="5595" y="7767"/>
                    <a:pt x="5275" y="8135"/>
                    <a:pt x="5154" y="8600"/>
                  </a:cubicBezTo>
                  <a:cubicBezTo>
                    <a:pt x="5079" y="8842"/>
                    <a:pt x="4856" y="9000"/>
                    <a:pt x="4614" y="9000"/>
                  </a:cubicBezTo>
                  <a:cubicBezTo>
                    <a:pt x="4566" y="9000"/>
                    <a:pt x="4517" y="8993"/>
                    <a:pt x="4469" y="8980"/>
                  </a:cubicBezTo>
                  <a:cubicBezTo>
                    <a:pt x="4176" y="8905"/>
                    <a:pt x="3995" y="8612"/>
                    <a:pt x="4058" y="8316"/>
                  </a:cubicBezTo>
                  <a:cubicBezTo>
                    <a:pt x="4254" y="7534"/>
                    <a:pt x="4765" y="6924"/>
                    <a:pt x="5574" y="6504"/>
                  </a:cubicBezTo>
                  <a:cubicBezTo>
                    <a:pt x="6936" y="5801"/>
                    <a:pt x="7220" y="3974"/>
                    <a:pt x="6136" y="2890"/>
                  </a:cubicBezTo>
                  <a:cubicBezTo>
                    <a:pt x="5690" y="2458"/>
                    <a:pt x="5113" y="2243"/>
                    <a:pt x="4535" y="2243"/>
                  </a:cubicBezTo>
                  <a:cubicBezTo>
                    <a:pt x="3958" y="2243"/>
                    <a:pt x="3380" y="2458"/>
                    <a:pt x="2935" y="2890"/>
                  </a:cubicBezTo>
                  <a:cubicBezTo>
                    <a:pt x="2506" y="3313"/>
                    <a:pt x="2268" y="3890"/>
                    <a:pt x="2268" y="4494"/>
                  </a:cubicBezTo>
                  <a:cubicBezTo>
                    <a:pt x="2268" y="4805"/>
                    <a:pt x="2014" y="5058"/>
                    <a:pt x="1703" y="5058"/>
                  </a:cubicBezTo>
                  <a:cubicBezTo>
                    <a:pt x="1389" y="5058"/>
                    <a:pt x="1135" y="4805"/>
                    <a:pt x="1135" y="4494"/>
                  </a:cubicBezTo>
                  <a:cubicBezTo>
                    <a:pt x="1132" y="3591"/>
                    <a:pt x="1492" y="2724"/>
                    <a:pt x="2132" y="2090"/>
                  </a:cubicBezTo>
                  <a:cubicBezTo>
                    <a:pt x="2739" y="1483"/>
                    <a:pt x="3614" y="1133"/>
                    <a:pt x="4532" y="1133"/>
                  </a:cubicBezTo>
                  <a:close/>
                  <a:moveTo>
                    <a:pt x="4532" y="1"/>
                  </a:moveTo>
                  <a:cubicBezTo>
                    <a:pt x="3315" y="1"/>
                    <a:pt x="2150" y="469"/>
                    <a:pt x="1332" y="1290"/>
                  </a:cubicBezTo>
                  <a:cubicBezTo>
                    <a:pt x="477" y="2135"/>
                    <a:pt x="0" y="3289"/>
                    <a:pt x="3" y="4494"/>
                  </a:cubicBezTo>
                  <a:cubicBezTo>
                    <a:pt x="3" y="5430"/>
                    <a:pt x="764" y="6190"/>
                    <a:pt x="1703" y="6190"/>
                  </a:cubicBezTo>
                  <a:cubicBezTo>
                    <a:pt x="2639" y="6190"/>
                    <a:pt x="3400" y="5430"/>
                    <a:pt x="3400" y="4494"/>
                  </a:cubicBezTo>
                  <a:cubicBezTo>
                    <a:pt x="3400" y="3830"/>
                    <a:pt x="3944" y="3358"/>
                    <a:pt x="4535" y="3358"/>
                  </a:cubicBezTo>
                  <a:cubicBezTo>
                    <a:pt x="4731" y="3358"/>
                    <a:pt x="4933" y="3410"/>
                    <a:pt x="5121" y="3524"/>
                  </a:cubicBezTo>
                  <a:cubicBezTo>
                    <a:pt x="5876" y="3986"/>
                    <a:pt x="5837" y="5094"/>
                    <a:pt x="5052" y="5499"/>
                  </a:cubicBezTo>
                  <a:cubicBezTo>
                    <a:pt x="3959" y="6064"/>
                    <a:pt x="3234" y="6945"/>
                    <a:pt x="2959" y="8041"/>
                  </a:cubicBezTo>
                  <a:cubicBezTo>
                    <a:pt x="2742" y="8941"/>
                    <a:pt x="3288" y="9850"/>
                    <a:pt x="4185" y="10083"/>
                  </a:cubicBezTo>
                  <a:cubicBezTo>
                    <a:pt x="4327" y="10119"/>
                    <a:pt x="4470" y="10137"/>
                    <a:pt x="4611" y="10137"/>
                  </a:cubicBezTo>
                  <a:cubicBezTo>
                    <a:pt x="5356" y="10137"/>
                    <a:pt x="6039" y="9642"/>
                    <a:pt x="6247" y="8893"/>
                  </a:cubicBezTo>
                  <a:cubicBezTo>
                    <a:pt x="6262" y="8832"/>
                    <a:pt x="6305" y="8675"/>
                    <a:pt x="6616" y="8515"/>
                  </a:cubicBezTo>
                  <a:cubicBezTo>
                    <a:pt x="7899" y="7851"/>
                    <a:pt x="8787" y="6613"/>
                    <a:pt x="9007" y="5188"/>
                  </a:cubicBezTo>
                  <a:cubicBezTo>
                    <a:pt x="9230" y="3760"/>
                    <a:pt x="8756" y="2313"/>
                    <a:pt x="7736" y="1290"/>
                  </a:cubicBezTo>
                  <a:cubicBezTo>
                    <a:pt x="6918" y="472"/>
                    <a:pt x="5749" y="1"/>
                    <a:pt x="45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7" name="Google Shape;847;p38">
              <a:extLst>
                <a:ext uri="{FF2B5EF4-FFF2-40B4-BE49-F238E27FC236}">
                  <a16:creationId xmlns:a16="http://schemas.microsoft.com/office/drawing/2014/main" id="{81E660A6-071C-7B75-3D19-BE369558A151}"/>
                </a:ext>
              </a:extLst>
            </p:cNvPr>
            <p:cNvSpPr/>
            <p:nvPr/>
          </p:nvSpPr>
          <p:spPr>
            <a:xfrm>
              <a:off x="1088475" y="5334425"/>
              <a:ext cx="88350" cy="84925"/>
            </a:xfrm>
            <a:custGeom>
              <a:avLst/>
              <a:gdLst/>
              <a:ahLst/>
              <a:cxnLst/>
              <a:rect l="l" t="t" r="r" b="b"/>
              <a:pathLst>
                <a:path w="3534" h="3397" extrusionOk="0">
                  <a:moveTo>
                    <a:pt x="1829" y="1129"/>
                  </a:moveTo>
                  <a:cubicBezTo>
                    <a:pt x="2121" y="1129"/>
                    <a:pt x="2401" y="1356"/>
                    <a:pt x="2401" y="1697"/>
                  </a:cubicBezTo>
                  <a:cubicBezTo>
                    <a:pt x="2401" y="2011"/>
                    <a:pt x="2147" y="2265"/>
                    <a:pt x="1833" y="2265"/>
                  </a:cubicBezTo>
                  <a:cubicBezTo>
                    <a:pt x="1329" y="2265"/>
                    <a:pt x="1075" y="1655"/>
                    <a:pt x="1432" y="1296"/>
                  </a:cubicBezTo>
                  <a:cubicBezTo>
                    <a:pt x="1548" y="1181"/>
                    <a:pt x="1690" y="1129"/>
                    <a:pt x="1829" y="1129"/>
                  </a:cubicBezTo>
                  <a:close/>
                  <a:moveTo>
                    <a:pt x="1833" y="0"/>
                  </a:moveTo>
                  <a:cubicBezTo>
                    <a:pt x="1145" y="0"/>
                    <a:pt x="526" y="414"/>
                    <a:pt x="263" y="1048"/>
                  </a:cubicBezTo>
                  <a:cubicBezTo>
                    <a:pt x="0" y="1682"/>
                    <a:pt x="145" y="2413"/>
                    <a:pt x="631" y="2899"/>
                  </a:cubicBezTo>
                  <a:cubicBezTo>
                    <a:pt x="957" y="3224"/>
                    <a:pt x="1391" y="3397"/>
                    <a:pt x="1833" y="3397"/>
                  </a:cubicBezTo>
                  <a:cubicBezTo>
                    <a:pt x="2052" y="3397"/>
                    <a:pt x="2272" y="3354"/>
                    <a:pt x="2482" y="3267"/>
                  </a:cubicBezTo>
                  <a:cubicBezTo>
                    <a:pt x="3116" y="3005"/>
                    <a:pt x="3533" y="2386"/>
                    <a:pt x="3533" y="1697"/>
                  </a:cubicBezTo>
                  <a:cubicBezTo>
                    <a:pt x="3530" y="758"/>
                    <a:pt x="2772" y="0"/>
                    <a:pt x="18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28" name="Google Shape;848;p38">
            <a:extLst>
              <a:ext uri="{FF2B5EF4-FFF2-40B4-BE49-F238E27FC236}">
                <a16:creationId xmlns:a16="http://schemas.microsoft.com/office/drawing/2014/main" id="{FC8B69C3-AA9A-D426-655B-4E30313FDF0A}"/>
              </a:ext>
            </a:extLst>
          </p:cNvPr>
          <p:cNvGrpSpPr/>
          <p:nvPr/>
        </p:nvGrpSpPr>
        <p:grpSpPr>
          <a:xfrm>
            <a:off x="4814953" y="3600197"/>
            <a:ext cx="270453" cy="353587"/>
            <a:chOff x="-35101800" y="2631050"/>
            <a:chExt cx="222925" cy="291450"/>
          </a:xfrm>
          <a:solidFill>
            <a:schemeClr val="accent5"/>
          </a:solidFill>
        </p:grpSpPr>
        <p:sp>
          <p:nvSpPr>
            <p:cNvPr id="29" name="Google Shape;849;p38">
              <a:extLst>
                <a:ext uri="{FF2B5EF4-FFF2-40B4-BE49-F238E27FC236}">
                  <a16:creationId xmlns:a16="http://schemas.microsoft.com/office/drawing/2014/main" id="{EBA9A9DC-083D-2A52-A458-00398E1C2200}"/>
                </a:ext>
              </a:extLst>
            </p:cNvPr>
            <p:cNvSpPr/>
            <p:nvPr/>
          </p:nvSpPr>
          <p:spPr>
            <a:xfrm>
              <a:off x="-34999400" y="2699575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6" name="Google Shape;850;p38">
              <a:extLst>
                <a:ext uri="{FF2B5EF4-FFF2-40B4-BE49-F238E27FC236}">
                  <a16:creationId xmlns:a16="http://schemas.microsoft.com/office/drawing/2014/main" id="{F1FD7569-B530-26B9-87A3-AB1370B6EFCA}"/>
                </a:ext>
              </a:extLst>
            </p:cNvPr>
            <p:cNvSpPr/>
            <p:nvPr/>
          </p:nvSpPr>
          <p:spPr>
            <a:xfrm>
              <a:off x="-34999400" y="2732650"/>
              <a:ext cx="18150" cy="52800"/>
            </a:xfrm>
            <a:custGeom>
              <a:avLst/>
              <a:gdLst/>
              <a:ahLst/>
              <a:cxnLst/>
              <a:rect l="l" t="t" r="r" b="b"/>
              <a:pathLst>
                <a:path w="726" h="2112" extrusionOk="0">
                  <a:moveTo>
                    <a:pt x="347" y="0"/>
                  </a:moveTo>
                  <a:cubicBezTo>
                    <a:pt x="158" y="0"/>
                    <a:pt x="1" y="190"/>
                    <a:pt x="1" y="379"/>
                  </a:cubicBezTo>
                  <a:lnTo>
                    <a:pt x="1" y="1765"/>
                  </a:lnTo>
                  <a:cubicBezTo>
                    <a:pt x="1" y="1985"/>
                    <a:pt x="158" y="2111"/>
                    <a:pt x="347" y="2111"/>
                  </a:cubicBezTo>
                  <a:cubicBezTo>
                    <a:pt x="568" y="2111"/>
                    <a:pt x="725" y="1954"/>
                    <a:pt x="725" y="1765"/>
                  </a:cubicBezTo>
                  <a:lnTo>
                    <a:pt x="725" y="379"/>
                  </a:lnTo>
                  <a:cubicBezTo>
                    <a:pt x="725" y="190"/>
                    <a:pt x="568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7" name="Google Shape;851;p38">
              <a:extLst>
                <a:ext uri="{FF2B5EF4-FFF2-40B4-BE49-F238E27FC236}">
                  <a16:creationId xmlns:a16="http://schemas.microsoft.com/office/drawing/2014/main" id="{5E79D486-8A09-238C-1268-0E37CEF7FDAC}"/>
                </a:ext>
              </a:extLst>
            </p:cNvPr>
            <p:cNvSpPr/>
            <p:nvPr/>
          </p:nvSpPr>
          <p:spPr>
            <a:xfrm>
              <a:off x="-35067125" y="2665700"/>
              <a:ext cx="153600" cy="154400"/>
            </a:xfrm>
            <a:custGeom>
              <a:avLst/>
              <a:gdLst/>
              <a:ahLst/>
              <a:cxnLst/>
              <a:rect l="l" t="t" r="r" b="b"/>
              <a:pathLst>
                <a:path w="6144" h="6176" extrusionOk="0">
                  <a:moveTo>
                    <a:pt x="3056" y="694"/>
                  </a:moveTo>
                  <a:cubicBezTo>
                    <a:pt x="4411" y="694"/>
                    <a:pt x="5482" y="1765"/>
                    <a:pt x="5482" y="3088"/>
                  </a:cubicBezTo>
                  <a:cubicBezTo>
                    <a:pt x="5482" y="4443"/>
                    <a:pt x="4411" y="5482"/>
                    <a:pt x="3056" y="5482"/>
                  </a:cubicBezTo>
                  <a:cubicBezTo>
                    <a:pt x="1733" y="5482"/>
                    <a:pt x="662" y="4443"/>
                    <a:pt x="662" y="3088"/>
                  </a:cubicBezTo>
                  <a:cubicBezTo>
                    <a:pt x="662" y="1796"/>
                    <a:pt x="1764" y="694"/>
                    <a:pt x="3056" y="694"/>
                  </a:cubicBezTo>
                  <a:close/>
                  <a:moveTo>
                    <a:pt x="3056" y="1"/>
                  </a:moveTo>
                  <a:cubicBezTo>
                    <a:pt x="1386" y="1"/>
                    <a:pt x="0" y="1387"/>
                    <a:pt x="0" y="3088"/>
                  </a:cubicBezTo>
                  <a:cubicBezTo>
                    <a:pt x="0" y="4789"/>
                    <a:pt x="1386" y="6176"/>
                    <a:pt x="3056" y="6176"/>
                  </a:cubicBezTo>
                  <a:cubicBezTo>
                    <a:pt x="4757" y="6176"/>
                    <a:pt x="6144" y="4789"/>
                    <a:pt x="6144" y="3088"/>
                  </a:cubicBezTo>
                  <a:cubicBezTo>
                    <a:pt x="6144" y="1387"/>
                    <a:pt x="4757" y="1"/>
                    <a:pt x="30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38" name="Google Shape;852;p38">
              <a:extLst>
                <a:ext uri="{FF2B5EF4-FFF2-40B4-BE49-F238E27FC236}">
                  <a16:creationId xmlns:a16="http://schemas.microsoft.com/office/drawing/2014/main" id="{FDE380B7-FD98-6039-FBF3-4AE2A47C8519}"/>
                </a:ext>
              </a:extLst>
            </p:cNvPr>
            <p:cNvSpPr/>
            <p:nvPr/>
          </p:nvSpPr>
          <p:spPr>
            <a:xfrm>
              <a:off x="-35101800" y="2631050"/>
              <a:ext cx="222925" cy="291450"/>
            </a:xfrm>
            <a:custGeom>
              <a:avLst/>
              <a:gdLst/>
              <a:ahLst/>
              <a:cxnLst/>
              <a:rect l="l" t="t" r="r" b="b"/>
              <a:pathLst>
                <a:path w="8917" h="11658" extrusionOk="0">
                  <a:moveTo>
                    <a:pt x="4443" y="693"/>
                  </a:moveTo>
                  <a:cubicBezTo>
                    <a:pt x="6554" y="693"/>
                    <a:pt x="8192" y="2395"/>
                    <a:pt x="8192" y="4474"/>
                  </a:cubicBezTo>
                  <a:cubicBezTo>
                    <a:pt x="8192" y="5293"/>
                    <a:pt x="7940" y="6081"/>
                    <a:pt x="7436" y="6711"/>
                  </a:cubicBezTo>
                  <a:lnTo>
                    <a:pt x="4443" y="10775"/>
                  </a:lnTo>
                  <a:lnTo>
                    <a:pt x="1450" y="6711"/>
                  </a:lnTo>
                  <a:cubicBezTo>
                    <a:pt x="1009" y="6049"/>
                    <a:pt x="726" y="5293"/>
                    <a:pt x="726" y="4474"/>
                  </a:cubicBezTo>
                  <a:cubicBezTo>
                    <a:pt x="726" y="2395"/>
                    <a:pt x="2364" y="693"/>
                    <a:pt x="4443" y="693"/>
                  </a:cubicBezTo>
                  <a:close/>
                  <a:moveTo>
                    <a:pt x="4443" y="0"/>
                  </a:moveTo>
                  <a:cubicBezTo>
                    <a:pt x="2017" y="0"/>
                    <a:pt x="1" y="1985"/>
                    <a:pt x="1" y="4443"/>
                  </a:cubicBezTo>
                  <a:cubicBezTo>
                    <a:pt x="1" y="5419"/>
                    <a:pt x="316" y="6333"/>
                    <a:pt x="883" y="7120"/>
                  </a:cubicBezTo>
                  <a:lnTo>
                    <a:pt x="4191" y="11531"/>
                  </a:lnTo>
                  <a:cubicBezTo>
                    <a:pt x="4254" y="11594"/>
                    <a:pt x="4349" y="11657"/>
                    <a:pt x="4443" y="11657"/>
                  </a:cubicBezTo>
                  <a:cubicBezTo>
                    <a:pt x="4569" y="11657"/>
                    <a:pt x="4664" y="11594"/>
                    <a:pt x="4727" y="11531"/>
                  </a:cubicBezTo>
                  <a:lnTo>
                    <a:pt x="8003" y="7120"/>
                  </a:lnTo>
                  <a:cubicBezTo>
                    <a:pt x="8602" y="6333"/>
                    <a:pt x="8917" y="5419"/>
                    <a:pt x="8917" y="4443"/>
                  </a:cubicBezTo>
                  <a:cubicBezTo>
                    <a:pt x="8917" y="1985"/>
                    <a:pt x="6901" y="0"/>
                    <a:pt x="44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39" name="Google Shape;819;p38">
            <a:extLst>
              <a:ext uri="{FF2B5EF4-FFF2-40B4-BE49-F238E27FC236}">
                <a16:creationId xmlns:a16="http://schemas.microsoft.com/office/drawing/2014/main" id="{5213B011-3D25-FCDC-3931-F1712D3E184D}"/>
              </a:ext>
            </a:extLst>
          </p:cNvPr>
          <p:cNvSpPr/>
          <p:nvPr/>
        </p:nvSpPr>
        <p:spPr>
          <a:xfrm rot="10800000">
            <a:off x="6081793" y="3051175"/>
            <a:ext cx="726213" cy="382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0" name="Google Shape;821;p38">
            <a:extLst>
              <a:ext uri="{FF2B5EF4-FFF2-40B4-BE49-F238E27FC236}">
                <a16:creationId xmlns:a16="http://schemas.microsoft.com/office/drawing/2014/main" id="{F4F0A51F-06E7-ED16-3955-61F6AD4C526C}"/>
              </a:ext>
            </a:extLst>
          </p:cNvPr>
          <p:cNvSpPr/>
          <p:nvPr/>
        </p:nvSpPr>
        <p:spPr>
          <a:xfrm rot="10800000">
            <a:off x="6807857" y="2977238"/>
            <a:ext cx="754500" cy="4564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" name="Google Shape;825;p38">
            <a:extLst>
              <a:ext uri="{FF2B5EF4-FFF2-40B4-BE49-F238E27FC236}">
                <a16:creationId xmlns:a16="http://schemas.microsoft.com/office/drawing/2014/main" id="{40353DA0-0D8B-52F3-82D9-25B264C3EC22}"/>
              </a:ext>
            </a:extLst>
          </p:cNvPr>
          <p:cNvSpPr/>
          <p:nvPr/>
        </p:nvSpPr>
        <p:spPr>
          <a:xfrm rot="10800000">
            <a:off x="2309582" y="753452"/>
            <a:ext cx="754500" cy="26802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4" name="Google Shape;822;p38">
            <a:extLst>
              <a:ext uri="{FF2B5EF4-FFF2-40B4-BE49-F238E27FC236}">
                <a16:creationId xmlns:a16="http://schemas.microsoft.com/office/drawing/2014/main" id="{20221CC1-0492-45AE-5686-C1005ADF76F6}"/>
              </a:ext>
            </a:extLst>
          </p:cNvPr>
          <p:cNvSpPr txBox="1"/>
          <p:nvPr/>
        </p:nvSpPr>
        <p:spPr>
          <a:xfrm rot="-5400000">
            <a:off x="6141062" y="3207452"/>
            <a:ext cx="540803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3</a:t>
            </a:r>
            <a:endParaRPr sz="2400" b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45" name="Google Shape;822;p38">
            <a:extLst>
              <a:ext uri="{FF2B5EF4-FFF2-40B4-BE49-F238E27FC236}">
                <a16:creationId xmlns:a16="http://schemas.microsoft.com/office/drawing/2014/main" id="{565230E2-3520-786B-6F4C-E49FDE893EC4}"/>
              </a:ext>
            </a:extLst>
          </p:cNvPr>
          <p:cNvSpPr txBox="1"/>
          <p:nvPr/>
        </p:nvSpPr>
        <p:spPr>
          <a:xfrm rot="-5400000">
            <a:off x="7043429" y="3096326"/>
            <a:ext cx="337202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9</a:t>
            </a:r>
            <a:endParaRPr sz="2400" b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46" name="Google Shape;822;p38">
            <a:extLst>
              <a:ext uri="{FF2B5EF4-FFF2-40B4-BE49-F238E27FC236}">
                <a16:creationId xmlns:a16="http://schemas.microsoft.com/office/drawing/2014/main" id="{61D3E704-C486-D38C-1B3A-66511AF60A99}"/>
              </a:ext>
            </a:extLst>
          </p:cNvPr>
          <p:cNvSpPr txBox="1"/>
          <p:nvPr/>
        </p:nvSpPr>
        <p:spPr>
          <a:xfrm rot="-5400000">
            <a:off x="2257793" y="2889866"/>
            <a:ext cx="815100" cy="2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117</a:t>
            </a:r>
            <a:endParaRPr sz="2400" b="1">
              <a:solidFill>
                <a:srgbClr val="FFFFF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47" name="Google Shape;827;p38">
            <a:extLst>
              <a:ext uri="{FF2B5EF4-FFF2-40B4-BE49-F238E27FC236}">
                <a16:creationId xmlns:a16="http://schemas.microsoft.com/office/drawing/2014/main" id="{30D4F9B2-304B-5036-A854-CDF7C7B955F7}"/>
              </a:ext>
            </a:extLst>
          </p:cNvPr>
          <p:cNvSpPr txBox="1"/>
          <p:nvPr/>
        </p:nvSpPr>
        <p:spPr>
          <a:xfrm>
            <a:off x="3103945" y="1230101"/>
            <a:ext cx="1581805" cy="31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Otros oficios</a:t>
            </a:r>
            <a:endParaRPr sz="1200" b="1">
              <a:solidFill>
                <a:schemeClr val="accent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48" name="Google Shape;827;p38">
            <a:extLst>
              <a:ext uri="{FF2B5EF4-FFF2-40B4-BE49-F238E27FC236}">
                <a16:creationId xmlns:a16="http://schemas.microsoft.com/office/drawing/2014/main" id="{504E4788-E18B-773D-8857-62D621C406C4}"/>
              </a:ext>
            </a:extLst>
          </p:cNvPr>
          <p:cNvSpPr txBox="1"/>
          <p:nvPr/>
        </p:nvSpPr>
        <p:spPr>
          <a:xfrm rot="16200000">
            <a:off x="3569960" y="2067338"/>
            <a:ext cx="1581805" cy="31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accent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Relación de hechos</a:t>
            </a:r>
            <a:endParaRPr sz="1200" b="1">
              <a:solidFill>
                <a:schemeClr val="accent4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49" name="Google Shape;827;p38">
            <a:extLst>
              <a:ext uri="{FF2B5EF4-FFF2-40B4-BE49-F238E27FC236}">
                <a16:creationId xmlns:a16="http://schemas.microsoft.com/office/drawing/2014/main" id="{54034726-FB0F-0ECB-07B5-B64858184212}"/>
              </a:ext>
            </a:extLst>
          </p:cNvPr>
          <p:cNvSpPr txBox="1"/>
          <p:nvPr/>
        </p:nvSpPr>
        <p:spPr>
          <a:xfrm rot="16200000">
            <a:off x="1009732" y="2062187"/>
            <a:ext cx="2132356" cy="31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Servicios de Auditoria</a:t>
            </a:r>
            <a:endParaRPr sz="1600" b="1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50" name="Google Shape;193;p18">
            <a:extLst>
              <a:ext uri="{FF2B5EF4-FFF2-40B4-BE49-F238E27FC236}">
                <a16:creationId xmlns:a16="http://schemas.microsoft.com/office/drawing/2014/main" id="{E44ED4C8-CA8A-0DA9-BFEB-445025D04B56}"/>
              </a:ext>
            </a:extLst>
          </p:cNvPr>
          <p:cNvGrpSpPr/>
          <p:nvPr/>
        </p:nvGrpSpPr>
        <p:grpSpPr>
          <a:xfrm>
            <a:off x="2559136" y="3611044"/>
            <a:ext cx="314343" cy="314343"/>
            <a:chOff x="3271200" y="1435075"/>
            <a:chExt cx="481825" cy="481825"/>
          </a:xfrm>
          <a:solidFill>
            <a:schemeClr val="accent3"/>
          </a:solidFill>
        </p:grpSpPr>
        <p:sp>
          <p:nvSpPr>
            <p:cNvPr id="51" name="Google Shape;194;p18">
              <a:extLst>
                <a:ext uri="{FF2B5EF4-FFF2-40B4-BE49-F238E27FC236}">
                  <a16:creationId xmlns:a16="http://schemas.microsoft.com/office/drawing/2014/main" id="{3729F07A-7839-455A-1433-DCA6F1357D31}"/>
                </a:ext>
              </a:extLst>
            </p:cNvPr>
            <p:cNvSpPr/>
            <p:nvPr/>
          </p:nvSpPr>
          <p:spPr>
            <a:xfrm>
              <a:off x="3271200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597" y="2259"/>
                  </a:moveTo>
                  <a:cubicBezTo>
                    <a:pt x="13635" y="2259"/>
                    <a:pt x="17014" y="5545"/>
                    <a:pt x="17014" y="9601"/>
                  </a:cubicBezTo>
                  <a:cubicBezTo>
                    <a:pt x="17014" y="13636"/>
                    <a:pt x="13654" y="17014"/>
                    <a:pt x="9597" y="17014"/>
                  </a:cubicBezTo>
                  <a:cubicBezTo>
                    <a:pt x="5562" y="17014"/>
                    <a:pt x="2259" y="13654"/>
                    <a:pt x="2259" y="9601"/>
                  </a:cubicBezTo>
                  <a:cubicBezTo>
                    <a:pt x="2259" y="5563"/>
                    <a:pt x="5541" y="2259"/>
                    <a:pt x="9597" y="2259"/>
                  </a:cubicBezTo>
                  <a:close/>
                  <a:moveTo>
                    <a:pt x="9597" y="1"/>
                  </a:moveTo>
                  <a:cubicBezTo>
                    <a:pt x="4304" y="1"/>
                    <a:pt x="0" y="4307"/>
                    <a:pt x="0" y="9601"/>
                  </a:cubicBezTo>
                  <a:cubicBezTo>
                    <a:pt x="0" y="14892"/>
                    <a:pt x="4304" y="19273"/>
                    <a:pt x="9597" y="19273"/>
                  </a:cubicBezTo>
                  <a:cubicBezTo>
                    <a:pt x="14891" y="19273"/>
                    <a:pt x="19272" y="14892"/>
                    <a:pt x="19272" y="9601"/>
                  </a:cubicBezTo>
                  <a:cubicBezTo>
                    <a:pt x="19272" y="4307"/>
                    <a:pt x="14891" y="1"/>
                    <a:pt x="95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52" name="Google Shape;195;p18">
              <a:extLst>
                <a:ext uri="{FF2B5EF4-FFF2-40B4-BE49-F238E27FC236}">
                  <a16:creationId xmlns:a16="http://schemas.microsoft.com/office/drawing/2014/main" id="{F91D4831-4B21-8AC1-A022-BEDAC34332D3}"/>
                </a:ext>
              </a:extLst>
            </p:cNvPr>
            <p:cNvSpPr/>
            <p:nvPr/>
          </p:nvSpPr>
          <p:spPr>
            <a:xfrm>
              <a:off x="3356575" y="1520525"/>
              <a:ext cx="311000" cy="311025"/>
            </a:xfrm>
            <a:custGeom>
              <a:avLst/>
              <a:gdLst/>
              <a:ahLst/>
              <a:cxnLst/>
              <a:rect l="l" t="t" r="r" b="b"/>
              <a:pathLst>
                <a:path w="12440" h="12441" extrusionOk="0">
                  <a:moveTo>
                    <a:pt x="8516" y="3359"/>
                  </a:moveTo>
                  <a:cubicBezTo>
                    <a:pt x="8661" y="3359"/>
                    <a:pt x="8805" y="3414"/>
                    <a:pt x="8917" y="3524"/>
                  </a:cubicBezTo>
                  <a:cubicBezTo>
                    <a:pt x="9136" y="3744"/>
                    <a:pt x="9136" y="4102"/>
                    <a:pt x="8917" y="4322"/>
                  </a:cubicBezTo>
                  <a:lnTo>
                    <a:pt x="7056" y="6183"/>
                  </a:lnTo>
                  <a:lnTo>
                    <a:pt x="8917" y="8041"/>
                  </a:lnTo>
                  <a:cubicBezTo>
                    <a:pt x="9326" y="8453"/>
                    <a:pt x="8939" y="9009"/>
                    <a:pt x="8502" y="9009"/>
                  </a:cubicBezTo>
                  <a:cubicBezTo>
                    <a:pt x="8371" y="9009"/>
                    <a:pt x="8235" y="8959"/>
                    <a:pt x="8116" y="8839"/>
                  </a:cubicBezTo>
                  <a:lnTo>
                    <a:pt x="5857" y="6580"/>
                  </a:lnTo>
                  <a:cubicBezTo>
                    <a:pt x="5637" y="6360"/>
                    <a:pt x="5637" y="6002"/>
                    <a:pt x="5857" y="5782"/>
                  </a:cubicBezTo>
                  <a:lnTo>
                    <a:pt x="8116" y="3524"/>
                  </a:lnTo>
                  <a:cubicBezTo>
                    <a:pt x="8227" y="3414"/>
                    <a:pt x="8372" y="3359"/>
                    <a:pt x="8516" y="3359"/>
                  </a:cubicBezTo>
                  <a:close/>
                  <a:moveTo>
                    <a:pt x="5619" y="1"/>
                  </a:moveTo>
                  <a:cubicBezTo>
                    <a:pt x="4367" y="112"/>
                    <a:pt x="3177" y="606"/>
                    <a:pt x="2214" y="1413"/>
                  </a:cubicBezTo>
                  <a:lnTo>
                    <a:pt x="2590" y="1789"/>
                  </a:lnTo>
                  <a:cubicBezTo>
                    <a:pt x="3002" y="2199"/>
                    <a:pt x="2615" y="2757"/>
                    <a:pt x="2178" y="2757"/>
                  </a:cubicBezTo>
                  <a:cubicBezTo>
                    <a:pt x="2047" y="2757"/>
                    <a:pt x="1912" y="2707"/>
                    <a:pt x="1792" y="2587"/>
                  </a:cubicBezTo>
                  <a:lnTo>
                    <a:pt x="1416" y="2211"/>
                  </a:lnTo>
                  <a:cubicBezTo>
                    <a:pt x="609" y="3175"/>
                    <a:pt x="118" y="4364"/>
                    <a:pt x="3" y="5617"/>
                  </a:cubicBezTo>
                  <a:lnTo>
                    <a:pt x="536" y="5617"/>
                  </a:lnTo>
                  <a:cubicBezTo>
                    <a:pt x="1280" y="5617"/>
                    <a:pt x="1283" y="6746"/>
                    <a:pt x="536" y="6746"/>
                  </a:cubicBezTo>
                  <a:lnTo>
                    <a:pt x="0" y="6746"/>
                  </a:lnTo>
                  <a:cubicBezTo>
                    <a:pt x="118" y="8035"/>
                    <a:pt x="627" y="9287"/>
                    <a:pt x="1413" y="10227"/>
                  </a:cubicBezTo>
                  <a:lnTo>
                    <a:pt x="1789" y="9850"/>
                  </a:lnTo>
                  <a:cubicBezTo>
                    <a:pt x="1910" y="9730"/>
                    <a:pt x="2045" y="9679"/>
                    <a:pt x="2176" y="9679"/>
                  </a:cubicBezTo>
                  <a:cubicBezTo>
                    <a:pt x="2613" y="9679"/>
                    <a:pt x="2995" y="10244"/>
                    <a:pt x="2587" y="10651"/>
                  </a:cubicBezTo>
                  <a:lnTo>
                    <a:pt x="2211" y="11028"/>
                  </a:lnTo>
                  <a:cubicBezTo>
                    <a:pt x="3174" y="11832"/>
                    <a:pt x="4364" y="12326"/>
                    <a:pt x="5616" y="12440"/>
                  </a:cubicBezTo>
                  <a:lnTo>
                    <a:pt x="5616" y="11904"/>
                  </a:lnTo>
                  <a:cubicBezTo>
                    <a:pt x="5616" y="11530"/>
                    <a:pt x="5899" y="11343"/>
                    <a:pt x="6182" y="11343"/>
                  </a:cubicBezTo>
                  <a:cubicBezTo>
                    <a:pt x="6464" y="11343"/>
                    <a:pt x="6745" y="11530"/>
                    <a:pt x="6745" y="11904"/>
                  </a:cubicBezTo>
                  <a:lnTo>
                    <a:pt x="6745" y="12440"/>
                  </a:lnTo>
                  <a:cubicBezTo>
                    <a:pt x="8034" y="12323"/>
                    <a:pt x="9287" y="11811"/>
                    <a:pt x="10226" y="11028"/>
                  </a:cubicBezTo>
                  <a:lnTo>
                    <a:pt x="9850" y="10651"/>
                  </a:lnTo>
                  <a:cubicBezTo>
                    <a:pt x="9445" y="10246"/>
                    <a:pt x="9822" y="9678"/>
                    <a:pt x="10259" y="9678"/>
                  </a:cubicBezTo>
                  <a:cubicBezTo>
                    <a:pt x="10390" y="9678"/>
                    <a:pt x="10526" y="9729"/>
                    <a:pt x="10648" y="9850"/>
                  </a:cubicBezTo>
                  <a:lnTo>
                    <a:pt x="11024" y="10227"/>
                  </a:lnTo>
                  <a:cubicBezTo>
                    <a:pt x="11810" y="9287"/>
                    <a:pt x="12319" y="8035"/>
                    <a:pt x="12437" y="6746"/>
                  </a:cubicBezTo>
                  <a:lnTo>
                    <a:pt x="11904" y="6746"/>
                  </a:lnTo>
                  <a:cubicBezTo>
                    <a:pt x="11160" y="6746"/>
                    <a:pt x="11157" y="5617"/>
                    <a:pt x="11904" y="5617"/>
                  </a:cubicBezTo>
                  <a:lnTo>
                    <a:pt x="12440" y="5617"/>
                  </a:lnTo>
                  <a:cubicBezTo>
                    <a:pt x="12325" y="4364"/>
                    <a:pt x="11834" y="3175"/>
                    <a:pt x="11027" y="2211"/>
                  </a:cubicBezTo>
                  <a:lnTo>
                    <a:pt x="10651" y="2587"/>
                  </a:lnTo>
                  <a:cubicBezTo>
                    <a:pt x="10529" y="2709"/>
                    <a:pt x="10392" y="2760"/>
                    <a:pt x="10261" y="2760"/>
                  </a:cubicBezTo>
                  <a:cubicBezTo>
                    <a:pt x="9823" y="2760"/>
                    <a:pt x="9443" y="2197"/>
                    <a:pt x="9853" y="1789"/>
                  </a:cubicBezTo>
                  <a:lnTo>
                    <a:pt x="10232" y="1413"/>
                  </a:lnTo>
                  <a:cubicBezTo>
                    <a:pt x="9290" y="627"/>
                    <a:pt x="8037" y="115"/>
                    <a:pt x="6748" y="1"/>
                  </a:cubicBezTo>
                  <a:lnTo>
                    <a:pt x="6748" y="537"/>
                  </a:lnTo>
                  <a:cubicBezTo>
                    <a:pt x="6748" y="909"/>
                    <a:pt x="6466" y="1096"/>
                    <a:pt x="6183" y="1096"/>
                  </a:cubicBezTo>
                  <a:cubicBezTo>
                    <a:pt x="5901" y="1096"/>
                    <a:pt x="5619" y="910"/>
                    <a:pt x="5619" y="537"/>
                  </a:cubicBezTo>
                  <a:lnTo>
                    <a:pt x="561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53" name="Google Shape;199;p18">
            <a:extLst>
              <a:ext uri="{FF2B5EF4-FFF2-40B4-BE49-F238E27FC236}">
                <a16:creationId xmlns:a16="http://schemas.microsoft.com/office/drawing/2014/main" id="{DA85D86F-0E89-3EF2-6B1E-664BE5A77DA3}"/>
              </a:ext>
            </a:extLst>
          </p:cNvPr>
          <p:cNvGrpSpPr/>
          <p:nvPr/>
        </p:nvGrpSpPr>
        <p:grpSpPr>
          <a:xfrm>
            <a:off x="6297530" y="3610763"/>
            <a:ext cx="314294" cy="314359"/>
            <a:chOff x="5049725" y="2027900"/>
            <a:chExt cx="481750" cy="481850"/>
          </a:xfrm>
        </p:grpSpPr>
        <p:sp>
          <p:nvSpPr>
            <p:cNvPr id="54" name="Google Shape;200;p18">
              <a:extLst>
                <a:ext uri="{FF2B5EF4-FFF2-40B4-BE49-F238E27FC236}">
                  <a16:creationId xmlns:a16="http://schemas.microsoft.com/office/drawing/2014/main" id="{40F23870-B3FD-E52B-D758-A0829AC82AC8}"/>
                </a:ext>
              </a:extLst>
            </p:cNvPr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55" name="Google Shape;201;p18">
              <a:extLst>
                <a:ext uri="{FF2B5EF4-FFF2-40B4-BE49-F238E27FC236}">
                  <a16:creationId xmlns:a16="http://schemas.microsoft.com/office/drawing/2014/main" id="{311EFD0F-F636-63B8-0287-300EC4C0B58D}"/>
                </a:ext>
              </a:extLst>
            </p:cNvPr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56" name="Google Shape;202;p18">
              <a:extLst>
                <a:ext uri="{FF2B5EF4-FFF2-40B4-BE49-F238E27FC236}">
                  <a16:creationId xmlns:a16="http://schemas.microsoft.com/office/drawing/2014/main" id="{A5039E62-5D5B-DD69-2E3C-22B66FAB2F16}"/>
                </a:ext>
              </a:extLst>
            </p:cNvPr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57" name="Google Shape;203;p18">
              <a:extLst>
                <a:ext uri="{FF2B5EF4-FFF2-40B4-BE49-F238E27FC236}">
                  <a16:creationId xmlns:a16="http://schemas.microsoft.com/office/drawing/2014/main" id="{AED51936-A819-5079-E933-E1B984E608D5}"/>
                </a:ext>
              </a:extLst>
            </p:cNvPr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58" name="Google Shape;204;p18">
              <a:extLst>
                <a:ext uri="{FF2B5EF4-FFF2-40B4-BE49-F238E27FC236}">
                  <a16:creationId xmlns:a16="http://schemas.microsoft.com/office/drawing/2014/main" id="{D2C8896A-0FAB-F93A-1435-1FE69129BA04}"/>
                </a:ext>
              </a:extLst>
            </p:cNvPr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59" name="Google Shape;205;p18">
              <a:extLst>
                <a:ext uri="{FF2B5EF4-FFF2-40B4-BE49-F238E27FC236}">
                  <a16:creationId xmlns:a16="http://schemas.microsoft.com/office/drawing/2014/main" id="{D257FFF5-73E2-3748-BD96-A147964E61AD}"/>
                </a:ext>
              </a:extLst>
            </p:cNvPr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60" name="Google Shape;206;p18">
              <a:extLst>
                <a:ext uri="{FF2B5EF4-FFF2-40B4-BE49-F238E27FC236}">
                  <a16:creationId xmlns:a16="http://schemas.microsoft.com/office/drawing/2014/main" id="{C7A9983E-7921-CECD-97F4-55D0C30571AF}"/>
                </a:ext>
              </a:extLst>
            </p:cNvPr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61" name="Google Shape;207;p18">
              <a:extLst>
                <a:ext uri="{FF2B5EF4-FFF2-40B4-BE49-F238E27FC236}">
                  <a16:creationId xmlns:a16="http://schemas.microsoft.com/office/drawing/2014/main" id="{D0B936D4-4FEF-24BE-72D8-F44200EEAFD2}"/>
                </a:ext>
              </a:extLst>
            </p:cNvPr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62" name="Google Shape;218;p18">
            <a:extLst>
              <a:ext uri="{FF2B5EF4-FFF2-40B4-BE49-F238E27FC236}">
                <a16:creationId xmlns:a16="http://schemas.microsoft.com/office/drawing/2014/main" id="{EFF3DC59-4F20-979B-3FBB-2597A5006C88}"/>
              </a:ext>
            </a:extLst>
          </p:cNvPr>
          <p:cNvGrpSpPr/>
          <p:nvPr/>
        </p:nvGrpSpPr>
        <p:grpSpPr>
          <a:xfrm>
            <a:off x="7041923" y="3577622"/>
            <a:ext cx="328728" cy="314359"/>
            <a:chOff x="5045500" y="842250"/>
            <a:chExt cx="503875" cy="481850"/>
          </a:xfrm>
        </p:grpSpPr>
        <p:sp>
          <p:nvSpPr>
            <p:cNvPr id="63" name="Google Shape;219;p18">
              <a:extLst>
                <a:ext uri="{FF2B5EF4-FFF2-40B4-BE49-F238E27FC236}">
                  <a16:creationId xmlns:a16="http://schemas.microsoft.com/office/drawing/2014/main" id="{A2425B62-2CB9-4F75-FCC5-4CBE602B9AB5}"/>
                </a:ext>
              </a:extLst>
            </p:cNvPr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64" name="Google Shape;220;p18">
              <a:extLst>
                <a:ext uri="{FF2B5EF4-FFF2-40B4-BE49-F238E27FC236}">
                  <a16:creationId xmlns:a16="http://schemas.microsoft.com/office/drawing/2014/main" id="{9A48B81B-7F0C-8C02-A597-487827CFE26E}"/>
                </a:ext>
              </a:extLst>
            </p:cNvPr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435D7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sp>
        <p:nvSpPr>
          <p:cNvPr id="65" name="Google Shape;827;p38">
            <a:extLst>
              <a:ext uri="{FF2B5EF4-FFF2-40B4-BE49-F238E27FC236}">
                <a16:creationId xmlns:a16="http://schemas.microsoft.com/office/drawing/2014/main" id="{A0C1D9D1-B0EB-9ED1-CAB2-C00424676EE9}"/>
              </a:ext>
            </a:extLst>
          </p:cNvPr>
          <p:cNvSpPr txBox="1"/>
          <p:nvPr/>
        </p:nvSpPr>
        <p:spPr>
          <a:xfrm rot="16200000">
            <a:off x="4360871" y="2075826"/>
            <a:ext cx="1581805" cy="31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Legalición de libros</a:t>
            </a:r>
            <a:endParaRPr sz="1200" b="1">
              <a:solidFill>
                <a:schemeClr val="accent5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66" name="Google Shape;827;p38">
            <a:extLst>
              <a:ext uri="{FF2B5EF4-FFF2-40B4-BE49-F238E27FC236}">
                <a16:creationId xmlns:a16="http://schemas.microsoft.com/office/drawing/2014/main" id="{648C0B69-2292-7E5A-67DA-8E63B6AD2C61}"/>
              </a:ext>
            </a:extLst>
          </p:cNvPr>
          <p:cNvSpPr txBox="1"/>
          <p:nvPr/>
        </p:nvSpPr>
        <p:spPr>
          <a:xfrm rot="16200000">
            <a:off x="4971005" y="1841741"/>
            <a:ext cx="1896306" cy="31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accent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Servicios de advertencia</a:t>
            </a:r>
            <a:endParaRPr sz="1200" b="1">
              <a:solidFill>
                <a:schemeClr val="accent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67" name="Google Shape;827;p38">
            <a:extLst>
              <a:ext uri="{FF2B5EF4-FFF2-40B4-BE49-F238E27FC236}">
                <a16:creationId xmlns:a16="http://schemas.microsoft.com/office/drawing/2014/main" id="{F4B0D9BE-DC38-C77F-9A1D-777D6776736E}"/>
              </a:ext>
            </a:extLst>
          </p:cNvPr>
          <p:cNvSpPr txBox="1"/>
          <p:nvPr/>
        </p:nvSpPr>
        <p:spPr>
          <a:xfrm rot="16200000">
            <a:off x="5737121" y="2033268"/>
            <a:ext cx="1725916" cy="31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Servicios de asesoría</a:t>
            </a:r>
            <a:endParaRPr sz="1200" b="1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68" name="Google Shape;827;p38">
            <a:extLst>
              <a:ext uri="{FF2B5EF4-FFF2-40B4-BE49-F238E27FC236}">
                <a16:creationId xmlns:a16="http://schemas.microsoft.com/office/drawing/2014/main" id="{60B910C1-05D9-74B0-9A27-A9CA940249C0}"/>
              </a:ext>
            </a:extLst>
          </p:cNvPr>
          <p:cNvSpPr txBox="1"/>
          <p:nvPr/>
        </p:nvSpPr>
        <p:spPr>
          <a:xfrm rot="16200000">
            <a:off x="6508060" y="2073442"/>
            <a:ext cx="1471191" cy="31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>
                <a:solidFill>
                  <a:schemeClr val="accent4">
                    <a:lumMod val="60000"/>
                    <a:lumOff val="4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Fira Sans Extra Condensed"/>
              </a:rPr>
              <a:t>Valoración de responsabilidades</a:t>
            </a:r>
            <a:endParaRPr sz="1200" b="1">
              <a:solidFill>
                <a:schemeClr val="accent4">
                  <a:lumMod val="60000"/>
                  <a:lumOff val="4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Fira Sans Extra Condensed"/>
            </a:endParaRPr>
          </a:p>
        </p:txBody>
      </p:sp>
      <p:sp>
        <p:nvSpPr>
          <p:cNvPr id="69" name="Google Shape;827;p38">
            <a:extLst>
              <a:ext uri="{FF2B5EF4-FFF2-40B4-BE49-F238E27FC236}">
                <a16:creationId xmlns:a16="http://schemas.microsoft.com/office/drawing/2014/main" id="{6B27AE15-0AFF-9129-B1F9-FA7BB59D9F0D}"/>
              </a:ext>
            </a:extLst>
          </p:cNvPr>
          <p:cNvSpPr txBox="1"/>
          <p:nvPr/>
        </p:nvSpPr>
        <p:spPr>
          <a:xfrm rot="5400000">
            <a:off x="6906515" y="2141204"/>
            <a:ext cx="2132356" cy="31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tx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Servicios Preventivos</a:t>
            </a:r>
            <a:endParaRPr sz="1600" b="1">
              <a:solidFill>
                <a:schemeClr val="tx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70" name="Gráfico 69" descr="Cuadrado formado por puntos">
            <a:extLst>
              <a:ext uri="{FF2B5EF4-FFF2-40B4-BE49-F238E27FC236}">
                <a16:creationId xmlns:a16="http://schemas.microsoft.com/office/drawing/2014/main" id="{6F17725B-BAD1-CA6F-6122-063BB2493F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pic>
        <p:nvPicPr>
          <p:cNvPr id="71" name="Gráfico 70" descr="Cuadrado formado por puntos">
            <a:extLst>
              <a:ext uri="{FF2B5EF4-FFF2-40B4-BE49-F238E27FC236}">
                <a16:creationId xmlns:a16="http://schemas.microsoft.com/office/drawing/2014/main" id="{2EE6B975-CFED-4FBD-6A15-B7BD4D464EE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sp>
        <p:nvSpPr>
          <p:cNvPr id="73" name="Google Shape;759;p27">
            <a:extLst>
              <a:ext uri="{FF2B5EF4-FFF2-40B4-BE49-F238E27FC236}">
                <a16:creationId xmlns:a16="http://schemas.microsoft.com/office/drawing/2014/main" id="{CA1FD20A-7DEA-FA63-6C50-D1CF269E910A}"/>
              </a:ext>
            </a:extLst>
          </p:cNvPr>
          <p:cNvSpPr/>
          <p:nvPr/>
        </p:nvSpPr>
        <p:spPr>
          <a:xfrm>
            <a:off x="5562002" y="185803"/>
            <a:ext cx="2657547" cy="499935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 algn="ctr"/>
            <a:r>
              <a:rPr lang="es-CR" sz="2400" b="1">
                <a:solidFill>
                  <a:srgbClr val="084186"/>
                </a:solidFill>
                <a:latin typeface="Avenir" panose="02000503020000020003"/>
                <a:ea typeface="Fira Sans Extra Condensed Medium"/>
                <a:cs typeface="Fira Sans Extra Condensed Medium"/>
                <a:sym typeface="Fira Sans Extra Condensed Medium"/>
              </a:rPr>
              <a:t>Avance   99%</a:t>
            </a:r>
            <a:endParaRPr sz="2400" b="1">
              <a:solidFill>
                <a:srgbClr val="084186"/>
              </a:solidFill>
              <a:latin typeface="Avenir" panose="02000503020000020003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pic>
        <p:nvPicPr>
          <p:cNvPr id="74" name="Imagen 73">
            <a:extLst>
              <a:ext uri="{FF2B5EF4-FFF2-40B4-BE49-F238E27FC236}">
                <a16:creationId xmlns:a16="http://schemas.microsoft.com/office/drawing/2014/main" id="{92911748-3992-C4A0-C151-D5AF67EC137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356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6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1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1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6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1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6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76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1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6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1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76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1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26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1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760"/>
                            </p:stCondLst>
                            <p:childTnLst>
                              <p:par>
                                <p:cTn id="10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7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1" grpId="0" animBg="1"/>
      <p:bldP spid="14" grpId="0"/>
      <p:bldP spid="39" grpId="0" animBg="1"/>
      <p:bldP spid="40" grpId="0" animBg="1"/>
      <p:bldP spid="43" grpId="0" animBg="1"/>
      <p:bldP spid="47" grpId="0"/>
      <p:bldP spid="48" grpId="0"/>
      <p:bldP spid="49" grpId="0"/>
      <p:bldP spid="65" grpId="0"/>
      <p:bldP spid="66" grpId="0"/>
      <p:bldP spid="67" grpId="0"/>
      <p:bldP spid="68" grpId="0"/>
      <p:bldP spid="69" grpId="0"/>
      <p:bldP spid="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1165B53-8C3B-371C-70B8-F73ACFA42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3282"/>
            <a:ext cx="4082093" cy="1864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7E39004-617F-57A9-FD36-C968F8DB02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782" y="2643486"/>
            <a:ext cx="4247711" cy="192012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CF477F0-ECF5-1368-02AA-073752DCF1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4351" y="2630494"/>
            <a:ext cx="2456757" cy="2014705"/>
          </a:xfrm>
          <a:prstGeom prst="rect">
            <a:avLst/>
          </a:prstGeom>
        </p:spPr>
      </p:pic>
      <p:cxnSp>
        <p:nvCxnSpPr>
          <p:cNvPr id="22" name="Conector recto 21">
            <a:extLst>
              <a:ext uri="{FF2B5EF4-FFF2-40B4-BE49-F238E27FC236}">
                <a16:creationId xmlns:a16="http://schemas.microsoft.com/office/drawing/2014/main" id="{6EE5846E-0FDD-D8AA-8E26-52424695C8A4}"/>
              </a:ext>
            </a:extLst>
          </p:cNvPr>
          <p:cNvCxnSpPr>
            <a:cxnSpLocks/>
          </p:cNvCxnSpPr>
          <p:nvPr/>
        </p:nvCxnSpPr>
        <p:spPr>
          <a:xfrm>
            <a:off x="1357178" y="2265244"/>
            <a:ext cx="7223930" cy="0"/>
          </a:xfrm>
          <a:prstGeom prst="line">
            <a:avLst/>
          </a:prstGeom>
          <a:ln>
            <a:solidFill>
              <a:srgbClr val="084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n 24">
            <a:extLst>
              <a:ext uri="{FF2B5EF4-FFF2-40B4-BE49-F238E27FC236}">
                <a16:creationId xmlns:a16="http://schemas.microsoft.com/office/drawing/2014/main" id="{D2671318-F73A-1578-EDB7-88080EF11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730" y="401864"/>
            <a:ext cx="3614737" cy="1754366"/>
          </a:xfrm>
          <a:prstGeom prst="rect">
            <a:avLst/>
          </a:prstGeom>
        </p:spPr>
      </p:pic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0554C6C3-6678-9C81-FE68-C84360BF5B9B}"/>
              </a:ext>
            </a:extLst>
          </p:cNvPr>
          <p:cNvCxnSpPr>
            <a:cxnSpLocks/>
          </p:cNvCxnSpPr>
          <p:nvPr/>
        </p:nvCxnSpPr>
        <p:spPr>
          <a:xfrm flipV="1">
            <a:off x="5711464" y="2265050"/>
            <a:ext cx="0" cy="2222359"/>
          </a:xfrm>
          <a:prstGeom prst="line">
            <a:avLst/>
          </a:prstGeom>
          <a:ln>
            <a:solidFill>
              <a:srgbClr val="0841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upo 66">
            <a:extLst>
              <a:ext uri="{FF2B5EF4-FFF2-40B4-BE49-F238E27FC236}">
                <a16:creationId xmlns:a16="http://schemas.microsoft.com/office/drawing/2014/main" id="{89ACF847-76BC-6F54-0AE8-8574F2186901}"/>
              </a:ext>
            </a:extLst>
          </p:cNvPr>
          <p:cNvGrpSpPr/>
          <p:nvPr/>
        </p:nvGrpSpPr>
        <p:grpSpPr>
          <a:xfrm>
            <a:off x="-415141" y="1962240"/>
            <a:ext cx="1998051" cy="3037970"/>
            <a:chOff x="978375" y="1894637"/>
            <a:chExt cx="2311653" cy="3571281"/>
          </a:xfrm>
        </p:grpSpPr>
        <p:sp>
          <p:nvSpPr>
            <p:cNvPr id="68" name="Freeform 2">
              <a:extLst>
                <a:ext uri="{FF2B5EF4-FFF2-40B4-BE49-F238E27FC236}">
                  <a16:creationId xmlns:a16="http://schemas.microsoft.com/office/drawing/2014/main" id="{BDAB403D-006F-EE14-8245-0F29027A71C9}"/>
                </a:ext>
              </a:extLst>
            </p:cNvPr>
            <p:cNvSpPr/>
            <p:nvPr/>
          </p:nvSpPr>
          <p:spPr>
            <a:xfrm>
              <a:off x="978375" y="1894637"/>
              <a:ext cx="1809750" cy="1809749"/>
            </a:xfrm>
            <a:custGeom>
              <a:avLst/>
              <a:gdLst/>
              <a:ahLst/>
              <a:cxnLst/>
              <a:rect l="l" t="t" r="r" b="b"/>
              <a:pathLst>
                <a:path w="2714625" h="2714625">
                  <a:moveTo>
                    <a:pt x="0" y="0"/>
                  </a:moveTo>
                  <a:lnTo>
                    <a:pt x="2714625" y="0"/>
                  </a:lnTo>
                  <a:lnTo>
                    <a:pt x="2714625" y="2714625"/>
                  </a:lnTo>
                  <a:lnTo>
                    <a:pt x="0" y="2714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69" name="Group 4">
              <a:extLst>
                <a:ext uri="{FF2B5EF4-FFF2-40B4-BE49-F238E27FC236}">
                  <a16:creationId xmlns:a16="http://schemas.microsoft.com/office/drawing/2014/main" id="{5F2751D1-0818-098A-F127-12B73A8ED6CA}"/>
                </a:ext>
              </a:extLst>
            </p:cNvPr>
            <p:cNvGrpSpPr/>
            <p:nvPr/>
          </p:nvGrpSpPr>
          <p:grpSpPr>
            <a:xfrm>
              <a:off x="1127780" y="2025490"/>
              <a:ext cx="1531361" cy="1531361"/>
              <a:chOff x="0" y="0"/>
              <a:chExt cx="812800" cy="812800"/>
            </a:xfrm>
          </p:grpSpPr>
          <p:sp>
            <p:nvSpPr>
              <p:cNvPr id="76" name="Freeform 5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928C51DF-0BAC-EDD8-A232-158DABD516A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186"/>
              </a:solidFill>
            </p:spPr>
            <p:txBody>
              <a:bodyPr/>
              <a:lstStyle/>
              <a:p>
                <a:pPr defTabSz="609630"/>
                <a:endParaRPr lang="es-CR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7" name="TextBox 6">
                <a:extLst>
                  <a:ext uri="{FF2B5EF4-FFF2-40B4-BE49-F238E27FC236}">
                    <a16:creationId xmlns:a16="http://schemas.microsoft.com/office/drawing/2014/main" id="{BFC29836-091F-CE31-81AA-F035D268C435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1666" tIns="41666" rIns="41666" bIns="41666" rtlCol="0" anchor="ctr"/>
              <a:lstStyle/>
              <a:p>
                <a:pPr algn="ctr" defTabSz="609630">
                  <a:lnSpc>
                    <a:spcPts val="1399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id="{2CFDDBED-8B7B-1FC2-3443-FE3F3FE93F6A}"/>
                </a:ext>
              </a:extLst>
            </p:cNvPr>
            <p:cNvSpPr/>
            <p:nvPr/>
          </p:nvSpPr>
          <p:spPr>
            <a:xfrm>
              <a:off x="1523950" y="2405868"/>
              <a:ext cx="739023" cy="731633"/>
            </a:xfrm>
            <a:custGeom>
              <a:avLst/>
              <a:gdLst/>
              <a:ahLst/>
              <a:cxnLst/>
              <a:rect l="l" t="t" r="r" b="b"/>
              <a:pathLst>
                <a:path w="1108535" h="1097450">
                  <a:moveTo>
                    <a:pt x="0" y="0"/>
                  </a:moveTo>
                  <a:lnTo>
                    <a:pt x="1108535" y="0"/>
                  </a:lnTo>
                  <a:lnTo>
                    <a:pt x="1108535" y="1097450"/>
                  </a:lnTo>
                  <a:lnTo>
                    <a:pt x="0" y="1097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71" name="Group 11">
              <a:extLst>
                <a:ext uri="{FF2B5EF4-FFF2-40B4-BE49-F238E27FC236}">
                  <a16:creationId xmlns:a16="http://schemas.microsoft.com/office/drawing/2014/main" id="{D6EDCCC5-1E7B-F37B-E44F-937291C40FD8}"/>
                </a:ext>
              </a:extLst>
            </p:cNvPr>
            <p:cNvGrpSpPr/>
            <p:nvPr/>
          </p:nvGrpSpPr>
          <p:grpSpPr>
            <a:xfrm>
              <a:off x="1174305" y="3173797"/>
              <a:ext cx="1465750" cy="496264"/>
              <a:chOff x="76200" y="2"/>
              <a:chExt cx="2400661" cy="812800"/>
            </a:xfrm>
          </p:grpSpPr>
          <p:sp>
            <p:nvSpPr>
              <p:cNvPr id="74" name="Freeform 12">
                <a:extLst>
                  <a:ext uri="{FF2B5EF4-FFF2-40B4-BE49-F238E27FC236}">
                    <a16:creationId xmlns:a16="http://schemas.microsoft.com/office/drawing/2014/main" id="{FC47D95D-5684-0731-FB45-5C7274B7AC74}"/>
                  </a:ext>
                </a:extLst>
              </p:cNvPr>
              <p:cNvSpPr/>
              <p:nvPr/>
            </p:nvSpPr>
            <p:spPr>
              <a:xfrm>
                <a:off x="1664061" y="2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186"/>
              </a:solidFill>
            </p:spPr>
            <p:txBody>
              <a:bodyPr/>
              <a:lstStyle/>
              <a:p>
                <a:pPr defTabSz="609630"/>
                <a:endParaRPr lang="es-CR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TextBox 13">
                <a:extLst>
                  <a:ext uri="{FF2B5EF4-FFF2-40B4-BE49-F238E27FC236}">
                    <a16:creationId xmlns:a16="http://schemas.microsoft.com/office/drawing/2014/main" id="{58F5DF9B-7536-842A-F17B-3CA24E6F6882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1889" tIns="31889" rIns="31889" bIns="31889" rtlCol="0" anchor="ctr"/>
              <a:lstStyle/>
              <a:p>
                <a:pPr algn="ctr" defTabSz="609630">
                  <a:lnSpc>
                    <a:spcPts val="1399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2" name="TextBox 69">
              <a:extLst>
                <a:ext uri="{FF2B5EF4-FFF2-40B4-BE49-F238E27FC236}">
                  <a16:creationId xmlns:a16="http://schemas.microsoft.com/office/drawing/2014/main" id="{95CE7362-539D-F06F-C18C-667F56A14E41}"/>
                </a:ext>
              </a:extLst>
            </p:cNvPr>
            <p:cNvSpPr txBox="1"/>
            <p:nvPr/>
          </p:nvSpPr>
          <p:spPr>
            <a:xfrm>
              <a:off x="1523951" y="4460699"/>
              <a:ext cx="1766077" cy="10052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Ejecución del </a:t>
              </a:r>
            </a:p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Plan de Trabajo</a:t>
              </a:r>
            </a:p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2024</a:t>
              </a:r>
            </a:p>
          </p:txBody>
        </p:sp>
        <p:sp>
          <p:nvSpPr>
            <p:cNvPr id="73" name="Freeform 79">
              <a:extLst>
                <a:ext uri="{FF2B5EF4-FFF2-40B4-BE49-F238E27FC236}">
                  <a16:creationId xmlns:a16="http://schemas.microsoft.com/office/drawing/2014/main" id="{10A0BF84-0067-6446-DE97-6FC48406D7DB}"/>
                </a:ext>
              </a:extLst>
            </p:cNvPr>
            <p:cNvSpPr/>
            <p:nvPr/>
          </p:nvSpPr>
          <p:spPr>
            <a:xfrm rot="5400000">
              <a:off x="1576291" y="3932831"/>
              <a:ext cx="621639" cy="96099"/>
            </a:xfrm>
            <a:custGeom>
              <a:avLst/>
              <a:gdLst/>
              <a:ahLst/>
              <a:cxnLst/>
              <a:rect l="l" t="t" r="r" b="b"/>
              <a:pathLst>
                <a:path w="932458" h="144149">
                  <a:moveTo>
                    <a:pt x="0" y="0"/>
                  </a:moveTo>
                  <a:lnTo>
                    <a:pt x="932459" y="0"/>
                  </a:lnTo>
                  <a:lnTo>
                    <a:pt x="932459" y="144149"/>
                  </a:lnTo>
                  <a:lnTo>
                    <a:pt x="0" y="144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-174585" b="-1712468"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78" name="Gráfico 77" descr="Cuadrado formado por puntos">
            <a:extLst>
              <a:ext uri="{FF2B5EF4-FFF2-40B4-BE49-F238E27FC236}">
                <a16:creationId xmlns:a16="http://schemas.microsoft.com/office/drawing/2014/main" id="{DA3508D1-59A5-7F38-1DCB-CC16C62EA9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pic>
        <p:nvPicPr>
          <p:cNvPr id="2" name="Gráfico 1" descr="Cuadrado formado por puntos">
            <a:extLst>
              <a:ext uri="{FF2B5EF4-FFF2-40B4-BE49-F238E27FC236}">
                <a16:creationId xmlns:a16="http://schemas.microsoft.com/office/drawing/2014/main" id="{D19A08EA-D07E-79EE-2F33-005C850F96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7F6A0F8-686C-21A1-3F50-925F48C815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CA1C1A2-002E-88FA-46C4-96A5B2BB6905}"/>
              </a:ext>
            </a:extLst>
          </p:cNvPr>
          <p:cNvSpPr txBox="1"/>
          <p:nvPr/>
        </p:nvSpPr>
        <p:spPr>
          <a:xfrm>
            <a:off x="1746369" y="2300386"/>
            <a:ext cx="36147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200">
                <a:solidFill>
                  <a:srgbClr val="084186"/>
                </a:solidFill>
                <a:effectLst/>
                <a:latin typeface="Avenir" panose="02000503020000020003"/>
                <a:ea typeface="Batang" panose="02030600000101010101" pitchFamily="18" charset="-127"/>
                <a:cs typeface="Arial" panose="020B0604020202020204" pitchFamily="34" charset="0"/>
              </a:rPr>
              <a:t>Modificaciones al plan de trabajo </a:t>
            </a:r>
            <a:endParaRPr lang="es-CR" sz="1200">
              <a:solidFill>
                <a:srgbClr val="084186"/>
              </a:solidFill>
              <a:latin typeface="Avenir" panose="02000503020000020003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5F897CF-CD51-214C-6F29-A592465DCFB0}"/>
              </a:ext>
            </a:extLst>
          </p:cNvPr>
          <p:cNvSpPr txBox="1"/>
          <p:nvPr/>
        </p:nvSpPr>
        <p:spPr>
          <a:xfrm>
            <a:off x="5465270" y="2309161"/>
            <a:ext cx="36147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200">
                <a:solidFill>
                  <a:srgbClr val="084186"/>
                </a:solidFill>
                <a:effectLst/>
                <a:latin typeface="Avenir" panose="02000503020000020003"/>
                <a:ea typeface="Batang" panose="02030600000101010101" pitchFamily="18" charset="-127"/>
                <a:cs typeface="Arial" panose="020B0604020202020204" pitchFamily="34" charset="0"/>
              </a:rPr>
              <a:t>Estudios en procesos </a:t>
            </a:r>
            <a:endParaRPr lang="es-CR" sz="1200">
              <a:solidFill>
                <a:srgbClr val="084186"/>
              </a:solidFill>
              <a:latin typeface="Avenir" panose="02000503020000020003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6BBC6AF-A29A-DDAF-CEDE-15570345AEDD}"/>
              </a:ext>
            </a:extLst>
          </p:cNvPr>
          <p:cNvSpPr txBox="1"/>
          <p:nvPr/>
        </p:nvSpPr>
        <p:spPr>
          <a:xfrm>
            <a:off x="2764631" y="86202"/>
            <a:ext cx="36147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419" sz="1200">
                <a:solidFill>
                  <a:srgbClr val="084186"/>
                </a:solidFill>
                <a:effectLst/>
                <a:latin typeface="Avenir" panose="02000503020000020003"/>
                <a:ea typeface="Batang" panose="02030600000101010101" pitchFamily="18" charset="-127"/>
                <a:cs typeface="Arial" panose="020B0604020202020204" pitchFamily="34" charset="0"/>
              </a:rPr>
              <a:t>Ejecución del plan de trabajo </a:t>
            </a:r>
            <a:endParaRPr lang="es-CR" sz="1200">
              <a:solidFill>
                <a:srgbClr val="084186"/>
              </a:solidFill>
              <a:latin typeface="Avenir" panose="02000503020000020003"/>
            </a:endParaRPr>
          </a:p>
        </p:txBody>
      </p:sp>
    </p:spTree>
    <p:extLst>
      <p:ext uri="{BB962C8B-B14F-4D97-AF65-F5344CB8AC3E}">
        <p14:creationId xmlns:p14="http://schemas.microsoft.com/office/powerpoint/2010/main" val="20259849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upo 55">
            <a:extLst>
              <a:ext uri="{FF2B5EF4-FFF2-40B4-BE49-F238E27FC236}">
                <a16:creationId xmlns:a16="http://schemas.microsoft.com/office/drawing/2014/main" id="{BFFB6BE1-1CDC-5E88-BB75-42134CF32E7A}"/>
              </a:ext>
            </a:extLst>
          </p:cNvPr>
          <p:cNvGrpSpPr/>
          <p:nvPr/>
        </p:nvGrpSpPr>
        <p:grpSpPr>
          <a:xfrm>
            <a:off x="-415141" y="1962240"/>
            <a:ext cx="2091907" cy="3039761"/>
            <a:chOff x="978375" y="1894637"/>
            <a:chExt cx="2420240" cy="3573385"/>
          </a:xfrm>
        </p:grpSpPr>
        <p:sp>
          <p:nvSpPr>
            <p:cNvPr id="57" name="Freeform 2">
              <a:extLst>
                <a:ext uri="{FF2B5EF4-FFF2-40B4-BE49-F238E27FC236}">
                  <a16:creationId xmlns:a16="http://schemas.microsoft.com/office/drawing/2014/main" id="{12B79435-1ACC-363E-C6A9-7C09266BB59E}"/>
                </a:ext>
              </a:extLst>
            </p:cNvPr>
            <p:cNvSpPr/>
            <p:nvPr/>
          </p:nvSpPr>
          <p:spPr>
            <a:xfrm>
              <a:off x="978375" y="1894637"/>
              <a:ext cx="1809750" cy="1809749"/>
            </a:xfrm>
            <a:custGeom>
              <a:avLst/>
              <a:gdLst/>
              <a:ahLst/>
              <a:cxnLst/>
              <a:rect l="l" t="t" r="r" b="b"/>
              <a:pathLst>
                <a:path w="2714625" h="2714625">
                  <a:moveTo>
                    <a:pt x="0" y="0"/>
                  </a:moveTo>
                  <a:lnTo>
                    <a:pt x="2714625" y="0"/>
                  </a:lnTo>
                  <a:lnTo>
                    <a:pt x="2714625" y="2714625"/>
                  </a:lnTo>
                  <a:lnTo>
                    <a:pt x="0" y="2714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58" name="Group 4">
              <a:extLst>
                <a:ext uri="{FF2B5EF4-FFF2-40B4-BE49-F238E27FC236}">
                  <a16:creationId xmlns:a16="http://schemas.microsoft.com/office/drawing/2014/main" id="{6B02BE26-D5E1-376D-8A00-36CFB051EC7B}"/>
                </a:ext>
              </a:extLst>
            </p:cNvPr>
            <p:cNvGrpSpPr/>
            <p:nvPr/>
          </p:nvGrpSpPr>
          <p:grpSpPr>
            <a:xfrm>
              <a:off x="1127780" y="2025490"/>
              <a:ext cx="1531361" cy="1531361"/>
              <a:chOff x="0" y="0"/>
              <a:chExt cx="812800" cy="812800"/>
            </a:xfrm>
          </p:grpSpPr>
          <p:sp>
            <p:nvSpPr>
              <p:cNvPr id="65" name="Freeform 5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57342324-80D8-A3DB-4E8D-1600FA88FC3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186"/>
              </a:solidFill>
            </p:spPr>
            <p:txBody>
              <a:bodyPr/>
              <a:lstStyle/>
              <a:p>
                <a:pPr defTabSz="609630"/>
                <a:endParaRPr lang="es-CR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6" name="TextBox 6">
                <a:extLst>
                  <a:ext uri="{FF2B5EF4-FFF2-40B4-BE49-F238E27FC236}">
                    <a16:creationId xmlns:a16="http://schemas.microsoft.com/office/drawing/2014/main" id="{EDE71621-4405-393F-CD5E-9BC4CDDE3FF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1666" tIns="41666" rIns="41666" bIns="41666" rtlCol="0" anchor="ctr"/>
              <a:lstStyle/>
              <a:p>
                <a:pPr algn="ctr" defTabSz="609630">
                  <a:lnSpc>
                    <a:spcPts val="1399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9" name="Freeform 7">
              <a:extLst>
                <a:ext uri="{FF2B5EF4-FFF2-40B4-BE49-F238E27FC236}">
                  <a16:creationId xmlns:a16="http://schemas.microsoft.com/office/drawing/2014/main" id="{BC61687A-263F-3082-C811-1566C1B1EED5}"/>
                </a:ext>
              </a:extLst>
            </p:cNvPr>
            <p:cNvSpPr/>
            <p:nvPr/>
          </p:nvSpPr>
          <p:spPr>
            <a:xfrm>
              <a:off x="1523950" y="2405868"/>
              <a:ext cx="739023" cy="731633"/>
            </a:xfrm>
            <a:custGeom>
              <a:avLst/>
              <a:gdLst/>
              <a:ahLst/>
              <a:cxnLst/>
              <a:rect l="l" t="t" r="r" b="b"/>
              <a:pathLst>
                <a:path w="1108535" h="1097450">
                  <a:moveTo>
                    <a:pt x="0" y="0"/>
                  </a:moveTo>
                  <a:lnTo>
                    <a:pt x="1108535" y="0"/>
                  </a:lnTo>
                  <a:lnTo>
                    <a:pt x="1108535" y="1097450"/>
                  </a:lnTo>
                  <a:lnTo>
                    <a:pt x="0" y="1097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60" name="Group 11">
              <a:extLst>
                <a:ext uri="{FF2B5EF4-FFF2-40B4-BE49-F238E27FC236}">
                  <a16:creationId xmlns:a16="http://schemas.microsoft.com/office/drawing/2014/main" id="{781AB857-1B1C-30C3-584C-5120CAB8E632}"/>
                </a:ext>
              </a:extLst>
            </p:cNvPr>
            <p:cNvGrpSpPr/>
            <p:nvPr/>
          </p:nvGrpSpPr>
          <p:grpSpPr>
            <a:xfrm>
              <a:off x="1174305" y="3173797"/>
              <a:ext cx="1465750" cy="496264"/>
              <a:chOff x="76200" y="2"/>
              <a:chExt cx="2400661" cy="812800"/>
            </a:xfrm>
          </p:grpSpPr>
          <p:sp>
            <p:nvSpPr>
              <p:cNvPr id="63" name="Freeform 12">
                <a:extLst>
                  <a:ext uri="{FF2B5EF4-FFF2-40B4-BE49-F238E27FC236}">
                    <a16:creationId xmlns:a16="http://schemas.microsoft.com/office/drawing/2014/main" id="{1A65DBF6-DFF2-8886-BF2A-FA7BD6C2D782}"/>
                  </a:ext>
                </a:extLst>
              </p:cNvPr>
              <p:cNvSpPr/>
              <p:nvPr/>
            </p:nvSpPr>
            <p:spPr>
              <a:xfrm>
                <a:off x="1664061" y="2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186"/>
              </a:solidFill>
            </p:spPr>
            <p:txBody>
              <a:bodyPr/>
              <a:lstStyle/>
              <a:p>
                <a:pPr defTabSz="609630"/>
                <a:endParaRPr lang="es-CR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4" name="TextBox 13">
                <a:extLst>
                  <a:ext uri="{FF2B5EF4-FFF2-40B4-BE49-F238E27FC236}">
                    <a16:creationId xmlns:a16="http://schemas.microsoft.com/office/drawing/2014/main" id="{C9A4C4FE-9790-9786-72A6-76DE8209C20C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1889" tIns="31889" rIns="31889" bIns="31889" rtlCol="0" anchor="ctr"/>
              <a:lstStyle/>
              <a:p>
                <a:pPr algn="ctr" defTabSz="609630">
                  <a:lnSpc>
                    <a:spcPts val="1399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1" name="TextBox 69">
              <a:extLst>
                <a:ext uri="{FF2B5EF4-FFF2-40B4-BE49-F238E27FC236}">
                  <a16:creationId xmlns:a16="http://schemas.microsoft.com/office/drawing/2014/main" id="{78EAA6FB-A2CF-A266-2754-6FB13218886D}"/>
                </a:ext>
              </a:extLst>
            </p:cNvPr>
            <p:cNvSpPr txBox="1"/>
            <p:nvPr/>
          </p:nvSpPr>
          <p:spPr>
            <a:xfrm>
              <a:off x="1632538" y="4460768"/>
              <a:ext cx="1766077" cy="1007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Ejecución del </a:t>
              </a:r>
            </a:p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Plan de Trabajo</a:t>
              </a:r>
            </a:p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2024</a:t>
              </a:r>
            </a:p>
          </p:txBody>
        </p:sp>
        <p:sp>
          <p:nvSpPr>
            <p:cNvPr id="62" name="Freeform 79">
              <a:extLst>
                <a:ext uri="{FF2B5EF4-FFF2-40B4-BE49-F238E27FC236}">
                  <a16:creationId xmlns:a16="http://schemas.microsoft.com/office/drawing/2014/main" id="{ABEF690D-8B27-777C-4109-5411DAEDF014}"/>
                </a:ext>
              </a:extLst>
            </p:cNvPr>
            <p:cNvSpPr/>
            <p:nvPr/>
          </p:nvSpPr>
          <p:spPr>
            <a:xfrm rot="5400000">
              <a:off x="1576291" y="3932831"/>
              <a:ext cx="621639" cy="96099"/>
            </a:xfrm>
            <a:custGeom>
              <a:avLst/>
              <a:gdLst/>
              <a:ahLst/>
              <a:cxnLst/>
              <a:rect l="l" t="t" r="r" b="b"/>
              <a:pathLst>
                <a:path w="932458" h="144149">
                  <a:moveTo>
                    <a:pt x="0" y="0"/>
                  </a:moveTo>
                  <a:lnTo>
                    <a:pt x="932459" y="0"/>
                  </a:lnTo>
                  <a:lnTo>
                    <a:pt x="932459" y="144149"/>
                  </a:lnTo>
                  <a:lnTo>
                    <a:pt x="0" y="144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-174585" b="-1712468"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1" name="Imagen 40">
            <a:extLst>
              <a:ext uri="{FF2B5EF4-FFF2-40B4-BE49-F238E27FC236}">
                <a16:creationId xmlns:a16="http://schemas.microsoft.com/office/drawing/2014/main" id="{2DCA3B75-C672-DE0E-A73D-E6B82202B57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  <p:sp>
        <p:nvSpPr>
          <p:cNvPr id="42" name="TextBox 69">
            <a:extLst>
              <a:ext uri="{FF2B5EF4-FFF2-40B4-BE49-F238E27FC236}">
                <a16:creationId xmlns:a16="http://schemas.microsoft.com/office/drawing/2014/main" id="{1215BF47-CB3B-DB3E-0016-CABBA73416E1}"/>
              </a:ext>
            </a:extLst>
          </p:cNvPr>
          <p:cNvSpPr txBox="1"/>
          <p:nvPr/>
        </p:nvSpPr>
        <p:spPr>
          <a:xfrm>
            <a:off x="-161915" y="157091"/>
            <a:ext cx="6149798" cy="282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  <a:spcBef>
                <a:spcPct val="0"/>
              </a:spcBef>
            </a:pPr>
            <a:r>
              <a:rPr lang="en-US" sz="1800">
                <a:solidFill>
                  <a:srgbClr val="0841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Comparativo nivel de riesgo plan vs nivel de riesgo informe </a:t>
            </a:r>
          </a:p>
        </p:txBody>
      </p:sp>
      <p:pic>
        <p:nvPicPr>
          <p:cNvPr id="45" name="Gráfico 44" descr="Cuadrado formado por puntos">
            <a:extLst>
              <a:ext uri="{FF2B5EF4-FFF2-40B4-BE49-F238E27FC236}">
                <a16:creationId xmlns:a16="http://schemas.microsoft.com/office/drawing/2014/main" id="{5342B1A8-7227-179A-10D3-69AF49464B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pic>
        <p:nvPicPr>
          <p:cNvPr id="46" name="Gráfico 45" descr="Cuadrado formado por puntos">
            <a:extLst>
              <a:ext uri="{FF2B5EF4-FFF2-40B4-BE49-F238E27FC236}">
                <a16:creationId xmlns:a16="http://schemas.microsoft.com/office/drawing/2014/main" id="{11331CB4-3FCF-338C-2BDA-DDFB45DE07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E1166183-31FB-178E-58C9-5F56458C385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r="5219" b="12340"/>
          <a:stretch/>
        </p:blipFill>
        <p:spPr>
          <a:xfrm>
            <a:off x="1857094" y="955855"/>
            <a:ext cx="6454129" cy="318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4140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A60ECD5A-60DC-054D-B717-00B1C0BAD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9">
            <a:extLst>
              <a:ext uri="{FF2B5EF4-FFF2-40B4-BE49-F238E27FC236}">
                <a16:creationId xmlns:a16="http://schemas.microsoft.com/office/drawing/2014/main" id="{D5E01660-C64D-6694-67FC-39FE1CCFD0AD}"/>
              </a:ext>
            </a:extLst>
          </p:cNvPr>
          <p:cNvSpPr txBox="1"/>
          <p:nvPr/>
        </p:nvSpPr>
        <p:spPr>
          <a:xfrm>
            <a:off x="-415141" y="159686"/>
            <a:ext cx="4842487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  <a:spcBef>
                <a:spcPct val="0"/>
              </a:spcBef>
            </a:pPr>
            <a:r>
              <a:rPr lang="en-US" sz="1700">
                <a:solidFill>
                  <a:srgbClr val="0841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Ejecución del plan por tipo de auditoria </a:t>
            </a: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67D604BE-3D78-5C8A-777A-110618C84043}"/>
              </a:ext>
            </a:extLst>
          </p:cNvPr>
          <p:cNvGrpSpPr/>
          <p:nvPr/>
        </p:nvGrpSpPr>
        <p:grpSpPr>
          <a:xfrm>
            <a:off x="-415141" y="1962240"/>
            <a:ext cx="2091907" cy="3039759"/>
            <a:chOff x="978375" y="1894637"/>
            <a:chExt cx="2420240" cy="3573385"/>
          </a:xfrm>
        </p:grpSpPr>
        <p:sp>
          <p:nvSpPr>
            <p:cNvPr id="35" name="Freeform 2">
              <a:extLst>
                <a:ext uri="{FF2B5EF4-FFF2-40B4-BE49-F238E27FC236}">
                  <a16:creationId xmlns:a16="http://schemas.microsoft.com/office/drawing/2014/main" id="{FFD41C08-ECC2-310D-D783-DDE3A23EAEFC}"/>
                </a:ext>
              </a:extLst>
            </p:cNvPr>
            <p:cNvSpPr/>
            <p:nvPr/>
          </p:nvSpPr>
          <p:spPr>
            <a:xfrm>
              <a:off x="978375" y="1894637"/>
              <a:ext cx="1809750" cy="1809749"/>
            </a:xfrm>
            <a:custGeom>
              <a:avLst/>
              <a:gdLst/>
              <a:ahLst/>
              <a:cxnLst/>
              <a:rect l="l" t="t" r="r" b="b"/>
              <a:pathLst>
                <a:path w="2714625" h="2714625">
                  <a:moveTo>
                    <a:pt x="0" y="0"/>
                  </a:moveTo>
                  <a:lnTo>
                    <a:pt x="2714625" y="0"/>
                  </a:lnTo>
                  <a:lnTo>
                    <a:pt x="2714625" y="2714625"/>
                  </a:lnTo>
                  <a:lnTo>
                    <a:pt x="0" y="2714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6" name="Group 4">
              <a:extLst>
                <a:ext uri="{FF2B5EF4-FFF2-40B4-BE49-F238E27FC236}">
                  <a16:creationId xmlns:a16="http://schemas.microsoft.com/office/drawing/2014/main" id="{D9EE2DEC-71A7-A656-9500-817153003CE4}"/>
                </a:ext>
              </a:extLst>
            </p:cNvPr>
            <p:cNvGrpSpPr/>
            <p:nvPr/>
          </p:nvGrpSpPr>
          <p:grpSpPr>
            <a:xfrm>
              <a:off x="1127780" y="2025490"/>
              <a:ext cx="1531361" cy="1531361"/>
              <a:chOff x="0" y="0"/>
              <a:chExt cx="812800" cy="812800"/>
            </a:xfrm>
          </p:grpSpPr>
          <p:sp>
            <p:nvSpPr>
              <p:cNvPr id="43" name="Freeform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2511BF45-2982-B1AC-C9BA-CA2743C05CD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186"/>
              </a:solidFill>
            </p:spPr>
            <p:txBody>
              <a:bodyPr/>
              <a:lstStyle/>
              <a:p>
                <a:pPr defTabSz="609630"/>
                <a:endParaRPr lang="es-CR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4" name="TextBox 6">
                <a:extLst>
                  <a:ext uri="{FF2B5EF4-FFF2-40B4-BE49-F238E27FC236}">
                    <a16:creationId xmlns:a16="http://schemas.microsoft.com/office/drawing/2014/main" id="{CA7D64E7-6236-C1F2-DDEA-AFF238C1B1E9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1666" tIns="41666" rIns="41666" bIns="41666" rtlCol="0" anchor="ctr"/>
              <a:lstStyle/>
              <a:p>
                <a:pPr algn="ctr" defTabSz="609630">
                  <a:lnSpc>
                    <a:spcPts val="1399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51E0DF0D-8000-14B7-4583-196BEEC4EF69}"/>
                </a:ext>
              </a:extLst>
            </p:cNvPr>
            <p:cNvSpPr/>
            <p:nvPr/>
          </p:nvSpPr>
          <p:spPr>
            <a:xfrm>
              <a:off x="1523950" y="2405868"/>
              <a:ext cx="739023" cy="731633"/>
            </a:xfrm>
            <a:custGeom>
              <a:avLst/>
              <a:gdLst/>
              <a:ahLst/>
              <a:cxnLst/>
              <a:rect l="l" t="t" r="r" b="b"/>
              <a:pathLst>
                <a:path w="1108535" h="1097450">
                  <a:moveTo>
                    <a:pt x="0" y="0"/>
                  </a:moveTo>
                  <a:lnTo>
                    <a:pt x="1108535" y="0"/>
                  </a:lnTo>
                  <a:lnTo>
                    <a:pt x="1108535" y="1097450"/>
                  </a:lnTo>
                  <a:lnTo>
                    <a:pt x="0" y="1097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8" name="Group 11">
              <a:extLst>
                <a:ext uri="{FF2B5EF4-FFF2-40B4-BE49-F238E27FC236}">
                  <a16:creationId xmlns:a16="http://schemas.microsoft.com/office/drawing/2014/main" id="{426D6770-3B11-4F51-0A22-8A7A99EDE34E}"/>
                </a:ext>
              </a:extLst>
            </p:cNvPr>
            <p:cNvGrpSpPr/>
            <p:nvPr/>
          </p:nvGrpSpPr>
          <p:grpSpPr>
            <a:xfrm>
              <a:off x="1174305" y="3173797"/>
              <a:ext cx="1465750" cy="496264"/>
              <a:chOff x="76200" y="2"/>
              <a:chExt cx="2400661" cy="812800"/>
            </a:xfrm>
          </p:grpSpPr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id="{BAC79BED-910D-C868-0ADD-68D6EECFC313}"/>
                  </a:ext>
                </a:extLst>
              </p:cNvPr>
              <p:cNvSpPr/>
              <p:nvPr/>
            </p:nvSpPr>
            <p:spPr>
              <a:xfrm>
                <a:off x="1664061" y="2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186"/>
              </a:solidFill>
            </p:spPr>
            <p:txBody>
              <a:bodyPr/>
              <a:lstStyle/>
              <a:p>
                <a:pPr defTabSz="609630"/>
                <a:endParaRPr lang="es-CR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2" name="TextBox 13">
                <a:extLst>
                  <a:ext uri="{FF2B5EF4-FFF2-40B4-BE49-F238E27FC236}">
                    <a16:creationId xmlns:a16="http://schemas.microsoft.com/office/drawing/2014/main" id="{DA5D5ACC-1F0F-73D9-961B-DBAB52208B59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1889" tIns="31889" rIns="31889" bIns="31889" rtlCol="0" anchor="ctr"/>
              <a:lstStyle/>
              <a:p>
                <a:pPr algn="ctr" defTabSz="609630">
                  <a:lnSpc>
                    <a:spcPts val="1399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9" name="TextBox 69">
              <a:extLst>
                <a:ext uri="{FF2B5EF4-FFF2-40B4-BE49-F238E27FC236}">
                  <a16:creationId xmlns:a16="http://schemas.microsoft.com/office/drawing/2014/main" id="{E9C70157-C9DC-2898-9921-506CA0E3BFA2}"/>
                </a:ext>
              </a:extLst>
            </p:cNvPr>
            <p:cNvSpPr txBox="1"/>
            <p:nvPr/>
          </p:nvSpPr>
          <p:spPr>
            <a:xfrm>
              <a:off x="1632538" y="4460768"/>
              <a:ext cx="1766077" cy="1007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Ejecución del </a:t>
              </a:r>
            </a:p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Plan de Trabajo</a:t>
              </a:r>
            </a:p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2024</a:t>
              </a:r>
            </a:p>
          </p:txBody>
        </p:sp>
        <p:sp>
          <p:nvSpPr>
            <p:cNvPr id="40" name="Freeform 79">
              <a:extLst>
                <a:ext uri="{FF2B5EF4-FFF2-40B4-BE49-F238E27FC236}">
                  <a16:creationId xmlns:a16="http://schemas.microsoft.com/office/drawing/2014/main" id="{F69675BA-DEDD-1C29-7A86-9FD0597AE30A}"/>
                </a:ext>
              </a:extLst>
            </p:cNvPr>
            <p:cNvSpPr/>
            <p:nvPr/>
          </p:nvSpPr>
          <p:spPr>
            <a:xfrm rot="5400000">
              <a:off x="1576291" y="3932831"/>
              <a:ext cx="621639" cy="96099"/>
            </a:xfrm>
            <a:custGeom>
              <a:avLst/>
              <a:gdLst/>
              <a:ahLst/>
              <a:cxnLst/>
              <a:rect l="l" t="t" r="r" b="b"/>
              <a:pathLst>
                <a:path w="932458" h="144149">
                  <a:moveTo>
                    <a:pt x="0" y="0"/>
                  </a:moveTo>
                  <a:lnTo>
                    <a:pt x="932459" y="0"/>
                  </a:lnTo>
                  <a:lnTo>
                    <a:pt x="932459" y="144149"/>
                  </a:lnTo>
                  <a:lnTo>
                    <a:pt x="0" y="144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174585" b="-1712468"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45" name="Gráfico 44" descr="Cuadrado formado por puntos">
            <a:extLst>
              <a:ext uri="{FF2B5EF4-FFF2-40B4-BE49-F238E27FC236}">
                <a16:creationId xmlns:a16="http://schemas.microsoft.com/office/drawing/2014/main" id="{C18079D8-6697-CD3C-26B5-7F51614D8B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2C94C94C-F09D-5654-9BCA-28BDB391A2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3ED3C20-E556-066A-F9E0-46861E070E6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05C662F-D074-5901-380B-983A67CDDCA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70222" y="1164790"/>
            <a:ext cx="5135627" cy="22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6B5F9629-301E-7F1C-A225-FA8DA0961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9">
            <a:extLst>
              <a:ext uri="{FF2B5EF4-FFF2-40B4-BE49-F238E27FC236}">
                <a16:creationId xmlns:a16="http://schemas.microsoft.com/office/drawing/2014/main" id="{C0E62AE1-A343-1242-5BAB-75EAD76BE235}"/>
              </a:ext>
            </a:extLst>
          </p:cNvPr>
          <p:cNvSpPr txBox="1"/>
          <p:nvPr/>
        </p:nvSpPr>
        <p:spPr>
          <a:xfrm>
            <a:off x="150277" y="173634"/>
            <a:ext cx="7923856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333"/>
              </a:lnSpc>
              <a:spcBef>
                <a:spcPct val="0"/>
              </a:spcBef>
            </a:pPr>
            <a:r>
              <a:rPr lang="en-US" sz="1700" err="1">
                <a:solidFill>
                  <a:srgbClr val="0841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Ejecución</a:t>
            </a:r>
            <a:r>
              <a:rPr lang="en-US" sz="1700">
                <a:solidFill>
                  <a:srgbClr val="0841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del plan </a:t>
            </a:r>
            <a:r>
              <a:rPr lang="en-US" sz="1700" err="1">
                <a:solidFill>
                  <a:srgbClr val="0841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por</a:t>
            </a:r>
            <a:r>
              <a:rPr lang="en-US" sz="1700">
                <a:solidFill>
                  <a:srgbClr val="0841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</a:t>
            </a:r>
            <a:r>
              <a:rPr lang="en-US" sz="1700" err="1">
                <a:solidFill>
                  <a:srgbClr val="0841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iniciativa</a:t>
            </a:r>
            <a:r>
              <a:rPr lang="en-US" sz="1700">
                <a:solidFill>
                  <a:srgbClr val="0841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</a:t>
            </a:r>
            <a:r>
              <a:rPr lang="en-US" sz="1700" err="1">
                <a:solidFill>
                  <a:srgbClr val="0841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estratégica</a:t>
            </a:r>
            <a:r>
              <a:rPr lang="en-US" sz="1700">
                <a:solidFill>
                  <a:srgbClr val="0841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de la Auditoría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64F9BCD-14F7-2D86-ED7D-74296ECCDD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425"/>
          <a:stretch/>
        </p:blipFill>
        <p:spPr>
          <a:xfrm>
            <a:off x="3079257" y="886307"/>
            <a:ext cx="5045568" cy="2687474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0DE5E929-DB29-45C2-508A-2BC9AC52FB59}"/>
              </a:ext>
            </a:extLst>
          </p:cNvPr>
          <p:cNvGrpSpPr/>
          <p:nvPr/>
        </p:nvGrpSpPr>
        <p:grpSpPr>
          <a:xfrm>
            <a:off x="-415141" y="1962240"/>
            <a:ext cx="2091907" cy="3039760"/>
            <a:chOff x="978375" y="1894637"/>
            <a:chExt cx="2420240" cy="3573385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6A56811D-306A-E0F8-3D8E-B8C3C99F5FD4}"/>
                </a:ext>
              </a:extLst>
            </p:cNvPr>
            <p:cNvSpPr/>
            <p:nvPr/>
          </p:nvSpPr>
          <p:spPr>
            <a:xfrm>
              <a:off x="978375" y="1894637"/>
              <a:ext cx="1809750" cy="1809749"/>
            </a:xfrm>
            <a:custGeom>
              <a:avLst/>
              <a:gdLst/>
              <a:ahLst/>
              <a:cxnLst/>
              <a:rect l="l" t="t" r="r" b="b"/>
              <a:pathLst>
                <a:path w="2714625" h="2714625">
                  <a:moveTo>
                    <a:pt x="0" y="0"/>
                  </a:moveTo>
                  <a:lnTo>
                    <a:pt x="2714625" y="0"/>
                  </a:lnTo>
                  <a:lnTo>
                    <a:pt x="2714625" y="2714625"/>
                  </a:lnTo>
                  <a:lnTo>
                    <a:pt x="0" y="2714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8" name="Group 4">
              <a:extLst>
                <a:ext uri="{FF2B5EF4-FFF2-40B4-BE49-F238E27FC236}">
                  <a16:creationId xmlns:a16="http://schemas.microsoft.com/office/drawing/2014/main" id="{16DAA0EB-CF8B-1B39-BDD9-18B27F8E3916}"/>
                </a:ext>
              </a:extLst>
            </p:cNvPr>
            <p:cNvGrpSpPr/>
            <p:nvPr/>
          </p:nvGrpSpPr>
          <p:grpSpPr>
            <a:xfrm>
              <a:off x="1127780" y="2025490"/>
              <a:ext cx="1531361" cy="1531361"/>
              <a:chOff x="0" y="0"/>
              <a:chExt cx="812800" cy="812800"/>
            </a:xfrm>
          </p:grpSpPr>
          <p:sp>
            <p:nvSpPr>
              <p:cNvPr id="35" name="Freeform 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3135E1EC-5BFC-6C21-485E-500843C89B9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186"/>
              </a:solidFill>
            </p:spPr>
            <p:txBody>
              <a:bodyPr/>
              <a:lstStyle/>
              <a:p>
                <a:pPr defTabSz="609630"/>
                <a:endParaRPr lang="es-CR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TextBox 6">
                <a:extLst>
                  <a:ext uri="{FF2B5EF4-FFF2-40B4-BE49-F238E27FC236}">
                    <a16:creationId xmlns:a16="http://schemas.microsoft.com/office/drawing/2014/main" id="{873D9C8F-68F4-5EBD-6EAE-75A5B571854D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1666" tIns="41666" rIns="41666" bIns="41666" rtlCol="0" anchor="ctr"/>
              <a:lstStyle/>
              <a:p>
                <a:pPr algn="ctr" defTabSz="609630">
                  <a:lnSpc>
                    <a:spcPts val="1399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2DC903AC-456F-9911-E6FD-1A6EFA50BC2F}"/>
                </a:ext>
              </a:extLst>
            </p:cNvPr>
            <p:cNvSpPr/>
            <p:nvPr/>
          </p:nvSpPr>
          <p:spPr>
            <a:xfrm>
              <a:off x="1523950" y="2405868"/>
              <a:ext cx="739023" cy="731633"/>
            </a:xfrm>
            <a:custGeom>
              <a:avLst/>
              <a:gdLst/>
              <a:ahLst/>
              <a:cxnLst/>
              <a:rect l="l" t="t" r="r" b="b"/>
              <a:pathLst>
                <a:path w="1108535" h="1097450">
                  <a:moveTo>
                    <a:pt x="0" y="0"/>
                  </a:moveTo>
                  <a:lnTo>
                    <a:pt x="1108535" y="0"/>
                  </a:lnTo>
                  <a:lnTo>
                    <a:pt x="1108535" y="1097450"/>
                  </a:lnTo>
                  <a:lnTo>
                    <a:pt x="0" y="1097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0" name="Group 11">
              <a:extLst>
                <a:ext uri="{FF2B5EF4-FFF2-40B4-BE49-F238E27FC236}">
                  <a16:creationId xmlns:a16="http://schemas.microsoft.com/office/drawing/2014/main" id="{0266927C-F265-14A8-7631-AC3BA6C90E62}"/>
                </a:ext>
              </a:extLst>
            </p:cNvPr>
            <p:cNvGrpSpPr/>
            <p:nvPr/>
          </p:nvGrpSpPr>
          <p:grpSpPr>
            <a:xfrm>
              <a:off x="1174305" y="3173797"/>
              <a:ext cx="1465750" cy="496264"/>
              <a:chOff x="76200" y="2"/>
              <a:chExt cx="2400661" cy="812800"/>
            </a:xfrm>
          </p:grpSpPr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CC9BA886-6BC2-EC65-4136-32B1FE6E736C}"/>
                  </a:ext>
                </a:extLst>
              </p:cNvPr>
              <p:cNvSpPr/>
              <p:nvPr/>
            </p:nvSpPr>
            <p:spPr>
              <a:xfrm>
                <a:off x="1664061" y="2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186"/>
              </a:solidFill>
            </p:spPr>
            <p:txBody>
              <a:bodyPr/>
              <a:lstStyle/>
              <a:p>
                <a:pPr defTabSz="609630"/>
                <a:endParaRPr lang="es-CR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TextBox 13">
                <a:extLst>
                  <a:ext uri="{FF2B5EF4-FFF2-40B4-BE49-F238E27FC236}">
                    <a16:creationId xmlns:a16="http://schemas.microsoft.com/office/drawing/2014/main" id="{7CF6B89A-E3F4-D9CD-CD4A-72D91E010F7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1889" tIns="31889" rIns="31889" bIns="31889" rtlCol="0" anchor="ctr"/>
              <a:lstStyle/>
              <a:p>
                <a:pPr algn="ctr" defTabSz="609630">
                  <a:lnSpc>
                    <a:spcPts val="1399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1" name="TextBox 69">
              <a:extLst>
                <a:ext uri="{FF2B5EF4-FFF2-40B4-BE49-F238E27FC236}">
                  <a16:creationId xmlns:a16="http://schemas.microsoft.com/office/drawing/2014/main" id="{80EB97C5-11A6-7DB8-3C4B-0790AA03F464}"/>
                </a:ext>
              </a:extLst>
            </p:cNvPr>
            <p:cNvSpPr txBox="1"/>
            <p:nvPr/>
          </p:nvSpPr>
          <p:spPr>
            <a:xfrm>
              <a:off x="1632538" y="4460768"/>
              <a:ext cx="1766077" cy="1007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Ejecución del </a:t>
              </a:r>
            </a:p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Plan de Trabajo</a:t>
              </a:r>
            </a:p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2024</a:t>
              </a:r>
            </a:p>
          </p:txBody>
        </p:sp>
        <p:sp>
          <p:nvSpPr>
            <p:cNvPr id="32" name="Freeform 79">
              <a:extLst>
                <a:ext uri="{FF2B5EF4-FFF2-40B4-BE49-F238E27FC236}">
                  <a16:creationId xmlns:a16="http://schemas.microsoft.com/office/drawing/2014/main" id="{3768A071-C549-2356-7806-03DAD4FA00B8}"/>
                </a:ext>
              </a:extLst>
            </p:cNvPr>
            <p:cNvSpPr/>
            <p:nvPr/>
          </p:nvSpPr>
          <p:spPr>
            <a:xfrm rot="5400000">
              <a:off x="1576291" y="3932831"/>
              <a:ext cx="621639" cy="96099"/>
            </a:xfrm>
            <a:custGeom>
              <a:avLst/>
              <a:gdLst/>
              <a:ahLst/>
              <a:cxnLst/>
              <a:rect l="l" t="t" r="r" b="b"/>
              <a:pathLst>
                <a:path w="932458" h="144149">
                  <a:moveTo>
                    <a:pt x="0" y="0"/>
                  </a:moveTo>
                  <a:lnTo>
                    <a:pt x="932459" y="0"/>
                  </a:lnTo>
                  <a:lnTo>
                    <a:pt x="932459" y="144149"/>
                  </a:lnTo>
                  <a:lnTo>
                    <a:pt x="0" y="144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174585" b="-1712468"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7" name="Gráfico 36" descr="Cuadrado formado por puntos">
            <a:extLst>
              <a:ext uri="{FF2B5EF4-FFF2-40B4-BE49-F238E27FC236}">
                <a16:creationId xmlns:a16="http://schemas.microsoft.com/office/drawing/2014/main" id="{EF1B6D61-D7DF-9D8F-6EE9-1CF86704F5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DD8527C6-1D0A-C5DB-C170-12A04DE74E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73C7DEC-5414-8C9A-A33F-DCCEF3EDCF1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3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>
          <a:extLst>
            <a:ext uri="{FF2B5EF4-FFF2-40B4-BE49-F238E27FC236}">
              <a16:creationId xmlns:a16="http://schemas.microsoft.com/office/drawing/2014/main" id="{6B5F9629-301E-7F1C-A225-FA8DA0961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9">
            <a:extLst>
              <a:ext uri="{FF2B5EF4-FFF2-40B4-BE49-F238E27FC236}">
                <a16:creationId xmlns:a16="http://schemas.microsoft.com/office/drawing/2014/main" id="{C0E62AE1-A343-1242-5BAB-75EAD76BE235}"/>
              </a:ext>
            </a:extLst>
          </p:cNvPr>
          <p:cNvSpPr txBox="1"/>
          <p:nvPr/>
        </p:nvSpPr>
        <p:spPr>
          <a:xfrm>
            <a:off x="150277" y="173634"/>
            <a:ext cx="7923856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333"/>
              </a:lnSpc>
              <a:spcBef>
                <a:spcPct val="0"/>
              </a:spcBef>
            </a:pPr>
            <a:r>
              <a:rPr lang="en-US" sz="1700" err="1">
                <a:solidFill>
                  <a:srgbClr val="0841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Ejecución</a:t>
            </a:r>
            <a:r>
              <a:rPr lang="en-US" sz="1700">
                <a:solidFill>
                  <a:srgbClr val="0841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del plan </a:t>
            </a:r>
            <a:r>
              <a:rPr lang="en-US" sz="1700" err="1">
                <a:solidFill>
                  <a:srgbClr val="0841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por</a:t>
            </a:r>
            <a:r>
              <a:rPr lang="en-US" sz="1700">
                <a:solidFill>
                  <a:srgbClr val="0841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</a:t>
            </a:r>
            <a:r>
              <a:rPr lang="en-US" sz="1700" err="1">
                <a:solidFill>
                  <a:srgbClr val="0841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iniciativa</a:t>
            </a:r>
            <a:r>
              <a:rPr lang="en-US" sz="1700">
                <a:solidFill>
                  <a:srgbClr val="0841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</a:t>
            </a:r>
            <a:r>
              <a:rPr lang="en-US" sz="1700" err="1">
                <a:solidFill>
                  <a:srgbClr val="0841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estratégica</a:t>
            </a:r>
            <a:r>
              <a:rPr lang="en-US" sz="1700">
                <a:solidFill>
                  <a:srgbClr val="0841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de la Auditoría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64F9BCD-14F7-2D86-ED7D-74296ECCDDD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425"/>
          <a:stretch/>
        </p:blipFill>
        <p:spPr>
          <a:xfrm>
            <a:off x="3079257" y="886307"/>
            <a:ext cx="5045568" cy="2687474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0DE5E929-DB29-45C2-508A-2BC9AC52FB59}"/>
              </a:ext>
            </a:extLst>
          </p:cNvPr>
          <p:cNvGrpSpPr/>
          <p:nvPr/>
        </p:nvGrpSpPr>
        <p:grpSpPr>
          <a:xfrm>
            <a:off x="-415141" y="1962240"/>
            <a:ext cx="2091907" cy="3039760"/>
            <a:chOff x="978375" y="1894637"/>
            <a:chExt cx="2420240" cy="3573385"/>
          </a:xfrm>
        </p:grpSpPr>
        <p:sp>
          <p:nvSpPr>
            <p:cNvPr id="27" name="Freeform 2">
              <a:extLst>
                <a:ext uri="{FF2B5EF4-FFF2-40B4-BE49-F238E27FC236}">
                  <a16:creationId xmlns:a16="http://schemas.microsoft.com/office/drawing/2014/main" id="{6A56811D-306A-E0F8-3D8E-B8C3C99F5FD4}"/>
                </a:ext>
              </a:extLst>
            </p:cNvPr>
            <p:cNvSpPr/>
            <p:nvPr/>
          </p:nvSpPr>
          <p:spPr>
            <a:xfrm>
              <a:off x="978375" y="1894637"/>
              <a:ext cx="1809750" cy="1809749"/>
            </a:xfrm>
            <a:custGeom>
              <a:avLst/>
              <a:gdLst/>
              <a:ahLst/>
              <a:cxnLst/>
              <a:rect l="l" t="t" r="r" b="b"/>
              <a:pathLst>
                <a:path w="2714625" h="2714625">
                  <a:moveTo>
                    <a:pt x="0" y="0"/>
                  </a:moveTo>
                  <a:lnTo>
                    <a:pt x="2714625" y="0"/>
                  </a:lnTo>
                  <a:lnTo>
                    <a:pt x="2714625" y="2714625"/>
                  </a:lnTo>
                  <a:lnTo>
                    <a:pt x="0" y="2714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8" name="Group 4">
              <a:extLst>
                <a:ext uri="{FF2B5EF4-FFF2-40B4-BE49-F238E27FC236}">
                  <a16:creationId xmlns:a16="http://schemas.microsoft.com/office/drawing/2014/main" id="{16DAA0EB-CF8B-1B39-BDD9-18B27F8E3916}"/>
                </a:ext>
              </a:extLst>
            </p:cNvPr>
            <p:cNvGrpSpPr/>
            <p:nvPr/>
          </p:nvGrpSpPr>
          <p:grpSpPr>
            <a:xfrm>
              <a:off x="1127780" y="2025490"/>
              <a:ext cx="1531361" cy="1531361"/>
              <a:chOff x="0" y="0"/>
              <a:chExt cx="812800" cy="812800"/>
            </a:xfrm>
          </p:grpSpPr>
          <p:sp>
            <p:nvSpPr>
              <p:cNvPr id="35" name="Freeform 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3135E1EC-5BFC-6C21-485E-500843C89B9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186"/>
              </a:solidFill>
            </p:spPr>
            <p:txBody>
              <a:bodyPr/>
              <a:lstStyle/>
              <a:p>
                <a:pPr defTabSz="609630"/>
                <a:endParaRPr lang="es-CR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6" name="TextBox 6">
                <a:extLst>
                  <a:ext uri="{FF2B5EF4-FFF2-40B4-BE49-F238E27FC236}">
                    <a16:creationId xmlns:a16="http://schemas.microsoft.com/office/drawing/2014/main" id="{873D9C8F-68F4-5EBD-6EAE-75A5B571854D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1666" tIns="41666" rIns="41666" bIns="41666" rtlCol="0" anchor="ctr"/>
              <a:lstStyle/>
              <a:p>
                <a:pPr algn="ctr" defTabSz="609630">
                  <a:lnSpc>
                    <a:spcPts val="1399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2DC903AC-456F-9911-E6FD-1A6EFA50BC2F}"/>
                </a:ext>
              </a:extLst>
            </p:cNvPr>
            <p:cNvSpPr/>
            <p:nvPr/>
          </p:nvSpPr>
          <p:spPr>
            <a:xfrm>
              <a:off x="1523950" y="2405868"/>
              <a:ext cx="739023" cy="731633"/>
            </a:xfrm>
            <a:custGeom>
              <a:avLst/>
              <a:gdLst/>
              <a:ahLst/>
              <a:cxnLst/>
              <a:rect l="l" t="t" r="r" b="b"/>
              <a:pathLst>
                <a:path w="1108535" h="1097450">
                  <a:moveTo>
                    <a:pt x="0" y="0"/>
                  </a:moveTo>
                  <a:lnTo>
                    <a:pt x="1108535" y="0"/>
                  </a:lnTo>
                  <a:lnTo>
                    <a:pt x="1108535" y="1097450"/>
                  </a:lnTo>
                  <a:lnTo>
                    <a:pt x="0" y="1097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0" name="Group 11">
              <a:extLst>
                <a:ext uri="{FF2B5EF4-FFF2-40B4-BE49-F238E27FC236}">
                  <a16:creationId xmlns:a16="http://schemas.microsoft.com/office/drawing/2014/main" id="{0266927C-F265-14A8-7631-AC3BA6C90E62}"/>
                </a:ext>
              </a:extLst>
            </p:cNvPr>
            <p:cNvGrpSpPr/>
            <p:nvPr/>
          </p:nvGrpSpPr>
          <p:grpSpPr>
            <a:xfrm>
              <a:off x="1174305" y="3173797"/>
              <a:ext cx="1465750" cy="496264"/>
              <a:chOff x="76200" y="2"/>
              <a:chExt cx="2400661" cy="812800"/>
            </a:xfrm>
          </p:grpSpPr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CC9BA886-6BC2-EC65-4136-32B1FE6E736C}"/>
                  </a:ext>
                </a:extLst>
              </p:cNvPr>
              <p:cNvSpPr/>
              <p:nvPr/>
            </p:nvSpPr>
            <p:spPr>
              <a:xfrm>
                <a:off x="1664061" y="2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186"/>
              </a:solidFill>
            </p:spPr>
            <p:txBody>
              <a:bodyPr/>
              <a:lstStyle/>
              <a:p>
                <a:pPr defTabSz="609630"/>
                <a:endParaRPr lang="es-CR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4" name="TextBox 13">
                <a:extLst>
                  <a:ext uri="{FF2B5EF4-FFF2-40B4-BE49-F238E27FC236}">
                    <a16:creationId xmlns:a16="http://schemas.microsoft.com/office/drawing/2014/main" id="{7CF6B89A-E3F4-D9CD-CD4A-72D91E010F7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1889" tIns="31889" rIns="31889" bIns="31889" rtlCol="0" anchor="ctr"/>
              <a:lstStyle/>
              <a:p>
                <a:pPr algn="ctr" defTabSz="609630">
                  <a:lnSpc>
                    <a:spcPts val="1399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31" name="TextBox 69">
              <a:extLst>
                <a:ext uri="{FF2B5EF4-FFF2-40B4-BE49-F238E27FC236}">
                  <a16:creationId xmlns:a16="http://schemas.microsoft.com/office/drawing/2014/main" id="{80EB97C5-11A6-7DB8-3C4B-0790AA03F464}"/>
                </a:ext>
              </a:extLst>
            </p:cNvPr>
            <p:cNvSpPr txBox="1"/>
            <p:nvPr/>
          </p:nvSpPr>
          <p:spPr>
            <a:xfrm>
              <a:off x="1632538" y="4460768"/>
              <a:ext cx="1766077" cy="1007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Ejecución del </a:t>
              </a:r>
            </a:p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Plan de Trabajo</a:t>
              </a:r>
            </a:p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2024</a:t>
              </a:r>
            </a:p>
          </p:txBody>
        </p:sp>
        <p:sp>
          <p:nvSpPr>
            <p:cNvPr id="32" name="Freeform 79">
              <a:extLst>
                <a:ext uri="{FF2B5EF4-FFF2-40B4-BE49-F238E27FC236}">
                  <a16:creationId xmlns:a16="http://schemas.microsoft.com/office/drawing/2014/main" id="{3768A071-C549-2356-7806-03DAD4FA00B8}"/>
                </a:ext>
              </a:extLst>
            </p:cNvPr>
            <p:cNvSpPr/>
            <p:nvPr/>
          </p:nvSpPr>
          <p:spPr>
            <a:xfrm rot="5400000">
              <a:off x="1576291" y="3932831"/>
              <a:ext cx="621639" cy="96099"/>
            </a:xfrm>
            <a:custGeom>
              <a:avLst/>
              <a:gdLst/>
              <a:ahLst/>
              <a:cxnLst/>
              <a:rect l="l" t="t" r="r" b="b"/>
              <a:pathLst>
                <a:path w="932458" h="144149">
                  <a:moveTo>
                    <a:pt x="0" y="0"/>
                  </a:moveTo>
                  <a:lnTo>
                    <a:pt x="932459" y="0"/>
                  </a:lnTo>
                  <a:lnTo>
                    <a:pt x="932459" y="144149"/>
                  </a:lnTo>
                  <a:lnTo>
                    <a:pt x="0" y="144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-174585" b="-1712468"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7" name="Gráfico 36" descr="Cuadrado formado por puntos">
            <a:extLst>
              <a:ext uri="{FF2B5EF4-FFF2-40B4-BE49-F238E27FC236}">
                <a16:creationId xmlns:a16="http://schemas.microsoft.com/office/drawing/2014/main" id="{EF1B6D61-D7DF-9D8F-6EE9-1CF86704F5A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DD8527C6-1D0A-C5DB-C170-12A04DE74E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73C7DEC-5414-8C9A-A33F-DCCEF3EDCF1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3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2" name="Google Shape;662;p34"/>
          <p:cNvGrpSpPr/>
          <p:nvPr/>
        </p:nvGrpSpPr>
        <p:grpSpPr>
          <a:xfrm rot="10800000">
            <a:off x="4708183" y="1194264"/>
            <a:ext cx="2368177" cy="2056187"/>
            <a:chOff x="5465990" y="1625289"/>
            <a:chExt cx="2987016" cy="2844849"/>
          </a:xfrm>
        </p:grpSpPr>
        <p:sp>
          <p:nvSpPr>
            <p:cNvPr id="663" name="Google Shape;663;p34"/>
            <p:cNvSpPr/>
            <p:nvPr/>
          </p:nvSpPr>
          <p:spPr>
            <a:xfrm rot="-899353">
              <a:off x="5705507" y="1910435"/>
              <a:ext cx="2283174" cy="2176943"/>
            </a:xfrm>
            <a:custGeom>
              <a:avLst/>
              <a:gdLst/>
              <a:ahLst/>
              <a:cxnLst/>
              <a:rect l="l" t="t" r="r" b="b"/>
              <a:pathLst>
                <a:path w="164374" h="156726" extrusionOk="0">
                  <a:moveTo>
                    <a:pt x="85999" y="1"/>
                  </a:moveTo>
                  <a:cubicBezTo>
                    <a:pt x="65945" y="1"/>
                    <a:pt x="45893" y="7650"/>
                    <a:pt x="30595" y="22947"/>
                  </a:cubicBezTo>
                  <a:cubicBezTo>
                    <a:pt x="0" y="53562"/>
                    <a:pt x="0" y="103174"/>
                    <a:pt x="30595" y="133770"/>
                  </a:cubicBezTo>
                  <a:cubicBezTo>
                    <a:pt x="45296" y="148470"/>
                    <a:pt x="65229" y="156726"/>
                    <a:pt x="85996" y="156726"/>
                  </a:cubicBezTo>
                  <a:cubicBezTo>
                    <a:pt x="106784" y="156726"/>
                    <a:pt x="126717" y="148470"/>
                    <a:pt x="141418" y="133770"/>
                  </a:cubicBezTo>
                  <a:cubicBezTo>
                    <a:pt x="156118" y="119069"/>
                    <a:pt x="164374" y="99136"/>
                    <a:pt x="164374" y="78368"/>
                  </a:cubicBezTo>
                  <a:cubicBezTo>
                    <a:pt x="164374" y="57580"/>
                    <a:pt x="156118" y="37648"/>
                    <a:pt x="141418" y="22947"/>
                  </a:cubicBezTo>
                  <a:cubicBezTo>
                    <a:pt x="126110" y="7650"/>
                    <a:pt x="106053" y="1"/>
                    <a:pt x="859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4"/>
            <p:cNvSpPr/>
            <p:nvPr/>
          </p:nvSpPr>
          <p:spPr>
            <a:xfrm rot="20699503">
              <a:off x="5465990" y="2014674"/>
              <a:ext cx="1331221" cy="1504332"/>
            </a:xfrm>
            <a:custGeom>
              <a:avLst/>
              <a:gdLst/>
              <a:ahLst/>
              <a:cxnLst/>
              <a:rect l="l" t="t" r="r" b="b"/>
              <a:pathLst>
                <a:path w="96799" h="102448" extrusionOk="0">
                  <a:moveTo>
                    <a:pt x="84664" y="0"/>
                  </a:moveTo>
                  <a:cubicBezTo>
                    <a:pt x="34893" y="8375"/>
                    <a:pt x="1" y="53253"/>
                    <a:pt x="5133" y="102448"/>
                  </a:cubicBezTo>
                  <a:lnTo>
                    <a:pt x="96799" y="90074"/>
                  </a:lnTo>
                  <a:lnTo>
                    <a:pt x="846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 rot="-899353">
              <a:off x="5873625" y="1625289"/>
              <a:ext cx="2579381" cy="2844849"/>
            </a:xfrm>
            <a:custGeom>
              <a:avLst/>
              <a:gdLst/>
              <a:ahLst/>
              <a:cxnLst/>
              <a:rect l="l" t="t" r="r" b="b"/>
              <a:pathLst>
                <a:path w="185699" h="204811" extrusionOk="0">
                  <a:moveTo>
                    <a:pt x="73301" y="0"/>
                  </a:moveTo>
                  <a:cubicBezTo>
                    <a:pt x="47148" y="0"/>
                    <a:pt x="20997" y="9957"/>
                    <a:pt x="1015" y="29869"/>
                  </a:cubicBezTo>
                  <a:lnTo>
                    <a:pt x="72529" y="101384"/>
                  </a:lnTo>
                  <a:lnTo>
                    <a:pt x="0" y="173913"/>
                  </a:lnTo>
                  <a:cubicBezTo>
                    <a:pt x="299" y="174211"/>
                    <a:pt x="597" y="174509"/>
                    <a:pt x="895" y="174808"/>
                  </a:cubicBezTo>
                  <a:cubicBezTo>
                    <a:pt x="20888" y="194810"/>
                    <a:pt x="47091" y="204811"/>
                    <a:pt x="73297" y="204811"/>
                  </a:cubicBezTo>
                  <a:cubicBezTo>
                    <a:pt x="99503" y="204811"/>
                    <a:pt x="125712" y="194810"/>
                    <a:pt x="145714" y="174808"/>
                  </a:cubicBezTo>
                  <a:cubicBezTo>
                    <a:pt x="185698" y="134823"/>
                    <a:pt x="185698" y="69993"/>
                    <a:pt x="145714" y="29989"/>
                  </a:cubicBezTo>
                  <a:cubicBezTo>
                    <a:pt x="125712" y="9997"/>
                    <a:pt x="99506" y="0"/>
                    <a:pt x="733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R"/>
                <a:t>s</a:t>
              </a:r>
              <a:endParaRPr/>
            </a:p>
          </p:txBody>
        </p:sp>
      </p:grpSp>
      <p:grpSp>
        <p:nvGrpSpPr>
          <p:cNvPr id="666" name="Google Shape;666;p34"/>
          <p:cNvGrpSpPr/>
          <p:nvPr/>
        </p:nvGrpSpPr>
        <p:grpSpPr>
          <a:xfrm rot="10800000">
            <a:off x="3621486" y="805023"/>
            <a:ext cx="1238219" cy="930994"/>
            <a:chOff x="2254922" y="1412918"/>
            <a:chExt cx="2781762" cy="2401855"/>
          </a:xfrm>
        </p:grpSpPr>
        <p:sp>
          <p:nvSpPr>
            <p:cNvPr id="667" name="Google Shape;667;p34"/>
            <p:cNvSpPr/>
            <p:nvPr/>
          </p:nvSpPr>
          <p:spPr>
            <a:xfrm rot="1608241">
              <a:off x="2457690" y="1854050"/>
              <a:ext cx="1716739" cy="1308361"/>
            </a:xfrm>
            <a:custGeom>
              <a:avLst/>
              <a:gdLst/>
              <a:ahLst/>
              <a:cxnLst/>
              <a:rect l="l" t="t" r="r" b="b"/>
              <a:pathLst>
                <a:path w="13511" h="10297" extrusionOk="0">
                  <a:moveTo>
                    <a:pt x="7613" y="1"/>
                  </a:moveTo>
                  <a:cubicBezTo>
                    <a:pt x="7105" y="1"/>
                    <a:pt x="6605" y="107"/>
                    <a:pt x="6137" y="330"/>
                  </a:cubicBezTo>
                  <a:cubicBezTo>
                    <a:pt x="4045" y="1331"/>
                    <a:pt x="0" y="9198"/>
                    <a:pt x="0" y="9198"/>
                  </a:cubicBezTo>
                  <a:cubicBezTo>
                    <a:pt x="0" y="9198"/>
                    <a:pt x="5300" y="10296"/>
                    <a:pt x="8610" y="10296"/>
                  </a:cubicBezTo>
                  <a:cubicBezTo>
                    <a:pt x="9532" y="10296"/>
                    <a:pt x="10299" y="10211"/>
                    <a:pt x="10755" y="9993"/>
                  </a:cubicBezTo>
                  <a:cubicBezTo>
                    <a:pt x="12849" y="8993"/>
                    <a:pt x="13511" y="6019"/>
                    <a:pt x="12236" y="3351"/>
                  </a:cubicBezTo>
                  <a:cubicBezTo>
                    <a:pt x="11246" y="1279"/>
                    <a:pt x="9378" y="1"/>
                    <a:pt x="7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 rot="1608241">
              <a:off x="2941874" y="1719962"/>
              <a:ext cx="1787767" cy="1787767"/>
            </a:xfrm>
            <a:custGeom>
              <a:avLst/>
              <a:gdLst/>
              <a:ahLst/>
              <a:cxnLst/>
              <a:rect l="l" t="t" r="r" b="b"/>
              <a:pathLst>
                <a:path w="14070" h="14070" extrusionOk="0">
                  <a:moveTo>
                    <a:pt x="7035" y="0"/>
                  </a:moveTo>
                  <a:cubicBezTo>
                    <a:pt x="5169" y="0"/>
                    <a:pt x="3380" y="742"/>
                    <a:pt x="2061" y="2061"/>
                  </a:cubicBezTo>
                  <a:cubicBezTo>
                    <a:pt x="741" y="3380"/>
                    <a:pt x="0" y="5169"/>
                    <a:pt x="0" y="7034"/>
                  </a:cubicBezTo>
                  <a:cubicBezTo>
                    <a:pt x="0" y="8901"/>
                    <a:pt x="741" y="10689"/>
                    <a:pt x="2061" y="12009"/>
                  </a:cubicBezTo>
                  <a:cubicBezTo>
                    <a:pt x="3380" y="13328"/>
                    <a:pt x="5169" y="14070"/>
                    <a:pt x="7035" y="14070"/>
                  </a:cubicBezTo>
                  <a:cubicBezTo>
                    <a:pt x="8901" y="14070"/>
                    <a:pt x="10689" y="13328"/>
                    <a:pt x="12009" y="12009"/>
                  </a:cubicBezTo>
                  <a:cubicBezTo>
                    <a:pt x="13328" y="10689"/>
                    <a:pt x="14069" y="8901"/>
                    <a:pt x="14069" y="7034"/>
                  </a:cubicBezTo>
                  <a:cubicBezTo>
                    <a:pt x="14069" y="5169"/>
                    <a:pt x="13328" y="3380"/>
                    <a:pt x="12009" y="2061"/>
                  </a:cubicBezTo>
                  <a:cubicBezTo>
                    <a:pt x="10689" y="742"/>
                    <a:pt x="8901" y="0"/>
                    <a:pt x="70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34"/>
          <p:cNvSpPr txBox="1"/>
          <p:nvPr/>
        </p:nvSpPr>
        <p:spPr>
          <a:xfrm>
            <a:off x="3518988" y="1108805"/>
            <a:ext cx="1220854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66</a:t>
            </a:r>
            <a:r>
              <a:rPr lang="en-GB" sz="18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%</a:t>
            </a:r>
            <a:endParaRPr sz="18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670" name="Google Shape;670;p34"/>
          <p:cNvGrpSpPr/>
          <p:nvPr/>
        </p:nvGrpSpPr>
        <p:grpSpPr>
          <a:xfrm rot="10800000">
            <a:off x="3496895" y="1734389"/>
            <a:ext cx="1240793" cy="910022"/>
            <a:chOff x="2254922" y="1412918"/>
            <a:chExt cx="2781762" cy="2401855"/>
          </a:xfrm>
        </p:grpSpPr>
        <p:sp>
          <p:nvSpPr>
            <p:cNvPr id="671" name="Google Shape;671;p34"/>
            <p:cNvSpPr/>
            <p:nvPr/>
          </p:nvSpPr>
          <p:spPr>
            <a:xfrm rot="1608241">
              <a:off x="2457690" y="1854050"/>
              <a:ext cx="1716739" cy="1308361"/>
            </a:xfrm>
            <a:custGeom>
              <a:avLst/>
              <a:gdLst/>
              <a:ahLst/>
              <a:cxnLst/>
              <a:rect l="l" t="t" r="r" b="b"/>
              <a:pathLst>
                <a:path w="13511" h="10297" extrusionOk="0">
                  <a:moveTo>
                    <a:pt x="7613" y="1"/>
                  </a:moveTo>
                  <a:cubicBezTo>
                    <a:pt x="7105" y="1"/>
                    <a:pt x="6605" y="107"/>
                    <a:pt x="6137" y="330"/>
                  </a:cubicBezTo>
                  <a:cubicBezTo>
                    <a:pt x="4045" y="1331"/>
                    <a:pt x="0" y="9198"/>
                    <a:pt x="0" y="9198"/>
                  </a:cubicBezTo>
                  <a:cubicBezTo>
                    <a:pt x="0" y="9198"/>
                    <a:pt x="5300" y="10296"/>
                    <a:pt x="8610" y="10296"/>
                  </a:cubicBezTo>
                  <a:cubicBezTo>
                    <a:pt x="9532" y="10296"/>
                    <a:pt x="10299" y="10211"/>
                    <a:pt x="10755" y="9993"/>
                  </a:cubicBezTo>
                  <a:cubicBezTo>
                    <a:pt x="12849" y="8993"/>
                    <a:pt x="13511" y="6019"/>
                    <a:pt x="12236" y="3351"/>
                  </a:cubicBezTo>
                  <a:cubicBezTo>
                    <a:pt x="11246" y="1279"/>
                    <a:pt x="9378" y="1"/>
                    <a:pt x="76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 rot="1608241">
              <a:off x="2941874" y="1719962"/>
              <a:ext cx="1787767" cy="1787767"/>
            </a:xfrm>
            <a:custGeom>
              <a:avLst/>
              <a:gdLst/>
              <a:ahLst/>
              <a:cxnLst/>
              <a:rect l="l" t="t" r="r" b="b"/>
              <a:pathLst>
                <a:path w="14070" h="14070" extrusionOk="0">
                  <a:moveTo>
                    <a:pt x="7035" y="0"/>
                  </a:moveTo>
                  <a:cubicBezTo>
                    <a:pt x="5169" y="0"/>
                    <a:pt x="3380" y="742"/>
                    <a:pt x="2061" y="2061"/>
                  </a:cubicBezTo>
                  <a:cubicBezTo>
                    <a:pt x="741" y="3380"/>
                    <a:pt x="0" y="5169"/>
                    <a:pt x="0" y="7034"/>
                  </a:cubicBezTo>
                  <a:cubicBezTo>
                    <a:pt x="0" y="8901"/>
                    <a:pt x="741" y="10689"/>
                    <a:pt x="2061" y="12009"/>
                  </a:cubicBezTo>
                  <a:cubicBezTo>
                    <a:pt x="3380" y="13328"/>
                    <a:pt x="5169" y="14070"/>
                    <a:pt x="7035" y="14070"/>
                  </a:cubicBezTo>
                  <a:cubicBezTo>
                    <a:pt x="8901" y="14070"/>
                    <a:pt x="10689" y="13328"/>
                    <a:pt x="12009" y="12009"/>
                  </a:cubicBezTo>
                  <a:cubicBezTo>
                    <a:pt x="13328" y="10689"/>
                    <a:pt x="14069" y="8901"/>
                    <a:pt x="14069" y="7034"/>
                  </a:cubicBezTo>
                  <a:cubicBezTo>
                    <a:pt x="14069" y="5169"/>
                    <a:pt x="13328" y="3380"/>
                    <a:pt x="12009" y="2061"/>
                  </a:cubicBezTo>
                  <a:cubicBezTo>
                    <a:pt x="10689" y="742"/>
                    <a:pt x="8901" y="0"/>
                    <a:pt x="70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3" name="Google Shape;673;p34"/>
          <p:cNvSpPr txBox="1"/>
          <p:nvPr/>
        </p:nvSpPr>
        <p:spPr>
          <a:xfrm>
            <a:off x="3449577" y="2009388"/>
            <a:ext cx="1241772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22%</a:t>
            </a:r>
            <a:endParaRPr sz="24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674" name="Google Shape;674;p34"/>
          <p:cNvGrpSpPr/>
          <p:nvPr/>
        </p:nvGrpSpPr>
        <p:grpSpPr>
          <a:xfrm rot="10800000">
            <a:off x="3663648" y="2694299"/>
            <a:ext cx="1220854" cy="896694"/>
            <a:chOff x="2254922" y="1412918"/>
            <a:chExt cx="2781762" cy="2401855"/>
          </a:xfrm>
        </p:grpSpPr>
        <p:sp>
          <p:nvSpPr>
            <p:cNvPr id="675" name="Google Shape;675;p34"/>
            <p:cNvSpPr/>
            <p:nvPr/>
          </p:nvSpPr>
          <p:spPr>
            <a:xfrm rot="1608241">
              <a:off x="2457690" y="1854050"/>
              <a:ext cx="1716739" cy="1308361"/>
            </a:xfrm>
            <a:custGeom>
              <a:avLst/>
              <a:gdLst/>
              <a:ahLst/>
              <a:cxnLst/>
              <a:rect l="l" t="t" r="r" b="b"/>
              <a:pathLst>
                <a:path w="13511" h="10297" extrusionOk="0">
                  <a:moveTo>
                    <a:pt x="7613" y="1"/>
                  </a:moveTo>
                  <a:cubicBezTo>
                    <a:pt x="7105" y="1"/>
                    <a:pt x="6605" y="107"/>
                    <a:pt x="6137" y="330"/>
                  </a:cubicBezTo>
                  <a:cubicBezTo>
                    <a:pt x="4045" y="1331"/>
                    <a:pt x="0" y="9198"/>
                    <a:pt x="0" y="9198"/>
                  </a:cubicBezTo>
                  <a:cubicBezTo>
                    <a:pt x="0" y="9198"/>
                    <a:pt x="5300" y="10296"/>
                    <a:pt x="8610" y="10296"/>
                  </a:cubicBezTo>
                  <a:cubicBezTo>
                    <a:pt x="9532" y="10296"/>
                    <a:pt x="10299" y="10211"/>
                    <a:pt x="10755" y="9993"/>
                  </a:cubicBezTo>
                  <a:cubicBezTo>
                    <a:pt x="12849" y="8993"/>
                    <a:pt x="13511" y="6019"/>
                    <a:pt x="12236" y="3351"/>
                  </a:cubicBezTo>
                  <a:cubicBezTo>
                    <a:pt x="11246" y="1279"/>
                    <a:pt x="9378" y="1"/>
                    <a:pt x="76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4"/>
            <p:cNvSpPr/>
            <p:nvPr/>
          </p:nvSpPr>
          <p:spPr>
            <a:xfrm rot="1608241">
              <a:off x="2941874" y="1719962"/>
              <a:ext cx="1787767" cy="1787767"/>
            </a:xfrm>
            <a:custGeom>
              <a:avLst/>
              <a:gdLst/>
              <a:ahLst/>
              <a:cxnLst/>
              <a:rect l="l" t="t" r="r" b="b"/>
              <a:pathLst>
                <a:path w="14070" h="14070" extrusionOk="0">
                  <a:moveTo>
                    <a:pt x="7035" y="0"/>
                  </a:moveTo>
                  <a:cubicBezTo>
                    <a:pt x="5169" y="0"/>
                    <a:pt x="3380" y="742"/>
                    <a:pt x="2061" y="2061"/>
                  </a:cubicBezTo>
                  <a:cubicBezTo>
                    <a:pt x="741" y="3380"/>
                    <a:pt x="0" y="5169"/>
                    <a:pt x="0" y="7034"/>
                  </a:cubicBezTo>
                  <a:cubicBezTo>
                    <a:pt x="0" y="8901"/>
                    <a:pt x="741" y="10689"/>
                    <a:pt x="2061" y="12009"/>
                  </a:cubicBezTo>
                  <a:cubicBezTo>
                    <a:pt x="3380" y="13328"/>
                    <a:pt x="5169" y="14070"/>
                    <a:pt x="7035" y="14070"/>
                  </a:cubicBezTo>
                  <a:cubicBezTo>
                    <a:pt x="8901" y="14070"/>
                    <a:pt x="10689" y="13328"/>
                    <a:pt x="12009" y="12009"/>
                  </a:cubicBezTo>
                  <a:cubicBezTo>
                    <a:pt x="13328" y="10689"/>
                    <a:pt x="14069" y="8901"/>
                    <a:pt x="14069" y="7034"/>
                  </a:cubicBezTo>
                  <a:cubicBezTo>
                    <a:pt x="14069" y="5169"/>
                    <a:pt x="13328" y="3380"/>
                    <a:pt x="12009" y="2061"/>
                  </a:cubicBezTo>
                  <a:cubicBezTo>
                    <a:pt x="10689" y="742"/>
                    <a:pt x="8901" y="0"/>
                    <a:pt x="7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7" name="Google Shape;677;p34"/>
          <p:cNvSpPr txBox="1"/>
          <p:nvPr/>
        </p:nvSpPr>
        <p:spPr>
          <a:xfrm>
            <a:off x="3588142" y="2925939"/>
            <a:ext cx="1173914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12%</a:t>
            </a:r>
            <a:endParaRPr sz="24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9F4A137A-5333-6734-674C-3A1BE6216D2F}"/>
              </a:ext>
            </a:extLst>
          </p:cNvPr>
          <p:cNvGrpSpPr/>
          <p:nvPr/>
        </p:nvGrpSpPr>
        <p:grpSpPr>
          <a:xfrm>
            <a:off x="6522028" y="1085000"/>
            <a:ext cx="2446253" cy="709692"/>
            <a:chOff x="6599041" y="794760"/>
            <a:chExt cx="2446253" cy="709692"/>
          </a:xfrm>
        </p:grpSpPr>
        <p:sp>
          <p:nvSpPr>
            <p:cNvPr id="12" name="Diagrama de flujo: conector 11">
              <a:extLst>
                <a:ext uri="{FF2B5EF4-FFF2-40B4-BE49-F238E27FC236}">
                  <a16:creationId xmlns:a16="http://schemas.microsoft.com/office/drawing/2014/main" id="{A0DAD379-9BE1-7EBC-46D8-F6F6C2348644}"/>
                </a:ext>
              </a:extLst>
            </p:cNvPr>
            <p:cNvSpPr/>
            <p:nvPr/>
          </p:nvSpPr>
          <p:spPr>
            <a:xfrm>
              <a:off x="8540265" y="794760"/>
              <a:ext cx="446458" cy="400110"/>
            </a:xfrm>
            <a:prstGeom prst="flowChartConnector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1CA745D4-4D33-CC68-3756-5CF679EA5F1B}"/>
                </a:ext>
              </a:extLst>
            </p:cNvPr>
            <p:cNvGrpSpPr/>
            <p:nvPr/>
          </p:nvGrpSpPr>
          <p:grpSpPr>
            <a:xfrm>
              <a:off x="6599041" y="799419"/>
              <a:ext cx="2446253" cy="705033"/>
              <a:chOff x="6599041" y="799419"/>
              <a:chExt cx="2446253" cy="705033"/>
            </a:xfrm>
          </p:grpSpPr>
          <p:cxnSp>
            <p:nvCxnSpPr>
              <p:cNvPr id="660" name="Google Shape;660;p34"/>
              <p:cNvCxnSpPr>
                <a:cxnSpLocks/>
                <a:endCxn id="661" idx="1"/>
              </p:cNvCxnSpPr>
              <p:nvPr/>
            </p:nvCxnSpPr>
            <p:spPr>
              <a:xfrm flipV="1">
                <a:off x="6599041" y="975669"/>
                <a:ext cx="615152" cy="528783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61" name="Google Shape;661;p34"/>
              <p:cNvSpPr txBox="1"/>
              <p:nvPr/>
            </p:nvSpPr>
            <p:spPr>
              <a:xfrm>
                <a:off x="7214193" y="799419"/>
                <a:ext cx="1374300" cy="35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chemeClr val="accent2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Por validar </a:t>
                </a:r>
                <a:endParaRPr sz="2000" b="1">
                  <a:solidFill>
                    <a:schemeClr val="accent2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1C66C811-38AF-267D-4EEE-65D500F92F9E}"/>
                  </a:ext>
                </a:extLst>
              </p:cNvPr>
              <p:cNvSpPr txBox="1"/>
              <p:nvPr/>
            </p:nvSpPr>
            <p:spPr>
              <a:xfrm>
                <a:off x="8598836" y="804654"/>
                <a:ext cx="4464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R" sz="2000">
                    <a:solidFill>
                      <a:schemeClr val="bg1"/>
                    </a:solidFill>
                  </a:rPr>
                  <a:t>6</a:t>
                </a:r>
              </a:p>
            </p:txBody>
          </p:sp>
        </p:grp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8641240C-E424-A1D0-8CD7-96175342116A}"/>
              </a:ext>
            </a:extLst>
          </p:cNvPr>
          <p:cNvGrpSpPr/>
          <p:nvPr/>
        </p:nvGrpSpPr>
        <p:grpSpPr>
          <a:xfrm>
            <a:off x="6829017" y="2289981"/>
            <a:ext cx="2432278" cy="437404"/>
            <a:chOff x="6882357" y="1814753"/>
            <a:chExt cx="2432278" cy="437404"/>
          </a:xfrm>
        </p:grpSpPr>
        <p:sp>
          <p:nvSpPr>
            <p:cNvPr id="13" name="Diagrama de flujo: conector 12">
              <a:extLst>
                <a:ext uri="{FF2B5EF4-FFF2-40B4-BE49-F238E27FC236}">
                  <a16:creationId xmlns:a16="http://schemas.microsoft.com/office/drawing/2014/main" id="{2E1ABF6A-9EC7-4DB7-E094-B99EDC10B273}"/>
                </a:ext>
              </a:extLst>
            </p:cNvPr>
            <p:cNvSpPr/>
            <p:nvPr/>
          </p:nvSpPr>
          <p:spPr>
            <a:xfrm>
              <a:off x="8538778" y="1814753"/>
              <a:ext cx="446458" cy="400110"/>
            </a:xfrm>
            <a:prstGeom prst="flowChartConnector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9F22F81-30A3-42CF-3655-563306D276ED}"/>
                </a:ext>
              </a:extLst>
            </p:cNvPr>
            <p:cNvGrpSpPr/>
            <p:nvPr/>
          </p:nvGrpSpPr>
          <p:grpSpPr>
            <a:xfrm>
              <a:off x="6882357" y="1843972"/>
              <a:ext cx="2432278" cy="408185"/>
              <a:chOff x="6882357" y="1843972"/>
              <a:chExt cx="2432278" cy="408185"/>
            </a:xfrm>
          </p:grpSpPr>
          <p:cxnSp>
            <p:nvCxnSpPr>
              <p:cNvPr id="658" name="Google Shape;658;p34"/>
              <p:cNvCxnSpPr>
                <a:cxnSpLocks/>
                <a:endCxn id="659" idx="1"/>
              </p:cNvCxnSpPr>
              <p:nvPr/>
            </p:nvCxnSpPr>
            <p:spPr>
              <a:xfrm>
                <a:off x="6882357" y="1891691"/>
                <a:ext cx="331836" cy="184216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59" name="Google Shape;659;p34"/>
              <p:cNvSpPr txBox="1"/>
              <p:nvPr/>
            </p:nvSpPr>
            <p:spPr>
              <a:xfrm>
                <a:off x="7214193" y="1899657"/>
                <a:ext cx="1374300" cy="35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chemeClr val="accent6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En plazo</a:t>
                </a:r>
                <a:endParaRPr sz="2000" b="1">
                  <a:solidFill>
                    <a:schemeClr val="accent6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5DBE9277-9ACB-9592-6B12-11EC9E94EE23}"/>
                  </a:ext>
                </a:extLst>
              </p:cNvPr>
              <p:cNvSpPr txBox="1"/>
              <p:nvPr/>
            </p:nvSpPr>
            <p:spPr>
              <a:xfrm>
                <a:off x="8537785" y="1843972"/>
                <a:ext cx="7768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R" sz="2000">
                    <a:solidFill>
                      <a:schemeClr val="bg1"/>
                    </a:solidFill>
                  </a:rPr>
                  <a:t>11</a:t>
                </a:r>
              </a:p>
            </p:txBody>
          </p:sp>
        </p:grp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40DF0033-3502-E1E4-88A3-0A12D122F755}"/>
              </a:ext>
            </a:extLst>
          </p:cNvPr>
          <p:cNvGrpSpPr/>
          <p:nvPr/>
        </p:nvGrpSpPr>
        <p:grpSpPr>
          <a:xfrm>
            <a:off x="6612368" y="2962369"/>
            <a:ext cx="2761146" cy="688244"/>
            <a:chOff x="6689381" y="2672129"/>
            <a:chExt cx="2761146" cy="688244"/>
          </a:xfrm>
        </p:grpSpPr>
        <p:sp>
          <p:nvSpPr>
            <p:cNvPr id="15" name="Diagrama de flujo: conector 14">
              <a:extLst>
                <a:ext uri="{FF2B5EF4-FFF2-40B4-BE49-F238E27FC236}">
                  <a16:creationId xmlns:a16="http://schemas.microsoft.com/office/drawing/2014/main" id="{528C68D2-BD70-01A4-E8D9-72F445D3C9A0}"/>
                </a:ext>
              </a:extLst>
            </p:cNvPr>
            <p:cNvSpPr/>
            <p:nvPr/>
          </p:nvSpPr>
          <p:spPr>
            <a:xfrm>
              <a:off x="8546879" y="2960263"/>
              <a:ext cx="446458" cy="400110"/>
            </a:xfrm>
            <a:prstGeom prst="flowChartConnector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9DF9BD28-961A-ED45-446C-BFD69DAF8873}"/>
                </a:ext>
              </a:extLst>
            </p:cNvPr>
            <p:cNvGrpSpPr/>
            <p:nvPr/>
          </p:nvGrpSpPr>
          <p:grpSpPr>
            <a:xfrm>
              <a:off x="6689381" y="2672129"/>
              <a:ext cx="2761146" cy="688193"/>
              <a:chOff x="6689381" y="2672129"/>
              <a:chExt cx="2761146" cy="688193"/>
            </a:xfrm>
          </p:grpSpPr>
          <p:cxnSp>
            <p:nvCxnSpPr>
              <p:cNvPr id="656" name="Google Shape;656;p34"/>
              <p:cNvCxnSpPr>
                <a:cxnSpLocks/>
                <a:endCxn id="657" idx="1"/>
              </p:cNvCxnSpPr>
              <p:nvPr/>
            </p:nvCxnSpPr>
            <p:spPr>
              <a:xfrm>
                <a:off x="6689381" y="2672129"/>
                <a:ext cx="524812" cy="504028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57" name="Google Shape;657;p34"/>
              <p:cNvSpPr txBox="1"/>
              <p:nvPr/>
            </p:nvSpPr>
            <p:spPr>
              <a:xfrm>
                <a:off x="7214193" y="2999907"/>
                <a:ext cx="1374300" cy="35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chemeClr val="accent5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Cumplida</a:t>
                </a:r>
                <a:endParaRPr sz="2000" b="1">
                  <a:solidFill>
                    <a:schemeClr val="accent5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87F32370-C963-F266-0FCB-389A497BC4C6}"/>
                  </a:ext>
                </a:extLst>
              </p:cNvPr>
              <p:cNvSpPr txBox="1"/>
              <p:nvPr/>
            </p:nvSpPr>
            <p:spPr>
              <a:xfrm>
                <a:off x="8546879" y="2960212"/>
                <a:ext cx="9036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R" sz="2000">
                    <a:solidFill>
                      <a:schemeClr val="bg1"/>
                    </a:solidFill>
                  </a:rPr>
                  <a:t>33</a:t>
                </a:r>
              </a:p>
            </p:txBody>
          </p:sp>
        </p:grpSp>
      </p:grpSp>
      <p:sp>
        <p:nvSpPr>
          <p:cNvPr id="4" name="TextBox 69">
            <a:extLst>
              <a:ext uri="{FF2B5EF4-FFF2-40B4-BE49-F238E27FC236}">
                <a16:creationId xmlns:a16="http://schemas.microsoft.com/office/drawing/2014/main" id="{64D2CB75-A251-EF7F-7498-630032A426CE}"/>
              </a:ext>
            </a:extLst>
          </p:cNvPr>
          <p:cNvSpPr txBox="1"/>
          <p:nvPr/>
        </p:nvSpPr>
        <p:spPr>
          <a:xfrm>
            <a:off x="-1145764" y="197472"/>
            <a:ext cx="7032171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  <a:spcBef>
                <a:spcPct val="0"/>
              </a:spcBef>
            </a:pPr>
            <a:r>
              <a:rPr lang="en-US" sz="1700">
                <a:solidFill>
                  <a:srgbClr val="0841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Estado de las recomendaciones Programa 7786</a:t>
            </a: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1059F64B-9F21-7B3B-4F0A-8B8CF4A0F6FD}"/>
              </a:ext>
            </a:extLst>
          </p:cNvPr>
          <p:cNvGrpSpPr/>
          <p:nvPr/>
        </p:nvGrpSpPr>
        <p:grpSpPr>
          <a:xfrm>
            <a:off x="-415141" y="1962240"/>
            <a:ext cx="2091907" cy="3039760"/>
            <a:chOff x="978375" y="1894637"/>
            <a:chExt cx="2420240" cy="3573385"/>
          </a:xfrm>
        </p:grpSpPr>
        <p:sp>
          <p:nvSpPr>
            <p:cNvPr id="45" name="Freeform 2">
              <a:extLst>
                <a:ext uri="{FF2B5EF4-FFF2-40B4-BE49-F238E27FC236}">
                  <a16:creationId xmlns:a16="http://schemas.microsoft.com/office/drawing/2014/main" id="{9084D30E-13AC-6E00-6C53-D191ECA401F0}"/>
                </a:ext>
              </a:extLst>
            </p:cNvPr>
            <p:cNvSpPr/>
            <p:nvPr/>
          </p:nvSpPr>
          <p:spPr>
            <a:xfrm>
              <a:off x="978375" y="1894637"/>
              <a:ext cx="1809750" cy="1809749"/>
            </a:xfrm>
            <a:custGeom>
              <a:avLst/>
              <a:gdLst/>
              <a:ahLst/>
              <a:cxnLst/>
              <a:rect l="l" t="t" r="r" b="b"/>
              <a:pathLst>
                <a:path w="2714625" h="2714625">
                  <a:moveTo>
                    <a:pt x="0" y="0"/>
                  </a:moveTo>
                  <a:lnTo>
                    <a:pt x="2714625" y="0"/>
                  </a:lnTo>
                  <a:lnTo>
                    <a:pt x="2714625" y="2714625"/>
                  </a:lnTo>
                  <a:lnTo>
                    <a:pt x="0" y="2714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6" name="Group 4">
              <a:extLst>
                <a:ext uri="{FF2B5EF4-FFF2-40B4-BE49-F238E27FC236}">
                  <a16:creationId xmlns:a16="http://schemas.microsoft.com/office/drawing/2014/main" id="{144D00AF-9D94-A442-51B4-EE81A722CCC7}"/>
                </a:ext>
              </a:extLst>
            </p:cNvPr>
            <p:cNvGrpSpPr/>
            <p:nvPr/>
          </p:nvGrpSpPr>
          <p:grpSpPr>
            <a:xfrm>
              <a:off x="1127780" y="2025490"/>
              <a:ext cx="1531361" cy="1531361"/>
              <a:chOff x="0" y="0"/>
              <a:chExt cx="812800" cy="812800"/>
            </a:xfrm>
          </p:grpSpPr>
          <p:sp>
            <p:nvSpPr>
              <p:cNvPr id="53" name="Freeform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0C5243DA-F568-7FBD-4808-9117E16E896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186"/>
              </a:solidFill>
            </p:spPr>
            <p:txBody>
              <a:bodyPr/>
              <a:lstStyle/>
              <a:p>
                <a:pPr defTabSz="609630"/>
                <a:endParaRPr lang="es-CR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TextBox 6">
                <a:extLst>
                  <a:ext uri="{FF2B5EF4-FFF2-40B4-BE49-F238E27FC236}">
                    <a16:creationId xmlns:a16="http://schemas.microsoft.com/office/drawing/2014/main" id="{042ACC50-4A28-75B5-F6EA-CDF7C6FBE755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1666" tIns="41666" rIns="41666" bIns="41666" rtlCol="0" anchor="ctr"/>
              <a:lstStyle/>
              <a:p>
                <a:pPr algn="ctr" defTabSz="609630">
                  <a:lnSpc>
                    <a:spcPts val="1399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5292AC4D-3DBC-A3DB-C45B-A6FA1209995A}"/>
                </a:ext>
              </a:extLst>
            </p:cNvPr>
            <p:cNvSpPr/>
            <p:nvPr/>
          </p:nvSpPr>
          <p:spPr>
            <a:xfrm>
              <a:off x="1523950" y="2405868"/>
              <a:ext cx="739023" cy="731633"/>
            </a:xfrm>
            <a:custGeom>
              <a:avLst/>
              <a:gdLst/>
              <a:ahLst/>
              <a:cxnLst/>
              <a:rect l="l" t="t" r="r" b="b"/>
              <a:pathLst>
                <a:path w="1108535" h="1097450">
                  <a:moveTo>
                    <a:pt x="0" y="0"/>
                  </a:moveTo>
                  <a:lnTo>
                    <a:pt x="1108535" y="0"/>
                  </a:lnTo>
                  <a:lnTo>
                    <a:pt x="1108535" y="1097450"/>
                  </a:lnTo>
                  <a:lnTo>
                    <a:pt x="0" y="1097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8" name="Group 11">
              <a:extLst>
                <a:ext uri="{FF2B5EF4-FFF2-40B4-BE49-F238E27FC236}">
                  <a16:creationId xmlns:a16="http://schemas.microsoft.com/office/drawing/2014/main" id="{FC2207FE-B32A-CF68-3BC7-95401334A147}"/>
                </a:ext>
              </a:extLst>
            </p:cNvPr>
            <p:cNvGrpSpPr/>
            <p:nvPr/>
          </p:nvGrpSpPr>
          <p:grpSpPr>
            <a:xfrm>
              <a:off x="1174305" y="3173797"/>
              <a:ext cx="1465750" cy="496264"/>
              <a:chOff x="76200" y="2"/>
              <a:chExt cx="2400661" cy="812800"/>
            </a:xfrm>
          </p:grpSpPr>
          <p:sp>
            <p:nvSpPr>
              <p:cNvPr id="51" name="Freeform 12">
                <a:extLst>
                  <a:ext uri="{FF2B5EF4-FFF2-40B4-BE49-F238E27FC236}">
                    <a16:creationId xmlns:a16="http://schemas.microsoft.com/office/drawing/2014/main" id="{6B01936A-E727-CAA0-0102-A8DCDAC1C736}"/>
                  </a:ext>
                </a:extLst>
              </p:cNvPr>
              <p:cNvSpPr/>
              <p:nvPr/>
            </p:nvSpPr>
            <p:spPr>
              <a:xfrm>
                <a:off x="1664061" y="2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186"/>
              </a:solidFill>
            </p:spPr>
            <p:txBody>
              <a:bodyPr/>
              <a:lstStyle/>
              <a:p>
                <a:pPr defTabSz="609630"/>
                <a:endParaRPr lang="es-CR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TextBox 13">
                <a:extLst>
                  <a:ext uri="{FF2B5EF4-FFF2-40B4-BE49-F238E27FC236}">
                    <a16:creationId xmlns:a16="http://schemas.microsoft.com/office/drawing/2014/main" id="{AD35CA76-0F6A-8812-504F-D3F48DB8A65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1889" tIns="31889" rIns="31889" bIns="31889" rtlCol="0" anchor="ctr"/>
              <a:lstStyle/>
              <a:p>
                <a:pPr algn="ctr" defTabSz="609630">
                  <a:lnSpc>
                    <a:spcPts val="1399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9" name="TextBox 69">
              <a:extLst>
                <a:ext uri="{FF2B5EF4-FFF2-40B4-BE49-F238E27FC236}">
                  <a16:creationId xmlns:a16="http://schemas.microsoft.com/office/drawing/2014/main" id="{970F4ACC-FB44-ED11-EE90-BC7BCFB10CFE}"/>
                </a:ext>
              </a:extLst>
            </p:cNvPr>
            <p:cNvSpPr txBox="1"/>
            <p:nvPr/>
          </p:nvSpPr>
          <p:spPr>
            <a:xfrm>
              <a:off x="1632538" y="4460768"/>
              <a:ext cx="1766077" cy="1007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Ejecución del </a:t>
              </a:r>
            </a:p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Plan de Trabajo</a:t>
              </a:r>
            </a:p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2024</a:t>
              </a:r>
            </a:p>
          </p:txBody>
        </p:sp>
        <p:sp>
          <p:nvSpPr>
            <p:cNvPr id="50" name="Freeform 79">
              <a:extLst>
                <a:ext uri="{FF2B5EF4-FFF2-40B4-BE49-F238E27FC236}">
                  <a16:creationId xmlns:a16="http://schemas.microsoft.com/office/drawing/2014/main" id="{EF22C1FA-1595-FE49-91F0-126FDB8FB72D}"/>
                </a:ext>
              </a:extLst>
            </p:cNvPr>
            <p:cNvSpPr/>
            <p:nvPr/>
          </p:nvSpPr>
          <p:spPr>
            <a:xfrm rot="5400000">
              <a:off x="1576291" y="3932831"/>
              <a:ext cx="621639" cy="96099"/>
            </a:xfrm>
            <a:custGeom>
              <a:avLst/>
              <a:gdLst/>
              <a:ahLst/>
              <a:cxnLst/>
              <a:rect l="l" t="t" r="r" b="b"/>
              <a:pathLst>
                <a:path w="932458" h="144149">
                  <a:moveTo>
                    <a:pt x="0" y="0"/>
                  </a:moveTo>
                  <a:lnTo>
                    <a:pt x="932459" y="0"/>
                  </a:lnTo>
                  <a:lnTo>
                    <a:pt x="932459" y="144149"/>
                  </a:lnTo>
                  <a:lnTo>
                    <a:pt x="0" y="144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174585" b="-1712468"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5" name="Gráfico 54" descr="Cuadrado formado por puntos">
            <a:extLst>
              <a:ext uri="{FF2B5EF4-FFF2-40B4-BE49-F238E27FC236}">
                <a16:creationId xmlns:a16="http://schemas.microsoft.com/office/drawing/2014/main" id="{9658DF31-821E-F468-99CD-C29493B5A8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pic>
        <p:nvPicPr>
          <p:cNvPr id="2" name="Gráfico 1" descr="Cuadrado formado por puntos">
            <a:extLst>
              <a:ext uri="{FF2B5EF4-FFF2-40B4-BE49-F238E27FC236}">
                <a16:creationId xmlns:a16="http://schemas.microsoft.com/office/drawing/2014/main" id="{913B9AA1-2E85-8F83-F3EB-74CE5C0701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sp>
        <p:nvSpPr>
          <p:cNvPr id="5" name="Google Shape;759;p27">
            <a:extLst>
              <a:ext uri="{FF2B5EF4-FFF2-40B4-BE49-F238E27FC236}">
                <a16:creationId xmlns:a16="http://schemas.microsoft.com/office/drawing/2014/main" id="{60F10277-C84E-7878-BDE6-5CE448238D40}"/>
              </a:ext>
            </a:extLst>
          </p:cNvPr>
          <p:cNvSpPr/>
          <p:nvPr/>
        </p:nvSpPr>
        <p:spPr>
          <a:xfrm>
            <a:off x="5657758" y="411127"/>
            <a:ext cx="2657547" cy="499935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 algn="ctr"/>
            <a:r>
              <a:rPr lang="es-CR" sz="2400" b="1">
                <a:solidFill>
                  <a:srgbClr val="084186"/>
                </a:solidFill>
                <a:latin typeface="Avenir" panose="02000503020000020003"/>
                <a:ea typeface="Fira Sans Extra Condensed Medium"/>
                <a:cs typeface="Fira Sans Extra Condensed Medium"/>
                <a:sym typeface="Fira Sans Extra Condensed Medium"/>
              </a:rPr>
              <a:t>Avance   100%</a:t>
            </a:r>
            <a:endParaRPr sz="2400" b="1">
              <a:solidFill>
                <a:srgbClr val="084186"/>
              </a:solidFill>
              <a:latin typeface="Avenir" panose="02000503020000020003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6376AAF-0C9E-0A60-DCBE-373B1718B56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25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" grpId="0"/>
      <p:bldP spid="673" grpId="0"/>
      <p:bldP spid="677" grpId="0"/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2" name="Google Shape;662;p34"/>
          <p:cNvGrpSpPr/>
          <p:nvPr/>
        </p:nvGrpSpPr>
        <p:grpSpPr>
          <a:xfrm rot="10800000">
            <a:off x="4708183" y="1194264"/>
            <a:ext cx="2368177" cy="2056187"/>
            <a:chOff x="5465990" y="1625289"/>
            <a:chExt cx="2987016" cy="2844849"/>
          </a:xfrm>
        </p:grpSpPr>
        <p:sp>
          <p:nvSpPr>
            <p:cNvPr id="663" name="Google Shape;663;p34"/>
            <p:cNvSpPr/>
            <p:nvPr/>
          </p:nvSpPr>
          <p:spPr>
            <a:xfrm rot="-899353">
              <a:off x="5705507" y="1910435"/>
              <a:ext cx="2283174" cy="2176943"/>
            </a:xfrm>
            <a:custGeom>
              <a:avLst/>
              <a:gdLst/>
              <a:ahLst/>
              <a:cxnLst/>
              <a:rect l="l" t="t" r="r" b="b"/>
              <a:pathLst>
                <a:path w="164374" h="156726" extrusionOk="0">
                  <a:moveTo>
                    <a:pt x="85999" y="1"/>
                  </a:moveTo>
                  <a:cubicBezTo>
                    <a:pt x="65945" y="1"/>
                    <a:pt x="45893" y="7650"/>
                    <a:pt x="30595" y="22947"/>
                  </a:cubicBezTo>
                  <a:cubicBezTo>
                    <a:pt x="0" y="53562"/>
                    <a:pt x="0" y="103174"/>
                    <a:pt x="30595" y="133770"/>
                  </a:cubicBezTo>
                  <a:cubicBezTo>
                    <a:pt x="45296" y="148470"/>
                    <a:pt x="65229" y="156726"/>
                    <a:pt x="85996" y="156726"/>
                  </a:cubicBezTo>
                  <a:cubicBezTo>
                    <a:pt x="106784" y="156726"/>
                    <a:pt x="126717" y="148470"/>
                    <a:pt x="141418" y="133770"/>
                  </a:cubicBezTo>
                  <a:cubicBezTo>
                    <a:pt x="156118" y="119069"/>
                    <a:pt x="164374" y="99136"/>
                    <a:pt x="164374" y="78368"/>
                  </a:cubicBezTo>
                  <a:cubicBezTo>
                    <a:pt x="164374" y="57580"/>
                    <a:pt x="156118" y="37648"/>
                    <a:pt x="141418" y="22947"/>
                  </a:cubicBezTo>
                  <a:cubicBezTo>
                    <a:pt x="126110" y="7650"/>
                    <a:pt x="106053" y="1"/>
                    <a:pt x="859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4"/>
            <p:cNvSpPr/>
            <p:nvPr/>
          </p:nvSpPr>
          <p:spPr>
            <a:xfrm rot="20699503">
              <a:off x="5465990" y="2014674"/>
              <a:ext cx="1331221" cy="1504332"/>
            </a:xfrm>
            <a:custGeom>
              <a:avLst/>
              <a:gdLst/>
              <a:ahLst/>
              <a:cxnLst/>
              <a:rect l="l" t="t" r="r" b="b"/>
              <a:pathLst>
                <a:path w="96799" h="102448" extrusionOk="0">
                  <a:moveTo>
                    <a:pt x="84664" y="0"/>
                  </a:moveTo>
                  <a:cubicBezTo>
                    <a:pt x="34893" y="8375"/>
                    <a:pt x="1" y="53253"/>
                    <a:pt x="5133" y="102448"/>
                  </a:cubicBezTo>
                  <a:lnTo>
                    <a:pt x="96799" y="90074"/>
                  </a:lnTo>
                  <a:lnTo>
                    <a:pt x="8466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4"/>
            <p:cNvSpPr/>
            <p:nvPr/>
          </p:nvSpPr>
          <p:spPr>
            <a:xfrm rot="-899353">
              <a:off x="5873625" y="1625289"/>
              <a:ext cx="2579381" cy="2844849"/>
            </a:xfrm>
            <a:custGeom>
              <a:avLst/>
              <a:gdLst/>
              <a:ahLst/>
              <a:cxnLst/>
              <a:rect l="l" t="t" r="r" b="b"/>
              <a:pathLst>
                <a:path w="185699" h="204811" extrusionOk="0">
                  <a:moveTo>
                    <a:pt x="73301" y="0"/>
                  </a:moveTo>
                  <a:cubicBezTo>
                    <a:pt x="47148" y="0"/>
                    <a:pt x="20997" y="9957"/>
                    <a:pt x="1015" y="29869"/>
                  </a:cubicBezTo>
                  <a:lnTo>
                    <a:pt x="72529" y="101384"/>
                  </a:lnTo>
                  <a:lnTo>
                    <a:pt x="0" y="173913"/>
                  </a:lnTo>
                  <a:cubicBezTo>
                    <a:pt x="299" y="174211"/>
                    <a:pt x="597" y="174509"/>
                    <a:pt x="895" y="174808"/>
                  </a:cubicBezTo>
                  <a:cubicBezTo>
                    <a:pt x="20888" y="194810"/>
                    <a:pt x="47091" y="204811"/>
                    <a:pt x="73297" y="204811"/>
                  </a:cubicBezTo>
                  <a:cubicBezTo>
                    <a:pt x="99503" y="204811"/>
                    <a:pt x="125712" y="194810"/>
                    <a:pt x="145714" y="174808"/>
                  </a:cubicBezTo>
                  <a:cubicBezTo>
                    <a:pt x="185698" y="134823"/>
                    <a:pt x="185698" y="69993"/>
                    <a:pt x="145714" y="29989"/>
                  </a:cubicBezTo>
                  <a:cubicBezTo>
                    <a:pt x="125712" y="9997"/>
                    <a:pt x="99506" y="0"/>
                    <a:pt x="733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R"/>
                <a:t>s</a:t>
              </a:r>
              <a:endParaRPr/>
            </a:p>
          </p:txBody>
        </p:sp>
      </p:grpSp>
      <p:grpSp>
        <p:nvGrpSpPr>
          <p:cNvPr id="666" name="Google Shape;666;p34"/>
          <p:cNvGrpSpPr/>
          <p:nvPr/>
        </p:nvGrpSpPr>
        <p:grpSpPr>
          <a:xfrm rot="10800000">
            <a:off x="3621486" y="805023"/>
            <a:ext cx="1238219" cy="930994"/>
            <a:chOff x="2254922" y="1412918"/>
            <a:chExt cx="2781762" cy="2401855"/>
          </a:xfrm>
        </p:grpSpPr>
        <p:sp>
          <p:nvSpPr>
            <p:cNvPr id="667" name="Google Shape;667;p34"/>
            <p:cNvSpPr/>
            <p:nvPr/>
          </p:nvSpPr>
          <p:spPr>
            <a:xfrm rot="1608241">
              <a:off x="2457690" y="1854050"/>
              <a:ext cx="1716739" cy="1308361"/>
            </a:xfrm>
            <a:custGeom>
              <a:avLst/>
              <a:gdLst/>
              <a:ahLst/>
              <a:cxnLst/>
              <a:rect l="l" t="t" r="r" b="b"/>
              <a:pathLst>
                <a:path w="13511" h="10297" extrusionOk="0">
                  <a:moveTo>
                    <a:pt x="7613" y="1"/>
                  </a:moveTo>
                  <a:cubicBezTo>
                    <a:pt x="7105" y="1"/>
                    <a:pt x="6605" y="107"/>
                    <a:pt x="6137" y="330"/>
                  </a:cubicBezTo>
                  <a:cubicBezTo>
                    <a:pt x="4045" y="1331"/>
                    <a:pt x="0" y="9198"/>
                    <a:pt x="0" y="9198"/>
                  </a:cubicBezTo>
                  <a:cubicBezTo>
                    <a:pt x="0" y="9198"/>
                    <a:pt x="5300" y="10296"/>
                    <a:pt x="8610" y="10296"/>
                  </a:cubicBezTo>
                  <a:cubicBezTo>
                    <a:pt x="9532" y="10296"/>
                    <a:pt x="10299" y="10211"/>
                    <a:pt x="10755" y="9993"/>
                  </a:cubicBezTo>
                  <a:cubicBezTo>
                    <a:pt x="12849" y="8993"/>
                    <a:pt x="13511" y="6019"/>
                    <a:pt x="12236" y="3351"/>
                  </a:cubicBezTo>
                  <a:cubicBezTo>
                    <a:pt x="11246" y="1279"/>
                    <a:pt x="9378" y="1"/>
                    <a:pt x="76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4"/>
            <p:cNvSpPr/>
            <p:nvPr/>
          </p:nvSpPr>
          <p:spPr>
            <a:xfrm rot="1608241">
              <a:off x="2941874" y="1719962"/>
              <a:ext cx="1787767" cy="1787767"/>
            </a:xfrm>
            <a:custGeom>
              <a:avLst/>
              <a:gdLst/>
              <a:ahLst/>
              <a:cxnLst/>
              <a:rect l="l" t="t" r="r" b="b"/>
              <a:pathLst>
                <a:path w="14070" h="14070" extrusionOk="0">
                  <a:moveTo>
                    <a:pt x="7035" y="0"/>
                  </a:moveTo>
                  <a:cubicBezTo>
                    <a:pt x="5169" y="0"/>
                    <a:pt x="3380" y="742"/>
                    <a:pt x="2061" y="2061"/>
                  </a:cubicBezTo>
                  <a:cubicBezTo>
                    <a:pt x="741" y="3380"/>
                    <a:pt x="0" y="5169"/>
                    <a:pt x="0" y="7034"/>
                  </a:cubicBezTo>
                  <a:cubicBezTo>
                    <a:pt x="0" y="8901"/>
                    <a:pt x="741" y="10689"/>
                    <a:pt x="2061" y="12009"/>
                  </a:cubicBezTo>
                  <a:cubicBezTo>
                    <a:pt x="3380" y="13328"/>
                    <a:pt x="5169" y="14070"/>
                    <a:pt x="7035" y="14070"/>
                  </a:cubicBezTo>
                  <a:cubicBezTo>
                    <a:pt x="8901" y="14070"/>
                    <a:pt x="10689" y="13328"/>
                    <a:pt x="12009" y="12009"/>
                  </a:cubicBezTo>
                  <a:cubicBezTo>
                    <a:pt x="13328" y="10689"/>
                    <a:pt x="14069" y="8901"/>
                    <a:pt x="14069" y="7034"/>
                  </a:cubicBezTo>
                  <a:cubicBezTo>
                    <a:pt x="14069" y="5169"/>
                    <a:pt x="13328" y="3380"/>
                    <a:pt x="12009" y="2061"/>
                  </a:cubicBezTo>
                  <a:cubicBezTo>
                    <a:pt x="10689" y="742"/>
                    <a:pt x="8901" y="0"/>
                    <a:pt x="70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34"/>
          <p:cNvSpPr txBox="1"/>
          <p:nvPr/>
        </p:nvSpPr>
        <p:spPr>
          <a:xfrm>
            <a:off x="3518988" y="1108805"/>
            <a:ext cx="1220854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66</a:t>
            </a:r>
            <a:r>
              <a:rPr lang="en-GB" sz="1800">
                <a:solidFill>
                  <a:schemeClr val="l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%</a:t>
            </a:r>
            <a:endParaRPr sz="18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670" name="Google Shape;670;p34"/>
          <p:cNvGrpSpPr/>
          <p:nvPr/>
        </p:nvGrpSpPr>
        <p:grpSpPr>
          <a:xfrm rot="10800000">
            <a:off x="3496895" y="1734389"/>
            <a:ext cx="1240793" cy="910022"/>
            <a:chOff x="2254922" y="1412918"/>
            <a:chExt cx="2781762" cy="2401855"/>
          </a:xfrm>
        </p:grpSpPr>
        <p:sp>
          <p:nvSpPr>
            <p:cNvPr id="671" name="Google Shape;671;p34"/>
            <p:cNvSpPr/>
            <p:nvPr/>
          </p:nvSpPr>
          <p:spPr>
            <a:xfrm rot="1608241">
              <a:off x="2457690" y="1854050"/>
              <a:ext cx="1716739" cy="1308361"/>
            </a:xfrm>
            <a:custGeom>
              <a:avLst/>
              <a:gdLst/>
              <a:ahLst/>
              <a:cxnLst/>
              <a:rect l="l" t="t" r="r" b="b"/>
              <a:pathLst>
                <a:path w="13511" h="10297" extrusionOk="0">
                  <a:moveTo>
                    <a:pt x="7613" y="1"/>
                  </a:moveTo>
                  <a:cubicBezTo>
                    <a:pt x="7105" y="1"/>
                    <a:pt x="6605" y="107"/>
                    <a:pt x="6137" y="330"/>
                  </a:cubicBezTo>
                  <a:cubicBezTo>
                    <a:pt x="4045" y="1331"/>
                    <a:pt x="0" y="9198"/>
                    <a:pt x="0" y="9198"/>
                  </a:cubicBezTo>
                  <a:cubicBezTo>
                    <a:pt x="0" y="9198"/>
                    <a:pt x="5300" y="10296"/>
                    <a:pt x="8610" y="10296"/>
                  </a:cubicBezTo>
                  <a:cubicBezTo>
                    <a:pt x="9532" y="10296"/>
                    <a:pt x="10299" y="10211"/>
                    <a:pt x="10755" y="9993"/>
                  </a:cubicBezTo>
                  <a:cubicBezTo>
                    <a:pt x="12849" y="8993"/>
                    <a:pt x="13511" y="6019"/>
                    <a:pt x="12236" y="3351"/>
                  </a:cubicBezTo>
                  <a:cubicBezTo>
                    <a:pt x="11246" y="1279"/>
                    <a:pt x="9378" y="1"/>
                    <a:pt x="76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4"/>
            <p:cNvSpPr/>
            <p:nvPr/>
          </p:nvSpPr>
          <p:spPr>
            <a:xfrm rot="1608241">
              <a:off x="2941874" y="1719962"/>
              <a:ext cx="1787767" cy="1787767"/>
            </a:xfrm>
            <a:custGeom>
              <a:avLst/>
              <a:gdLst/>
              <a:ahLst/>
              <a:cxnLst/>
              <a:rect l="l" t="t" r="r" b="b"/>
              <a:pathLst>
                <a:path w="14070" h="14070" extrusionOk="0">
                  <a:moveTo>
                    <a:pt x="7035" y="0"/>
                  </a:moveTo>
                  <a:cubicBezTo>
                    <a:pt x="5169" y="0"/>
                    <a:pt x="3380" y="742"/>
                    <a:pt x="2061" y="2061"/>
                  </a:cubicBezTo>
                  <a:cubicBezTo>
                    <a:pt x="741" y="3380"/>
                    <a:pt x="0" y="5169"/>
                    <a:pt x="0" y="7034"/>
                  </a:cubicBezTo>
                  <a:cubicBezTo>
                    <a:pt x="0" y="8901"/>
                    <a:pt x="741" y="10689"/>
                    <a:pt x="2061" y="12009"/>
                  </a:cubicBezTo>
                  <a:cubicBezTo>
                    <a:pt x="3380" y="13328"/>
                    <a:pt x="5169" y="14070"/>
                    <a:pt x="7035" y="14070"/>
                  </a:cubicBezTo>
                  <a:cubicBezTo>
                    <a:pt x="8901" y="14070"/>
                    <a:pt x="10689" y="13328"/>
                    <a:pt x="12009" y="12009"/>
                  </a:cubicBezTo>
                  <a:cubicBezTo>
                    <a:pt x="13328" y="10689"/>
                    <a:pt x="14069" y="8901"/>
                    <a:pt x="14069" y="7034"/>
                  </a:cubicBezTo>
                  <a:cubicBezTo>
                    <a:pt x="14069" y="5169"/>
                    <a:pt x="13328" y="3380"/>
                    <a:pt x="12009" y="2061"/>
                  </a:cubicBezTo>
                  <a:cubicBezTo>
                    <a:pt x="10689" y="742"/>
                    <a:pt x="8901" y="0"/>
                    <a:pt x="70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3" name="Google Shape;673;p34"/>
          <p:cNvSpPr txBox="1"/>
          <p:nvPr/>
        </p:nvSpPr>
        <p:spPr>
          <a:xfrm>
            <a:off x="3449577" y="2009388"/>
            <a:ext cx="1241772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22%</a:t>
            </a:r>
            <a:endParaRPr sz="24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674" name="Google Shape;674;p34"/>
          <p:cNvGrpSpPr/>
          <p:nvPr/>
        </p:nvGrpSpPr>
        <p:grpSpPr>
          <a:xfrm rot="10800000">
            <a:off x="3663648" y="2694299"/>
            <a:ext cx="1220854" cy="896694"/>
            <a:chOff x="2254922" y="1412918"/>
            <a:chExt cx="2781762" cy="2401855"/>
          </a:xfrm>
        </p:grpSpPr>
        <p:sp>
          <p:nvSpPr>
            <p:cNvPr id="675" name="Google Shape;675;p34"/>
            <p:cNvSpPr/>
            <p:nvPr/>
          </p:nvSpPr>
          <p:spPr>
            <a:xfrm rot="1608241">
              <a:off x="2457690" y="1854050"/>
              <a:ext cx="1716739" cy="1308361"/>
            </a:xfrm>
            <a:custGeom>
              <a:avLst/>
              <a:gdLst/>
              <a:ahLst/>
              <a:cxnLst/>
              <a:rect l="l" t="t" r="r" b="b"/>
              <a:pathLst>
                <a:path w="13511" h="10297" extrusionOk="0">
                  <a:moveTo>
                    <a:pt x="7613" y="1"/>
                  </a:moveTo>
                  <a:cubicBezTo>
                    <a:pt x="7105" y="1"/>
                    <a:pt x="6605" y="107"/>
                    <a:pt x="6137" y="330"/>
                  </a:cubicBezTo>
                  <a:cubicBezTo>
                    <a:pt x="4045" y="1331"/>
                    <a:pt x="0" y="9198"/>
                    <a:pt x="0" y="9198"/>
                  </a:cubicBezTo>
                  <a:cubicBezTo>
                    <a:pt x="0" y="9198"/>
                    <a:pt x="5300" y="10296"/>
                    <a:pt x="8610" y="10296"/>
                  </a:cubicBezTo>
                  <a:cubicBezTo>
                    <a:pt x="9532" y="10296"/>
                    <a:pt x="10299" y="10211"/>
                    <a:pt x="10755" y="9993"/>
                  </a:cubicBezTo>
                  <a:cubicBezTo>
                    <a:pt x="12849" y="8993"/>
                    <a:pt x="13511" y="6019"/>
                    <a:pt x="12236" y="3351"/>
                  </a:cubicBezTo>
                  <a:cubicBezTo>
                    <a:pt x="11246" y="1279"/>
                    <a:pt x="9378" y="1"/>
                    <a:pt x="76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4"/>
            <p:cNvSpPr/>
            <p:nvPr/>
          </p:nvSpPr>
          <p:spPr>
            <a:xfrm rot="1608241">
              <a:off x="2941874" y="1719962"/>
              <a:ext cx="1787767" cy="1787767"/>
            </a:xfrm>
            <a:custGeom>
              <a:avLst/>
              <a:gdLst/>
              <a:ahLst/>
              <a:cxnLst/>
              <a:rect l="l" t="t" r="r" b="b"/>
              <a:pathLst>
                <a:path w="14070" h="14070" extrusionOk="0">
                  <a:moveTo>
                    <a:pt x="7035" y="0"/>
                  </a:moveTo>
                  <a:cubicBezTo>
                    <a:pt x="5169" y="0"/>
                    <a:pt x="3380" y="742"/>
                    <a:pt x="2061" y="2061"/>
                  </a:cubicBezTo>
                  <a:cubicBezTo>
                    <a:pt x="741" y="3380"/>
                    <a:pt x="0" y="5169"/>
                    <a:pt x="0" y="7034"/>
                  </a:cubicBezTo>
                  <a:cubicBezTo>
                    <a:pt x="0" y="8901"/>
                    <a:pt x="741" y="10689"/>
                    <a:pt x="2061" y="12009"/>
                  </a:cubicBezTo>
                  <a:cubicBezTo>
                    <a:pt x="3380" y="13328"/>
                    <a:pt x="5169" y="14070"/>
                    <a:pt x="7035" y="14070"/>
                  </a:cubicBezTo>
                  <a:cubicBezTo>
                    <a:pt x="8901" y="14070"/>
                    <a:pt x="10689" y="13328"/>
                    <a:pt x="12009" y="12009"/>
                  </a:cubicBezTo>
                  <a:cubicBezTo>
                    <a:pt x="13328" y="10689"/>
                    <a:pt x="14069" y="8901"/>
                    <a:pt x="14069" y="7034"/>
                  </a:cubicBezTo>
                  <a:cubicBezTo>
                    <a:pt x="14069" y="5169"/>
                    <a:pt x="13328" y="3380"/>
                    <a:pt x="12009" y="2061"/>
                  </a:cubicBezTo>
                  <a:cubicBezTo>
                    <a:pt x="10689" y="742"/>
                    <a:pt x="8901" y="0"/>
                    <a:pt x="70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7" name="Google Shape;677;p34"/>
          <p:cNvSpPr txBox="1"/>
          <p:nvPr/>
        </p:nvSpPr>
        <p:spPr>
          <a:xfrm>
            <a:off x="3588142" y="2925939"/>
            <a:ext cx="1173914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12%</a:t>
            </a:r>
            <a:endParaRPr sz="2400">
              <a:solidFill>
                <a:schemeClr val="lt1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9F4A137A-5333-6734-674C-3A1BE6216D2F}"/>
              </a:ext>
            </a:extLst>
          </p:cNvPr>
          <p:cNvGrpSpPr/>
          <p:nvPr/>
        </p:nvGrpSpPr>
        <p:grpSpPr>
          <a:xfrm>
            <a:off x="6522028" y="1085000"/>
            <a:ext cx="2446253" cy="709692"/>
            <a:chOff x="6599041" y="794760"/>
            <a:chExt cx="2446253" cy="709692"/>
          </a:xfrm>
        </p:grpSpPr>
        <p:sp>
          <p:nvSpPr>
            <p:cNvPr id="12" name="Diagrama de flujo: conector 11">
              <a:extLst>
                <a:ext uri="{FF2B5EF4-FFF2-40B4-BE49-F238E27FC236}">
                  <a16:creationId xmlns:a16="http://schemas.microsoft.com/office/drawing/2014/main" id="{A0DAD379-9BE1-7EBC-46D8-F6F6C2348644}"/>
                </a:ext>
              </a:extLst>
            </p:cNvPr>
            <p:cNvSpPr/>
            <p:nvPr/>
          </p:nvSpPr>
          <p:spPr>
            <a:xfrm>
              <a:off x="8540265" y="794760"/>
              <a:ext cx="446458" cy="400110"/>
            </a:xfrm>
            <a:prstGeom prst="flowChartConnector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grpSp>
          <p:nvGrpSpPr>
            <p:cNvPr id="41" name="Grupo 40">
              <a:extLst>
                <a:ext uri="{FF2B5EF4-FFF2-40B4-BE49-F238E27FC236}">
                  <a16:creationId xmlns:a16="http://schemas.microsoft.com/office/drawing/2014/main" id="{1CA745D4-4D33-CC68-3756-5CF679EA5F1B}"/>
                </a:ext>
              </a:extLst>
            </p:cNvPr>
            <p:cNvGrpSpPr/>
            <p:nvPr/>
          </p:nvGrpSpPr>
          <p:grpSpPr>
            <a:xfrm>
              <a:off x="6599041" y="799419"/>
              <a:ext cx="2446253" cy="705033"/>
              <a:chOff x="6599041" y="799419"/>
              <a:chExt cx="2446253" cy="705033"/>
            </a:xfrm>
          </p:grpSpPr>
          <p:cxnSp>
            <p:nvCxnSpPr>
              <p:cNvPr id="660" name="Google Shape;660;p34"/>
              <p:cNvCxnSpPr>
                <a:cxnSpLocks/>
                <a:endCxn id="661" idx="1"/>
              </p:cNvCxnSpPr>
              <p:nvPr/>
            </p:nvCxnSpPr>
            <p:spPr>
              <a:xfrm flipV="1">
                <a:off x="6599041" y="975669"/>
                <a:ext cx="615152" cy="528783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61" name="Google Shape;661;p34"/>
              <p:cNvSpPr txBox="1"/>
              <p:nvPr/>
            </p:nvSpPr>
            <p:spPr>
              <a:xfrm>
                <a:off x="7214193" y="799419"/>
                <a:ext cx="1374300" cy="35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chemeClr val="accent2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Por validar </a:t>
                </a:r>
                <a:endParaRPr sz="2000" b="1">
                  <a:solidFill>
                    <a:schemeClr val="accent2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1C66C811-38AF-267D-4EEE-65D500F92F9E}"/>
                  </a:ext>
                </a:extLst>
              </p:cNvPr>
              <p:cNvSpPr txBox="1"/>
              <p:nvPr/>
            </p:nvSpPr>
            <p:spPr>
              <a:xfrm>
                <a:off x="8598836" y="804654"/>
                <a:ext cx="4464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R" sz="2000">
                    <a:solidFill>
                      <a:schemeClr val="bg1"/>
                    </a:solidFill>
                  </a:rPr>
                  <a:t>6</a:t>
                </a:r>
              </a:p>
            </p:txBody>
          </p:sp>
        </p:grp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id="{8641240C-E424-A1D0-8CD7-96175342116A}"/>
              </a:ext>
            </a:extLst>
          </p:cNvPr>
          <p:cNvGrpSpPr/>
          <p:nvPr/>
        </p:nvGrpSpPr>
        <p:grpSpPr>
          <a:xfrm>
            <a:off x="6829017" y="2289981"/>
            <a:ext cx="2432278" cy="437404"/>
            <a:chOff x="6882357" y="1814753"/>
            <a:chExt cx="2432278" cy="437404"/>
          </a:xfrm>
        </p:grpSpPr>
        <p:sp>
          <p:nvSpPr>
            <p:cNvPr id="13" name="Diagrama de flujo: conector 12">
              <a:extLst>
                <a:ext uri="{FF2B5EF4-FFF2-40B4-BE49-F238E27FC236}">
                  <a16:creationId xmlns:a16="http://schemas.microsoft.com/office/drawing/2014/main" id="{2E1ABF6A-9EC7-4DB7-E094-B99EDC10B273}"/>
                </a:ext>
              </a:extLst>
            </p:cNvPr>
            <p:cNvSpPr/>
            <p:nvPr/>
          </p:nvSpPr>
          <p:spPr>
            <a:xfrm>
              <a:off x="8538778" y="1814753"/>
              <a:ext cx="446458" cy="400110"/>
            </a:xfrm>
            <a:prstGeom prst="flowChartConnector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19F22F81-30A3-42CF-3655-563306D276ED}"/>
                </a:ext>
              </a:extLst>
            </p:cNvPr>
            <p:cNvGrpSpPr/>
            <p:nvPr/>
          </p:nvGrpSpPr>
          <p:grpSpPr>
            <a:xfrm>
              <a:off x="6882357" y="1843972"/>
              <a:ext cx="2432278" cy="408185"/>
              <a:chOff x="6882357" y="1843972"/>
              <a:chExt cx="2432278" cy="408185"/>
            </a:xfrm>
          </p:grpSpPr>
          <p:cxnSp>
            <p:nvCxnSpPr>
              <p:cNvPr id="658" name="Google Shape;658;p34"/>
              <p:cNvCxnSpPr>
                <a:cxnSpLocks/>
                <a:endCxn id="659" idx="1"/>
              </p:cNvCxnSpPr>
              <p:nvPr/>
            </p:nvCxnSpPr>
            <p:spPr>
              <a:xfrm>
                <a:off x="6882357" y="1891691"/>
                <a:ext cx="331836" cy="184216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59" name="Google Shape;659;p34"/>
              <p:cNvSpPr txBox="1"/>
              <p:nvPr/>
            </p:nvSpPr>
            <p:spPr>
              <a:xfrm>
                <a:off x="7214193" y="1899657"/>
                <a:ext cx="1374300" cy="35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chemeClr val="accent6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En plazo</a:t>
                </a:r>
                <a:endParaRPr sz="2000" b="1">
                  <a:solidFill>
                    <a:schemeClr val="accent6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5DBE9277-9ACB-9592-6B12-11EC9E94EE23}"/>
                  </a:ext>
                </a:extLst>
              </p:cNvPr>
              <p:cNvSpPr txBox="1"/>
              <p:nvPr/>
            </p:nvSpPr>
            <p:spPr>
              <a:xfrm>
                <a:off x="8537785" y="1843972"/>
                <a:ext cx="77685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R" sz="2000">
                    <a:solidFill>
                      <a:schemeClr val="bg1"/>
                    </a:solidFill>
                  </a:rPr>
                  <a:t>11</a:t>
                </a:r>
              </a:p>
            </p:txBody>
          </p:sp>
        </p:grpSp>
      </p:grpSp>
      <p:grpSp>
        <p:nvGrpSpPr>
          <p:cNvPr id="38" name="Grupo 37">
            <a:extLst>
              <a:ext uri="{FF2B5EF4-FFF2-40B4-BE49-F238E27FC236}">
                <a16:creationId xmlns:a16="http://schemas.microsoft.com/office/drawing/2014/main" id="{40DF0033-3502-E1E4-88A3-0A12D122F755}"/>
              </a:ext>
            </a:extLst>
          </p:cNvPr>
          <p:cNvGrpSpPr/>
          <p:nvPr/>
        </p:nvGrpSpPr>
        <p:grpSpPr>
          <a:xfrm>
            <a:off x="6612368" y="2962369"/>
            <a:ext cx="2761146" cy="688244"/>
            <a:chOff x="6689381" y="2672129"/>
            <a:chExt cx="2761146" cy="688244"/>
          </a:xfrm>
        </p:grpSpPr>
        <p:sp>
          <p:nvSpPr>
            <p:cNvPr id="15" name="Diagrama de flujo: conector 14">
              <a:extLst>
                <a:ext uri="{FF2B5EF4-FFF2-40B4-BE49-F238E27FC236}">
                  <a16:creationId xmlns:a16="http://schemas.microsoft.com/office/drawing/2014/main" id="{528C68D2-BD70-01A4-E8D9-72F445D3C9A0}"/>
                </a:ext>
              </a:extLst>
            </p:cNvPr>
            <p:cNvSpPr/>
            <p:nvPr/>
          </p:nvSpPr>
          <p:spPr>
            <a:xfrm>
              <a:off x="8546879" y="2960263"/>
              <a:ext cx="446458" cy="400110"/>
            </a:xfrm>
            <a:prstGeom prst="flowChartConnector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R"/>
            </a:p>
          </p:txBody>
        </p: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9DF9BD28-961A-ED45-446C-BFD69DAF8873}"/>
                </a:ext>
              </a:extLst>
            </p:cNvPr>
            <p:cNvGrpSpPr/>
            <p:nvPr/>
          </p:nvGrpSpPr>
          <p:grpSpPr>
            <a:xfrm>
              <a:off x="6689381" y="2672129"/>
              <a:ext cx="2761146" cy="688193"/>
              <a:chOff x="6689381" y="2672129"/>
              <a:chExt cx="2761146" cy="688193"/>
            </a:xfrm>
          </p:grpSpPr>
          <p:cxnSp>
            <p:nvCxnSpPr>
              <p:cNvPr id="656" name="Google Shape;656;p34"/>
              <p:cNvCxnSpPr>
                <a:cxnSpLocks/>
                <a:endCxn id="657" idx="1"/>
              </p:cNvCxnSpPr>
              <p:nvPr/>
            </p:nvCxnSpPr>
            <p:spPr>
              <a:xfrm>
                <a:off x="6689381" y="2672129"/>
                <a:ext cx="524812" cy="504028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57" name="Google Shape;657;p34"/>
              <p:cNvSpPr txBox="1"/>
              <p:nvPr/>
            </p:nvSpPr>
            <p:spPr>
              <a:xfrm>
                <a:off x="7214193" y="2999907"/>
                <a:ext cx="1374300" cy="35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GB" sz="2000" b="1">
                    <a:solidFill>
                      <a:schemeClr val="accent5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Cumplida</a:t>
                </a:r>
                <a:endParaRPr sz="2000" b="1">
                  <a:solidFill>
                    <a:schemeClr val="accent5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16" name="CuadroTexto 15">
                <a:extLst>
                  <a:ext uri="{FF2B5EF4-FFF2-40B4-BE49-F238E27FC236}">
                    <a16:creationId xmlns:a16="http://schemas.microsoft.com/office/drawing/2014/main" id="{87F32370-C963-F266-0FCB-389A497BC4C6}"/>
                  </a:ext>
                </a:extLst>
              </p:cNvPr>
              <p:cNvSpPr txBox="1"/>
              <p:nvPr/>
            </p:nvSpPr>
            <p:spPr>
              <a:xfrm>
                <a:off x="8546879" y="2960212"/>
                <a:ext cx="90364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R" sz="2000">
                    <a:solidFill>
                      <a:schemeClr val="bg1"/>
                    </a:solidFill>
                  </a:rPr>
                  <a:t>33</a:t>
                </a:r>
              </a:p>
            </p:txBody>
          </p:sp>
        </p:grpSp>
      </p:grpSp>
      <p:sp>
        <p:nvSpPr>
          <p:cNvPr id="4" name="TextBox 69">
            <a:extLst>
              <a:ext uri="{FF2B5EF4-FFF2-40B4-BE49-F238E27FC236}">
                <a16:creationId xmlns:a16="http://schemas.microsoft.com/office/drawing/2014/main" id="{64D2CB75-A251-EF7F-7498-630032A426CE}"/>
              </a:ext>
            </a:extLst>
          </p:cNvPr>
          <p:cNvSpPr txBox="1"/>
          <p:nvPr/>
        </p:nvSpPr>
        <p:spPr>
          <a:xfrm>
            <a:off x="-1145764" y="197472"/>
            <a:ext cx="7032171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  <a:spcBef>
                <a:spcPct val="0"/>
              </a:spcBef>
            </a:pPr>
            <a:r>
              <a:rPr lang="en-US" sz="1700">
                <a:solidFill>
                  <a:srgbClr val="08418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Estado de las recomendaciones Programa 7786</a:t>
            </a: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1059F64B-9F21-7B3B-4F0A-8B8CF4A0F6FD}"/>
              </a:ext>
            </a:extLst>
          </p:cNvPr>
          <p:cNvGrpSpPr/>
          <p:nvPr/>
        </p:nvGrpSpPr>
        <p:grpSpPr>
          <a:xfrm>
            <a:off x="-415141" y="1962240"/>
            <a:ext cx="2091907" cy="3039759"/>
            <a:chOff x="978375" y="1894637"/>
            <a:chExt cx="2420240" cy="3573385"/>
          </a:xfrm>
        </p:grpSpPr>
        <p:sp>
          <p:nvSpPr>
            <p:cNvPr id="45" name="Freeform 2">
              <a:extLst>
                <a:ext uri="{FF2B5EF4-FFF2-40B4-BE49-F238E27FC236}">
                  <a16:creationId xmlns:a16="http://schemas.microsoft.com/office/drawing/2014/main" id="{9084D30E-13AC-6E00-6C53-D191ECA401F0}"/>
                </a:ext>
              </a:extLst>
            </p:cNvPr>
            <p:cNvSpPr/>
            <p:nvPr/>
          </p:nvSpPr>
          <p:spPr>
            <a:xfrm>
              <a:off x="978375" y="1894637"/>
              <a:ext cx="1809750" cy="1809749"/>
            </a:xfrm>
            <a:custGeom>
              <a:avLst/>
              <a:gdLst/>
              <a:ahLst/>
              <a:cxnLst/>
              <a:rect l="l" t="t" r="r" b="b"/>
              <a:pathLst>
                <a:path w="2714625" h="2714625">
                  <a:moveTo>
                    <a:pt x="0" y="0"/>
                  </a:moveTo>
                  <a:lnTo>
                    <a:pt x="2714625" y="0"/>
                  </a:lnTo>
                  <a:lnTo>
                    <a:pt x="2714625" y="2714625"/>
                  </a:lnTo>
                  <a:lnTo>
                    <a:pt x="0" y="27146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6" name="Group 4">
              <a:extLst>
                <a:ext uri="{FF2B5EF4-FFF2-40B4-BE49-F238E27FC236}">
                  <a16:creationId xmlns:a16="http://schemas.microsoft.com/office/drawing/2014/main" id="{144D00AF-9D94-A442-51B4-EE81A722CCC7}"/>
                </a:ext>
              </a:extLst>
            </p:cNvPr>
            <p:cNvGrpSpPr/>
            <p:nvPr/>
          </p:nvGrpSpPr>
          <p:grpSpPr>
            <a:xfrm>
              <a:off x="1127780" y="2025490"/>
              <a:ext cx="1531361" cy="1531361"/>
              <a:chOff x="0" y="0"/>
              <a:chExt cx="812800" cy="812800"/>
            </a:xfrm>
          </p:grpSpPr>
          <p:sp>
            <p:nvSpPr>
              <p:cNvPr id="53" name="Freeform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0C5243DA-F568-7FBD-4808-9117E16E896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186"/>
              </a:solidFill>
            </p:spPr>
            <p:txBody>
              <a:bodyPr/>
              <a:lstStyle/>
              <a:p>
                <a:pPr defTabSz="609630"/>
                <a:endParaRPr lang="es-CR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4" name="TextBox 6">
                <a:extLst>
                  <a:ext uri="{FF2B5EF4-FFF2-40B4-BE49-F238E27FC236}">
                    <a16:creationId xmlns:a16="http://schemas.microsoft.com/office/drawing/2014/main" id="{042ACC50-4A28-75B5-F6EA-CDF7C6FBE755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41666" tIns="41666" rIns="41666" bIns="41666" rtlCol="0" anchor="ctr"/>
              <a:lstStyle/>
              <a:p>
                <a:pPr algn="ctr" defTabSz="609630">
                  <a:lnSpc>
                    <a:spcPts val="1399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7" name="Freeform 7">
              <a:extLst>
                <a:ext uri="{FF2B5EF4-FFF2-40B4-BE49-F238E27FC236}">
                  <a16:creationId xmlns:a16="http://schemas.microsoft.com/office/drawing/2014/main" id="{5292AC4D-3DBC-A3DB-C45B-A6FA1209995A}"/>
                </a:ext>
              </a:extLst>
            </p:cNvPr>
            <p:cNvSpPr/>
            <p:nvPr/>
          </p:nvSpPr>
          <p:spPr>
            <a:xfrm>
              <a:off x="1523950" y="2405868"/>
              <a:ext cx="739023" cy="731633"/>
            </a:xfrm>
            <a:custGeom>
              <a:avLst/>
              <a:gdLst/>
              <a:ahLst/>
              <a:cxnLst/>
              <a:rect l="l" t="t" r="r" b="b"/>
              <a:pathLst>
                <a:path w="1108535" h="1097450">
                  <a:moveTo>
                    <a:pt x="0" y="0"/>
                  </a:moveTo>
                  <a:lnTo>
                    <a:pt x="1108535" y="0"/>
                  </a:lnTo>
                  <a:lnTo>
                    <a:pt x="1108535" y="1097450"/>
                  </a:lnTo>
                  <a:lnTo>
                    <a:pt x="0" y="1097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48" name="Group 11">
              <a:extLst>
                <a:ext uri="{FF2B5EF4-FFF2-40B4-BE49-F238E27FC236}">
                  <a16:creationId xmlns:a16="http://schemas.microsoft.com/office/drawing/2014/main" id="{FC2207FE-B32A-CF68-3BC7-95401334A147}"/>
                </a:ext>
              </a:extLst>
            </p:cNvPr>
            <p:cNvGrpSpPr/>
            <p:nvPr/>
          </p:nvGrpSpPr>
          <p:grpSpPr>
            <a:xfrm>
              <a:off x="1174305" y="3173797"/>
              <a:ext cx="1465750" cy="496264"/>
              <a:chOff x="76200" y="2"/>
              <a:chExt cx="2400661" cy="812800"/>
            </a:xfrm>
          </p:grpSpPr>
          <p:sp>
            <p:nvSpPr>
              <p:cNvPr id="51" name="Freeform 12">
                <a:extLst>
                  <a:ext uri="{FF2B5EF4-FFF2-40B4-BE49-F238E27FC236}">
                    <a16:creationId xmlns:a16="http://schemas.microsoft.com/office/drawing/2014/main" id="{6B01936A-E727-CAA0-0102-A8DCDAC1C736}"/>
                  </a:ext>
                </a:extLst>
              </p:cNvPr>
              <p:cNvSpPr/>
              <p:nvPr/>
            </p:nvSpPr>
            <p:spPr>
              <a:xfrm>
                <a:off x="1664061" y="2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84186"/>
              </a:solidFill>
            </p:spPr>
            <p:txBody>
              <a:bodyPr/>
              <a:lstStyle/>
              <a:p>
                <a:pPr defTabSz="609630"/>
                <a:endParaRPr lang="es-CR" sz="12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TextBox 13">
                <a:extLst>
                  <a:ext uri="{FF2B5EF4-FFF2-40B4-BE49-F238E27FC236}">
                    <a16:creationId xmlns:a16="http://schemas.microsoft.com/office/drawing/2014/main" id="{AD35CA76-0F6A-8812-504F-D3F48DB8A65F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1889" tIns="31889" rIns="31889" bIns="31889" rtlCol="0" anchor="ctr"/>
              <a:lstStyle/>
              <a:p>
                <a:pPr algn="ctr" defTabSz="609630">
                  <a:lnSpc>
                    <a:spcPts val="1399"/>
                  </a:lnSpc>
                </a:pPr>
                <a:endParaRPr sz="12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9" name="TextBox 69">
              <a:extLst>
                <a:ext uri="{FF2B5EF4-FFF2-40B4-BE49-F238E27FC236}">
                  <a16:creationId xmlns:a16="http://schemas.microsoft.com/office/drawing/2014/main" id="{970F4ACC-FB44-ED11-EE90-BC7BCFB10CFE}"/>
                </a:ext>
              </a:extLst>
            </p:cNvPr>
            <p:cNvSpPr txBox="1"/>
            <p:nvPr/>
          </p:nvSpPr>
          <p:spPr>
            <a:xfrm>
              <a:off x="1632538" y="4460768"/>
              <a:ext cx="1766077" cy="1007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Ejecución del </a:t>
              </a:r>
            </a:p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Plan de Trabajo</a:t>
              </a:r>
            </a:p>
            <a:p>
              <a:pPr algn="ctr" defTabSz="609630">
                <a:lnSpc>
                  <a:spcPts val="2333"/>
                </a:lnSpc>
                <a:spcBef>
                  <a:spcPct val="0"/>
                </a:spcBef>
              </a:pPr>
              <a:r>
                <a:rPr lang="en-US" sz="1350">
                  <a:solidFill>
                    <a:srgbClr val="084186"/>
                  </a:solidFill>
                  <a:latin typeface="Avenir" panose="02000503020000020003"/>
                  <a:ea typeface="Gulim" panose="020B0503020000020004" pitchFamily="34" charset="-127"/>
                  <a:cs typeface="Inter Bold"/>
                  <a:sym typeface="Inter Bold"/>
                </a:rPr>
                <a:t>2024</a:t>
              </a:r>
            </a:p>
          </p:txBody>
        </p:sp>
        <p:sp>
          <p:nvSpPr>
            <p:cNvPr id="50" name="Freeform 79">
              <a:extLst>
                <a:ext uri="{FF2B5EF4-FFF2-40B4-BE49-F238E27FC236}">
                  <a16:creationId xmlns:a16="http://schemas.microsoft.com/office/drawing/2014/main" id="{EF22C1FA-1595-FE49-91F0-126FDB8FB72D}"/>
                </a:ext>
              </a:extLst>
            </p:cNvPr>
            <p:cNvSpPr/>
            <p:nvPr/>
          </p:nvSpPr>
          <p:spPr>
            <a:xfrm rot="5400000">
              <a:off x="1576291" y="3932831"/>
              <a:ext cx="621639" cy="96099"/>
            </a:xfrm>
            <a:custGeom>
              <a:avLst/>
              <a:gdLst/>
              <a:ahLst/>
              <a:cxnLst/>
              <a:rect l="l" t="t" r="r" b="b"/>
              <a:pathLst>
                <a:path w="932458" h="144149">
                  <a:moveTo>
                    <a:pt x="0" y="0"/>
                  </a:moveTo>
                  <a:lnTo>
                    <a:pt x="932459" y="0"/>
                  </a:lnTo>
                  <a:lnTo>
                    <a:pt x="932459" y="144149"/>
                  </a:lnTo>
                  <a:lnTo>
                    <a:pt x="0" y="144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174585" b="-1712468"/>
              </a:stretch>
            </a:blipFill>
          </p:spPr>
          <p:txBody>
            <a:bodyPr/>
            <a:lstStyle/>
            <a:p>
              <a:pPr defTabSz="609630"/>
              <a:endParaRPr lang="es-CR" sz="1200" b="1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5" name="Gráfico 54" descr="Cuadrado formado por puntos">
            <a:extLst>
              <a:ext uri="{FF2B5EF4-FFF2-40B4-BE49-F238E27FC236}">
                <a16:creationId xmlns:a16="http://schemas.microsoft.com/office/drawing/2014/main" id="{9658DF31-821E-F468-99CD-C29493B5A8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pic>
        <p:nvPicPr>
          <p:cNvPr id="2" name="Gráfico 1" descr="Cuadrado formado por puntos">
            <a:extLst>
              <a:ext uri="{FF2B5EF4-FFF2-40B4-BE49-F238E27FC236}">
                <a16:creationId xmlns:a16="http://schemas.microsoft.com/office/drawing/2014/main" id="{913B9AA1-2E85-8F83-F3EB-74CE5C0701B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sp>
        <p:nvSpPr>
          <p:cNvPr id="5" name="Google Shape;759;p27">
            <a:extLst>
              <a:ext uri="{FF2B5EF4-FFF2-40B4-BE49-F238E27FC236}">
                <a16:creationId xmlns:a16="http://schemas.microsoft.com/office/drawing/2014/main" id="{60F10277-C84E-7878-BDE6-5CE448238D40}"/>
              </a:ext>
            </a:extLst>
          </p:cNvPr>
          <p:cNvSpPr/>
          <p:nvPr/>
        </p:nvSpPr>
        <p:spPr>
          <a:xfrm>
            <a:off x="5657758" y="411127"/>
            <a:ext cx="2657547" cy="499935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 algn="ctr"/>
            <a:r>
              <a:rPr lang="es-CR" sz="2400" b="1">
                <a:solidFill>
                  <a:srgbClr val="084186"/>
                </a:solidFill>
                <a:latin typeface="Avenir" panose="02000503020000020003"/>
                <a:ea typeface="Fira Sans Extra Condensed Medium"/>
                <a:cs typeface="Fira Sans Extra Condensed Medium"/>
                <a:sym typeface="Fira Sans Extra Condensed Medium"/>
              </a:rPr>
              <a:t>Avance   100%</a:t>
            </a:r>
            <a:endParaRPr sz="2400" b="1">
              <a:solidFill>
                <a:srgbClr val="084186"/>
              </a:solidFill>
              <a:latin typeface="Avenir" panose="02000503020000020003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6376AAF-0C9E-0A60-DCBE-373B1718B56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25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9" grpId="0"/>
      <p:bldP spid="673" grpId="0"/>
      <p:bldP spid="677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6">
            <a:extLst>
              <a:ext uri="{FF2B5EF4-FFF2-40B4-BE49-F238E27FC236}">
                <a16:creationId xmlns:a16="http://schemas.microsoft.com/office/drawing/2014/main" id="{D813C2B4-3C39-1414-8BC6-996474427004}"/>
              </a:ext>
            </a:extLst>
          </p:cNvPr>
          <p:cNvGrpSpPr/>
          <p:nvPr/>
        </p:nvGrpSpPr>
        <p:grpSpPr>
          <a:xfrm>
            <a:off x="2644792" y="126179"/>
            <a:ext cx="6343911" cy="4103384"/>
            <a:chOff x="2644792" y="126179"/>
            <a:chExt cx="6343911" cy="4103384"/>
          </a:xfrm>
        </p:grpSpPr>
        <p:sp>
          <p:nvSpPr>
            <p:cNvPr id="235" name="Google Shape;235;p21"/>
            <p:cNvSpPr/>
            <p:nvPr/>
          </p:nvSpPr>
          <p:spPr>
            <a:xfrm rot="10353647">
              <a:off x="3705206" y="2797442"/>
              <a:ext cx="1018769" cy="771459"/>
            </a:xfrm>
            <a:custGeom>
              <a:avLst/>
              <a:gdLst/>
              <a:ahLst/>
              <a:cxnLst/>
              <a:rect l="l" t="t" r="r" b="b"/>
              <a:pathLst>
                <a:path w="8935" h="6766" extrusionOk="0">
                  <a:moveTo>
                    <a:pt x="5559" y="1"/>
                  </a:moveTo>
                  <a:lnTo>
                    <a:pt x="5251" y="14"/>
                  </a:lnTo>
                  <a:lnTo>
                    <a:pt x="4675" y="121"/>
                  </a:lnTo>
                  <a:lnTo>
                    <a:pt x="4126" y="322"/>
                  </a:lnTo>
                  <a:lnTo>
                    <a:pt x="3630" y="604"/>
                  </a:lnTo>
                  <a:lnTo>
                    <a:pt x="3188" y="965"/>
                  </a:lnTo>
                  <a:lnTo>
                    <a:pt x="2827" y="1394"/>
                  </a:lnTo>
                  <a:lnTo>
                    <a:pt x="2532" y="1876"/>
                  </a:lnTo>
                  <a:lnTo>
                    <a:pt x="2318" y="2425"/>
                  </a:lnTo>
                  <a:lnTo>
                    <a:pt x="2251" y="2707"/>
                  </a:lnTo>
                  <a:lnTo>
                    <a:pt x="0" y="3377"/>
                  </a:lnTo>
                  <a:lnTo>
                    <a:pt x="2251" y="4046"/>
                  </a:lnTo>
                  <a:lnTo>
                    <a:pt x="2318" y="4341"/>
                  </a:lnTo>
                  <a:lnTo>
                    <a:pt x="2519" y="4877"/>
                  </a:lnTo>
                  <a:lnTo>
                    <a:pt x="2813" y="5372"/>
                  </a:lnTo>
                  <a:lnTo>
                    <a:pt x="3188" y="5801"/>
                  </a:lnTo>
                  <a:lnTo>
                    <a:pt x="3630" y="6163"/>
                  </a:lnTo>
                  <a:lnTo>
                    <a:pt x="4126" y="6444"/>
                  </a:lnTo>
                  <a:lnTo>
                    <a:pt x="4675" y="6645"/>
                  </a:lnTo>
                  <a:lnTo>
                    <a:pt x="5251" y="6752"/>
                  </a:lnTo>
                  <a:lnTo>
                    <a:pt x="5559" y="6766"/>
                  </a:lnTo>
                  <a:lnTo>
                    <a:pt x="5908" y="6752"/>
                  </a:lnTo>
                  <a:lnTo>
                    <a:pt x="6564" y="6618"/>
                  </a:lnTo>
                  <a:lnTo>
                    <a:pt x="7167" y="6364"/>
                  </a:lnTo>
                  <a:lnTo>
                    <a:pt x="7703" y="5989"/>
                  </a:lnTo>
                  <a:lnTo>
                    <a:pt x="8171" y="5533"/>
                  </a:lnTo>
                  <a:lnTo>
                    <a:pt x="8533" y="4997"/>
                  </a:lnTo>
                  <a:lnTo>
                    <a:pt x="8788" y="4395"/>
                  </a:lnTo>
                  <a:lnTo>
                    <a:pt x="8922" y="3725"/>
                  </a:lnTo>
                  <a:lnTo>
                    <a:pt x="8935" y="3377"/>
                  </a:lnTo>
                  <a:lnTo>
                    <a:pt x="8922" y="3042"/>
                  </a:lnTo>
                  <a:lnTo>
                    <a:pt x="8788" y="2372"/>
                  </a:lnTo>
                  <a:lnTo>
                    <a:pt x="8533" y="1769"/>
                  </a:lnTo>
                  <a:lnTo>
                    <a:pt x="8171" y="1233"/>
                  </a:lnTo>
                  <a:lnTo>
                    <a:pt x="7703" y="778"/>
                  </a:lnTo>
                  <a:lnTo>
                    <a:pt x="7167" y="403"/>
                  </a:lnTo>
                  <a:lnTo>
                    <a:pt x="6564" y="148"/>
                  </a:lnTo>
                  <a:lnTo>
                    <a:pt x="5908" y="14"/>
                  </a:lnTo>
                  <a:lnTo>
                    <a:pt x="55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1"/>
            <p:cNvSpPr/>
            <p:nvPr/>
          </p:nvSpPr>
          <p:spPr>
            <a:xfrm rot="10800000">
              <a:off x="3655336" y="935668"/>
              <a:ext cx="1020365" cy="769863"/>
            </a:xfrm>
            <a:custGeom>
              <a:avLst/>
              <a:gdLst/>
              <a:ahLst/>
              <a:cxnLst/>
              <a:rect l="l" t="t" r="r" b="b"/>
              <a:pathLst>
                <a:path w="8949" h="6752" extrusionOk="0">
                  <a:moveTo>
                    <a:pt x="5559" y="0"/>
                  </a:moveTo>
                  <a:lnTo>
                    <a:pt x="5265" y="14"/>
                  </a:lnTo>
                  <a:lnTo>
                    <a:pt x="4675" y="121"/>
                  </a:lnTo>
                  <a:lnTo>
                    <a:pt x="4139" y="309"/>
                  </a:lnTo>
                  <a:lnTo>
                    <a:pt x="3644" y="603"/>
                  </a:lnTo>
                  <a:lnTo>
                    <a:pt x="3202" y="965"/>
                  </a:lnTo>
                  <a:lnTo>
                    <a:pt x="2827" y="1394"/>
                  </a:lnTo>
                  <a:lnTo>
                    <a:pt x="2532" y="1876"/>
                  </a:lnTo>
                  <a:lnTo>
                    <a:pt x="2318" y="2412"/>
                  </a:lnTo>
                  <a:lnTo>
                    <a:pt x="2251" y="2706"/>
                  </a:lnTo>
                  <a:lnTo>
                    <a:pt x="0" y="3363"/>
                  </a:lnTo>
                  <a:lnTo>
                    <a:pt x="2251" y="4046"/>
                  </a:lnTo>
                  <a:lnTo>
                    <a:pt x="2318" y="4341"/>
                  </a:lnTo>
                  <a:lnTo>
                    <a:pt x="2532" y="4876"/>
                  </a:lnTo>
                  <a:lnTo>
                    <a:pt x="2827" y="5359"/>
                  </a:lnTo>
                  <a:lnTo>
                    <a:pt x="3202" y="5801"/>
                  </a:lnTo>
                  <a:lnTo>
                    <a:pt x="3630" y="6162"/>
                  </a:lnTo>
                  <a:lnTo>
                    <a:pt x="4126" y="6444"/>
                  </a:lnTo>
                  <a:lnTo>
                    <a:pt x="4675" y="6645"/>
                  </a:lnTo>
                  <a:lnTo>
                    <a:pt x="5265" y="6752"/>
                  </a:lnTo>
                  <a:lnTo>
                    <a:pt x="5908" y="6752"/>
                  </a:lnTo>
                  <a:lnTo>
                    <a:pt x="6564" y="6618"/>
                  </a:lnTo>
                  <a:lnTo>
                    <a:pt x="7180" y="6350"/>
                  </a:lnTo>
                  <a:lnTo>
                    <a:pt x="7716" y="5988"/>
                  </a:lnTo>
                  <a:lnTo>
                    <a:pt x="8171" y="5533"/>
                  </a:lnTo>
                  <a:lnTo>
                    <a:pt x="8533" y="4997"/>
                  </a:lnTo>
                  <a:lnTo>
                    <a:pt x="8801" y="4381"/>
                  </a:lnTo>
                  <a:lnTo>
                    <a:pt x="8935" y="3724"/>
                  </a:lnTo>
                  <a:lnTo>
                    <a:pt x="8948" y="3376"/>
                  </a:lnTo>
                  <a:lnTo>
                    <a:pt x="8935" y="3028"/>
                  </a:lnTo>
                  <a:lnTo>
                    <a:pt x="8801" y="2371"/>
                  </a:lnTo>
                  <a:lnTo>
                    <a:pt x="8533" y="1769"/>
                  </a:lnTo>
                  <a:lnTo>
                    <a:pt x="8171" y="1233"/>
                  </a:lnTo>
                  <a:lnTo>
                    <a:pt x="7716" y="764"/>
                  </a:lnTo>
                  <a:lnTo>
                    <a:pt x="7180" y="402"/>
                  </a:lnTo>
                  <a:lnTo>
                    <a:pt x="6564" y="148"/>
                  </a:lnTo>
                  <a:lnTo>
                    <a:pt x="5908" y="14"/>
                  </a:lnTo>
                  <a:lnTo>
                    <a:pt x="55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1"/>
            <p:cNvSpPr/>
            <p:nvPr/>
          </p:nvSpPr>
          <p:spPr>
            <a:xfrm>
              <a:off x="7050867" y="1305256"/>
              <a:ext cx="1018769" cy="769863"/>
            </a:xfrm>
            <a:custGeom>
              <a:avLst/>
              <a:gdLst/>
              <a:ahLst/>
              <a:cxnLst/>
              <a:rect l="l" t="t" r="r" b="b"/>
              <a:pathLst>
                <a:path w="8935" h="6752" extrusionOk="0">
                  <a:moveTo>
                    <a:pt x="5251" y="0"/>
                  </a:moveTo>
                  <a:lnTo>
                    <a:pt x="4675" y="108"/>
                  </a:lnTo>
                  <a:lnTo>
                    <a:pt x="4126" y="308"/>
                  </a:lnTo>
                  <a:lnTo>
                    <a:pt x="3630" y="590"/>
                  </a:lnTo>
                  <a:lnTo>
                    <a:pt x="3202" y="951"/>
                  </a:lnTo>
                  <a:lnTo>
                    <a:pt x="2827" y="1380"/>
                  </a:lnTo>
                  <a:lnTo>
                    <a:pt x="2532" y="1876"/>
                  </a:lnTo>
                  <a:lnTo>
                    <a:pt x="2318" y="2412"/>
                  </a:lnTo>
                  <a:lnTo>
                    <a:pt x="2251" y="2693"/>
                  </a:lnTo>
                  <a:lnTo>
                    <a:pt x="0" y="3363"/>
                  </a:lnTo>
                  <a:lnTo>
                    <a:pt x="2251" y="4046"/>
                  </a:lnTo>
                  <a:lnTo>
                    <a:pt x="2318" y="4327"/>
                  </a:lnTo>
                  <a:lnTo>
                    <a:pt x="2532" y="4876"/>
                  </a:lnTo>
                  <a:lnTo>
                    <a:pt x="2827" y="5359"/>
                  </a:lnTo>
                  <a:lnTo>
                    <a:pt x="3188" y="5787"/>
                  </a:lnTo>
                  <a:lnTo>
                    <a:pt x="3630" y="6149"/>
                  </a:lnTo>
                  <a:lnTo>
                    <a:pt x="4126" y="6444"/>
                  </a:lnTo>
                  <a:lnTo>
                    <a:pt x="4675" y="6644"/>
                  </a:lnTo>
                  <a:lnTo>
                    <a:pt x="5251" y="6738"/>
                  </a:lnTo>
                  <a:lnTo>
                    <a:pt x="5559" y="6752"/>
                  </a:lnTo>
                  <a:lnTo>
                    <a:pt x="5908" y="6738"/>
                  </a:lnTo>
                  <a:lnTo>
                    <a:pt x="6564" y="6604"/>
                  </a:lnTo>
                  <a:lnTo>
                    <a:pt x="7180" y="6350"/>
                  </a:lnTo>
                  <a:lnTo>
                    <a:pt x="7716" y="5988"/>
                  </a:lnTo>
                  <a:lnTo>
                    <a:pt x="8171" y="5533"/>
                  </a:lnTo>
                  <a:lnTo>
                    <a:pt x="8533" y="4983"/>
                  </a:lnTo>
                  <a:lnTo>
                    <a:pt x="8788" y="4381"/>
                  </a:lnTo>
                  <a:lnTo>
                    <a:pt x="8921" y="3724"/>
                  </a:lnTo>
                  <a:lnTo>
                    <a:pt x="8935" y="3376"/>
                  </a:lnTo>
                  <a:lnTo>
                    <a:pt x="8921" y="3028"/>
                  </a:lnTo>
                  <a:lnTo>
                    <a:pt x="8788" y="2371"/>
                  </a:lnTo>
                  <a:lnTo>
                    <a:pt x="8533" y="1755"/>
                  </a:lnTo>
                  <a:lnTo>
                    <a:pt x="8171" y="1219"/>
                  </a:lnTo>
                  <a:lnTo>
                    <a:pt x="7716" y="764"/>
                  </a:lnTo>
                  <a:lnTo>
                    <a:pt x="7180" y="402"/>
                  </a:lnTo>
                  <a:lnTo>
                    <a:pt x="6564" y="148"/>
                  </a:lnTo>
                  <a:lnTo>
                    <a:pt x="5908" y="14"/>
                  </a:lnTo>
                  <a:lnTo>
                    <a:pt x="555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1"/>
            <p:cNvSpPr/>
            <p:nvPr/>
          </p:nvSpPr>
          <p:spPr>
            <a:xfrm rot="2483182">
              <a:off x="6235765" y="3423837"/>
              <a:ext cx="1018883" cy="769977"/>
            </a:xfrm>
            <a:custGeom>
              <a:avLst/>
              <a:gdLst/>
              <a:ahLst/>
              <a:cxnLst/>
              <a:rect l="l" t="t" r="r" b="b"/>
              <a:pathLst>
                <a:path w="8936" h="6753" extrusionOk="0">
                  <a:moveTo>
                    <a:pt x="5560" y="1"/>
                  </a:moveTo>
                  <a:lnTo>
                    <a:pt x="5252" y="14"/>
                  </a:lnTo>
                  <a:lnTo>
                    <a:pt x="4676" y="121"/>
                  </a:lnTo>
                  <a:lnTo>
                    <a:pt x="4126" y="309"/>
                  </a:lnTo>
                  <a:lnTo>
                    <a:pt x="3631" y="604"/>
                  </a:lnTo>
                  <a:lnTo>
                    <a:pt x="3202" y="965"/>
                  </a:lnTo>
                  <a:lnTo>
                    <a:pt x="2827" y="1394"/>
                  </a:lnTo>
                  <a:lnTo>
                    <a:pt x="2532" y="1876"/>
                  </a:lnTo>
                  <a:lnTo>
                    <a:pt x="2318" y="2412"/>
                  </a:lnTo>
                  <a:lnTo>
                    <a:pt x="2251" y="2707"/>
                  </a:lnTo>
                  <a:lnTo>
                    <a:pt x="1" y="3363"/>
                  </a:lnTo>
                  <a:lnTo>
                    <a:pt x="2251" y="4046"/>
                  </a:lnTo>
                  <a:lnTo>
                    <a:pt x="2318" y="4341"/>
                  </a:lnTo>
                  <a:lnTo>
                    <a:pt x="2532" y="4877"/>
                  </a:lnTo>
                  <a:lnTo>
                    <a:pt x="2827" y="5359"/>
                  </a:lnTo>
                  <a:lnTo>
                    <a:pt x="3202" y="5801"/>
                  </a:lnTo>
                  <a:lnTo>
                    <a:pt x="3631" y="6163"/>
                  </a:lnTo>
                  <a:lnTo>
                    <a:pt x="4126" y="6444"/>
                  </a:lnTo>
                  <a:lnTo>
                    <a:pt x="4676" y="6645"/>
                  </a:lnTo>
                  <a:lnTo>
                    <a:pt x="5252" y="6752"/>
                  </a:lnTo>
                  <a:lnTo>
                    <a:pt x="5908" y="6752"/>
                  </a:lnTo>
                  <a:lnTo>
                    <a:pt x="6564" y="6605"/>
                  </a:lnTo>
                  <a:lnTo>
                    <a:pt x="7180" y="6350"/>
                  </a:lnTo>
                  <a:lnTo>
                    <a:pt x="7716" y="5989"/>
                  </a:lnTo>
                  <a:lnTo>
                    <a:pt x="8172" y="5533"/>
                  </a:lnTo>
                  <a:lnTo>
                    <a:pt x="8533" y="4997"/>
                  </a:lnTo>
                  <a:lnTo>
                    <a:pt x="8788" y="4381"/>
                  </a:lnTo>
                  <a:lnTo>
                    <a:pt x="8922" y="3725"/>
                  </a:lnTo>
                  <a:lnTo>
                    <a:pt x="8935" y="3377"/>
                  </a:lnTo>
                  <a:lnTo>
                    <a:pt x="8922" y="3028"/>
                  </a:lnTo>
                  <a:lnTo>
                    <a:pt x="8788" y="2372"/>
                  </a:lnTo>
                  <a:lnTo>
                    <a:pt x="8533" y="1769"/>
                  </a:lnTo>
                  <a:lnTo>
                    <a:pt x="8172" y="1233"/>
                  </a:lnTo>
                  <a:lnTo>
                    <a:pt x="7716" y="764"/>
                  </a:lnTo>
                  <a:lnTo>
                    <a:pt x="7180" y="403"/>
                  </a:lnTo>
                  <a:lnTo>
                    <a:pt x="6564" y="148"/>
                  </a:lnTo>
                  <a:lnTo>
                    <a:pt x="5908" y="14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1"/>
            <p:cNvSpPr/>
            <p:nvPr/>
          </p:nvSpPr>
          <p:spPr>
            <a:xfrm>
              <a:off x="6433533" y="2231529"/>
              <a:ext cx="659834" cy="875332"/>
            </a:xfrm>
            <a:custGeom>
              <a:avLst/>
              <a:gdLst/>
              <a:ahLst/>
              <a:cxnLst/>
              <a:rect l="l" t="t" r="r" b="b"/>
              <a:pathLst>
                <a:path w="5787" h="7677" extrusionOk="0">
                  <a:moveTo>
                    <a:pt x="2210" y="1"/>
                  </a:moveTo>
                  <a:lnTo>
                    <a:pt x="2197" y="403"/>
                  </a:lnTo>
                  <a:lnTo>
                    <a:pt x="2103" y="1166"/>
                  </a:lnTo>
                  <a:lnTo>
                    <a:pt x="1942" y="1916"/>
                  </a:lnTo>
                  <a:lnTo>
                    <a:pt x="1715" y="2626"/>
                  </a:lnTo>
                  <a:lnTo>
                    <a:pt x="1433" y="3323"/>
                  </a:lnTo>
                  <a:lnTo>
                    <a:pt x="1099" y="3979"/>
                  </a:lnTo>
                  <a:lnTo>
                    <a:pt x="697" y="4609"/>
                  </a:lnTo>
                  <a:lnTo>
                    <a:pt x="255" y="5185"/>
                  </a:lnTo>
                  <a:lnTo>
                    <a:pt x="0" y="5466"/>
                  </a:lnTo>
                  <a:lnTo>
                    <a:pt x="2813" y="7676"/>
                  </a:lnTo>
                  <a:lnTo>
                    <a:pt x="3148" y="7288"/>
                  </a:lnTo>
                  <a:lnTo>
                    <a:pt x="3751" y="6457"/>
                  </a:lnTo>
                  <a:lnTo>
                    <a:pt x="4287" y="5573"/>
                  </a:lnTo>
                  <a:lnTo>
                    <a:pt x="4755" y="4649"/>
                  </a:lnTo>
                  <a:lnTo>
                    <a:pt x="5144" y="3684"/>
                  </a:lnTo>
                  <a:lnTo>
                    <a:pt x="5439" y="2666"/>
                  </a:lnTo>
                  <a:lnTo>
                    <a:pt x="5653" y="1635"/>
                  </a:lnTo>
                  <a:lnTo>
                    <a:pt x="5760" y="550"/>
                  </a:lnTo>
                  <a:lnTo>
                    <a:pt x="5787" y="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1"/>
            <p:cNvSpPr/>
            <p:nvPr/>
          </p:nvSpPr>
          <p:spPr>
            <a:xfrm>
              <a:off x="6431936" y="1304437"/>
              <a:ext cx="661430" cy="876814"/>
            </a:xfrm>
            <a:custGeom>
              <a:avLst/>
              <a:gdLst/>
              <a:ahLst/>
              <a:cxnLst/>
              <a:rect l="l" t="t" r="r" b="b"/>
              <a:pathLst>
                <a:path w="5801" h="7690" extrusionOk="0">
                  <a:moveTo>
                    <a:pt x="2814" y="1"/>
                  </a:moveTo>
                  <a:lnTo>
                    <a:pt x="1" y="2211"/>
                  </a:lnTo>
                  <a:lnTo>
                    <a:pt x="242" y="2492"/>
                  </a:lnTo>
                  <a:lnTo>
                    <a:pt x="697" y="3082"/>
                  </a:lnTo>
                  <a:lnTo>
                    <a:pt x="1099" y="3698"/>
                  </a:lnTo>
                  <a:lnTo>
                    <a:pt x="1447" y="4368"/>
                  </a:lnTo>
                  <a:lnTo>
                    <a:pt x="1729" y="5051"/>
                  </a:lnTo>
                  <a:lnTo>
                    <a:pt x="1956" y="5774"/>
                  </a:lnTo>
                  <a:lnTo>
                    <a:pt x="2117" y="6524"/>
                  </a:lnTo>
                  <a:lnTo>
                    <a:pt x="2211" y="7301"/>
                  </a:lnTo>
                  <a:lnTo>
                    <a:pt x="2224" y="7690"/>
                  </a:lnTo>
                  <a:lnTo>
                    <a:pt x="5801" y="7690"/>
                  </a:lnTo>
                  <a:lnTo>
                    <a:pt x="5774" y="7140"/>
                  </a:lnTo>
                  <a:lnTo>
                    <a:pt x="5654" y="6069"/>
                  </a:lnTo>
                  <a:lnTo>
                    <a:pt x="5453" y="5024"/>
                  </a:lnTo>
                  <a:lnTo>
                    <a:pt x="5145" y="4006"/>
                  </a:lnTo>
                  <a:lnTo>
                    <a:pt x="4769" y="3028"/>
                  </a:lnTo>
                  <a:lnTo>
                    <a:pt x="4301" y="2104"/>
                  </a:lnTo>
                  <a:lnTo>
                    <a:pt x="3751" y="1220"/>
                  </a:lnTo>
                  <a:lnTo>
                    <a:pt x="3149" y="389"/>
                  </a:lnTo>
                  <a:lnTo>
                    <a:pt x="2814" y="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1"/>
            <p:cNvSpPr/>
            <p:nvPr/>
          </p:nvSpPr>
          <p:spPr>
            <a:xfrm>
              <a:off x="5723789" y="835647"/>
              <a:ext cx="992886" cy="681270"/>
            </a:xfrm>
            <a:custGeom>
              <a:avLst/>
              <a:gdLst/>
              <a:ahLst/>
              <a:cxnLst/>
              <a:rect l="l" t="t" r="r" b="b"/>
              <a:pathLst>
                <a:path w="8708" h="5975" extrusionOk="0">
                  <a:moveTo>
                    <a:pt x="1" y="0"/>
                  </a:moveTo>
                  <a:lnTo>
                    <a:pt x="1" y="3577"/>
                  </a:lnTo>
                  <a:lnTo>
                    <a:pt x="429" y="3577"/>
                  </a:lnTo>
                  <a:lnTo>
                    <a:pt x="1273" y="3670"/>
                  </a:lnTo>
                  <a:lnTo>
                    <a:pt x="2077" y="3831"/>
                  </a:lnTo>
                  <a:lnTo>
                    <a:pt x="2854" y="4072"/>
                  </a:lnTo>
                  <a:lnTo>
                    <a:pt x="3604" y="4380"/>
                  </a:lnTo>
                  <a:lnTo>
                    <a:pt x="4314" y="4756"/>
                  </a:lnTo>
                  <a:lnTo>
                    <a:pt x="4984" y="5198"/>
                  </a:lnTo>
                  <a:lnTo>
                    <a:pt x="5600" y="5707"/>
                  </a:lnTo>
                  <a:lnTo>
                    <a:pt x="5895" y="5974"/>
                  </a:lnTo>
                  <a:lnTo>
                    <a:pt x="8708" y="3751"/>
                  </a:lnTo>
                  <a:lnTo>
                    <a:pt x="8292" y="3336"/>
                  </a:lnTo>
                  <a:lnTo>
                    <a:pt x="7395" y="2545"/>
                  </a:lnTo>
                  <a:lnTo>
                    <a:pt x="6417" y="1862"/>
                  </a:lnTo>
                  <a:lnTo>
                    <a:pt x="5372" y="1273"/>
                  </a:lnTo>
                  <a:lnTo>
                    <a:pt x="4260" y="777"/>
                  </a:lnTo>
                  <a:lnTo>
                    <a:pt x="3108" y="402"/>
                  </a:lnTo>
                  <a:lnTo>
                    <a:pt x="1889" y="148"/>
                  </a:lnTo>
                  <a:lnTo>
                    <a:pt x="644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1"/>
            <p:cNvSpPr/>
            <p:nvPr/>
          </p:nvSpPr>
          <p:spPr>
            <a:xfrm>
              <a:off x="5724788" y="2891360"/>
              <a:ext cx="994482" cy="682866"/>
            </a:xfrm>
            <a:custGeom>
              <a:avLst/>
              <a:gdLst/>
              <a:ahLst/>
              <a:cxnLst/>
              <a:rect l="l" t="t" r="r" b="b"/>
              <a:pathLst>
                <a:path w="8722" h="5989" extrusionOk="0">
                  <a:moveTo>
                    <a:pt x="5908" y="1"/>
                  </a:moveTo>
                  <a:lnTo>
                    <a:pt x="5613" y="282"/>
                  </a:lnTo>
                  <a:lnTo>
                    <a:pt x="4997" y="777"/>
                  </a:lnTo>
                  <a:lnTo>
                    <a:pt x="4327" y="1233"/>
                  </a:lnTo>
                  <a:lnTo>
                    <a:pt x="3617" y="1608"/>
                  </a:lnTo>
                  <a:lnTo>
                    <a:pt x="2867" y="1916"/>
                  </a:lnTo>
                  <a:lnTo>
                    <a:pt x="2090" y="2171"/>
                  </a:lnTo>
                  <a:lnTo>
                    <a:pt x="1273" y="2331"/>
                  </a:lnTo>
                  <a:lnTo>
                    <a:pt x="429" y="2412"/>
                  </a:lnTo>
                  <a:lnTo>
                    <a:pt x="1" y="2425"/>
                  </a:lnTo>
                  <a:lnTo>
                    <a:pt x="1" y="5988"/>
                  </a:lnTo>
                  <a:lnTo>
                    <a:pt x="644" y="5988"/>
                  </a:lnTo>
                  <a:lnTo>
                    <a:pt x="1903" y="5854"/>
                  </a:lnTo>
                  <a:lnTo>
                    <a:pt x="3108" y="5586"/>
                  </a:lnTo>
                  <a:lnTo>
                    <a:pt x="4274" y="5211"/>
                  </a:lnTo>
                  <a:lnTo>
                    <a:pt x="5386" y="4729"/>
                  </a:lnTo>
                  <a:lnTo>
                    <a:pt x="6430" y="4126"/>
                  </a:lnTo>
                  <a:lnTo>
                    <a:pt x="7408" y="3430"/>
                  </a:lnTo>
                  <a:lnTo>
                    <a:pt x="8306" y="2653"/>
                  </a:lnTo>
                  <a:lnTo>
                    <a:pt x="8721" y="2224"/>
                  </a:lnTo>
                  <a:lnTo>
                    <a:pt x="59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1"/>
            <p:cNvSpPr txBox="1"/>
            <p:nvPr/>
          </p:nvSpPr>
          <p:spPr>
            <a:xfrm rot="218515">
              <a:off x="3738911" y="2975490"/>
              <a:ext cx="704700" cy="36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5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4</a:t>
              </a:r>
              <a:r>
                <a:rPr lang="en-GB" sz="16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%</a:t>
              </a:r>
              <a:endParaRPr sz="16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51" name="Google Shape;251;p21"/>
            <p:cNvSpPr txBox="1"/>
            <p:nvPr/>
          </p:nvSpPr>
          <p:spPr>
            <a:xfrm rot="2483182">
              <a:off x="6497835" y="3672162"/>
              <a:ext cx="704700" cy="36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5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9</a:t>
              </a:r>
              <a:r>
                <a:rPr lang="en-GB" sz="16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%</a:t>
              </a:r>
              <a:endParaRPr sz="16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52" name="Google Shape;252;p21"/>
            <p:cNvSpPr txBox="1"/>
            <p:nvPr/>
          </p:nvSpPr>
          <p:spPr>
            <a:xfrm>
              <a:off x="3703148" y="1136250"/>
              <a:ext cx="704700" cy="36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5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25</a:t>
              </a:r>
              <a:r>
                <a:rPr lang="en-GB" sz="16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%</a:t>
              </a:r>
              <a:endParaRPr sz="16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53" name="Google Shape;253;p21"/>
            <p:cNvSpPr txBox="1"/>
            <p:nvPr/>
          </p:nvSpPr>
          <p:spPr>
            <a:xfrm>
              <a:off x="7364932" y="1500696"/>
              <a:ext cx="704700" cy="36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5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36</a:t>
              </a:r>
              <a:r>
                <a:rPr lang="en-GB" sz="16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%</a:t>
              </a:r>
              <a:endParaRPr sz="16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54" name="Google Shape;254;p21"/>
            <p:cNvSpPr txBox="1"/>
            <p:nvPr/>
          </p:nvSpPr>
          <p:spPr>
            <a:xfrm>
              <a:off x="6924551" y="126179"/>
              <a:ext cx="12714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>
                  <a:solidFill>
                    <a:srgbClr val="FFCC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SGO</a:t>
              </a:r>
              <a:endParaRPr sz="2000" b="1">
                <a:solidFill>
                  <a:srgbClr val="FFCC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55" name="Google Shape;255;p21"/>
            <p:cNvSpPr txBox="1"/>
            <p:nvPr/>
          </p:nvSpPr>
          <p:spPr>
            <a:xfrm>
              <a:off x="7623155" y="1276681"/>
              <a:ext cx="12714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>
                  <a:solidFill>
                    <a:schemeClr val="bg1">
                      <a:lumMod val="65000"/>
                    </a:schemeClr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GGC</a:t>
              </a:r>
              <a:endParaRPr sz="2000" b="1">
                <a:solidFill>
                  <a:schemeClr val="bg1">
                    <a:lumMod val="6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56" name="Google Shape;256;p21"/>
            <p:cNvSpPr txBox="1"/>
            <p:nvPr/>
          </p:nvSpPr>
          <p:spPr>
            <a:xfrm>
              <a:off x="2708494" y="1065487"/>
              <a:ext cx="12714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>
                  <a:solidFill>
                    <a:schemeClr val="accent5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SGN</a:t>
              </a:r>
              <a:endParaRPr sz="20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57" name="Google Shape;257;p21"/>
            <p:cNvSpPr txBox="1"/>
            <p:nvPr/>
          </p:nvSpPr>
          <p:spPr>
            <a:xfrm>
              <a:off x="2644792" y="2918819"/>
              <a:ext cx="12714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>
                  <a:solidFill>
                    <a:schemeClr val="accent2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DIRGBS</a:t>
              </a:r>
              <a:endParaRPr sz="2000" b="1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8" name="Google Shape;240;p21">
              <a:extLst>
                <a:ext uri="{FF2B5EF4-FFF2-40B4-BE49-F238E27FC236}">
                  <a16:creationId xmlns:a16="http://schemas.microsoft.com/office/drawing/2014/main" id="{6DC07685-CC9C-50F0-63F8-6A774FD9D0E3}"/>
                </a:ext>
              </a:extLst>
            </p:cNvPr>
            <p:cNvSpPr/>
            <p:nvPr/>
          </p:nvSpPr>
          <p:spPr>
            <a:xfrm rot="16200000">
              <a:off x="4912505" y="727955"/>
              <a:ext cx="661430" cy="876814"/>
            </a:xfrm>
            <a:custGeom>
              <a:avLst/>
              <a:gdLst/>
              <a:ahLst/>
              <a:cxnLst/>
              <a:rect l="l" t="t" r="r" b="b"/>
              <a:pathLst>
                <a:path w="5801" h="7690" extrusionOk="0">
                  <a:moveTo>
                    <a:pt x="2814" y="1"/>
                  </a:moveTo>
                  <a:lnTo>
                    <a:pt x="1" y="2211"/>
                  </a:lnTo>
                  <a:lnTo>
                    <a:pt x="242" y="2492"/>
                  </a:lnTo>
                  <a:lnTo>
                    <a:pt x="697" y="3082"/>
                  </a:lnTo>
                  <a:lnTo>
                    <a:pt x="1099" y="3698"/>
                  </a:lnTo>
                  <a:lnTo>
                    <a:pt x="1447" y="4368"/>
                  </a:lnTo>
                  <a:lnTo>
                    <a:pt x="1729" y="5051"/>
                  </a:lnTo>
                  <a:lnTo>
                    <a:pt x="1956" y="5774"/>
                  </a:lnTo>
                  <a:lnTo>
                    <a:pt x="2117" y="6524"/>
                  </a:lnTo>
                  <a:lnTo>
                    <a:pt x="2211" y="7301"/>
                  </a:lnTo>
                  <a:lnTo>
                    <a:pt x="2224" y="7690"/>
                  </a:lnTo>
                  <a:lnTo>
                    <a:pt x="5801" y="7690"/>
                  </a:lnTo>
                  <a:lnTo>
                    <a:pt x="5774" y="7140"/>
                  </a:lnTo>
                  <a:lnTo>
                    <a:pt x="5654" y="6069"/>
                  </a:lnTo>
                  <a:lnTo>
                    <a:pt x="5453" y="5024"/>
                  </a:lnTo>
                  <a:lnTo>
                    <a:pt x="5145" y="4006"/>
                  </a:lnTo>
                  <a:lnTo>
                    <a:pt x="4769" y="3028"/>
                  </a:lnTo>
                  <a:lnTo>
                    <a:pt x="4301" y="2104"/>
                  </a:lnTo>
                  <a:lnTo>
                    <a:pt x="3751" y="1220"/>
                  </a:lnTo>
                  <a:lnTo>
                    <a:pt x="3149" y="389"/>
                  </a:lnTo>
                  <a:lnTo>
                    <a:pt x="28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9;p21">
              <a:extLst>
                <a:ext uri="{FF2B5EF4-FFF2-40B4-BE49-F238E27FC236}">
                  <a16:creationId xmlns:a16="http://schemas.microsoft.com/office/drawing/2014/main" id="{9EE3C465-86BF-7991-9E10-313B71D40BBC}"/>
                </a:ext>
              </a:extLst>
            </p:cNvPr>
            <p:cNvSpPr/>
            <p:nvPr/>
          </p:nvSpPr>
          <p:spPr>
            <a:xfrm rot="5400000">
              <a:off x="4916731" y="2806643"/>
              <a:ext cx="659834" cy="875332"/>
            </a:xfrm>
            <a:custGeom>
              <a:avLst/>
              <a:gdLst/>
              <a:ahLst/>
              <a:cxnLst/>
              <a:rect l="l" t="t" r="r" b="b"/>
              <a:pathLst>
                <a:path w="5787" h="7677" extrusionOk="0">
                  <a:moveTo>
                    <a:pt x="2210" y="1"/>
                  </a:moveTo>
                  <a:lnTo>
                    <a:pt x="2197" y="403"/>
                  </a:lnTo>
                  <a:lnTo>
                    <a:pt x="2103" y="1166"/>
                  </a:lnTo>
                  <a:lnTo>
                    <a:pt x="1942" y="1916"/>
                  </a:lnTo>
                  <a:lnTo>
                    <a:pt x="1715" y="2626"/>
                  </a:lnTo>
                  <a:lnTo>
                    <a:pt x="1433" y="3323"/>
                  </a:lnTo>
                  <a:lnTo>
                    <a:pt x="1099" y="3979"/>
                  </a:lnTo>
                  <a:lnTo>
                    <a:pt x="697" y="4609"/>
                  </a:lnTo>
                  <a:lnTo>
                    <a:pt x="255" y="5185"/>
                  </a:lnTo>
                  <a:lnTo>
                    <a:pt x="0" y="5466"/>
                  </a:lnTo>
                  <a:lnTo>
                    <a:pt x="2813" y="7676"/>
                  </a:lnTo>
                  <a:lnTo>
                    <a:pt x="3148" y="7288"/>
                  </a:lnTo>
                  <a:lnTo>
                    <a:pt x="3751" y="6457"/>
                  </a:lnTo>
                  <a:lnTo>
                    <a:pt x="4287" y="5573"/>
                  </a:lnTo>
                  <a:lnTo>
                    <a:pt x="4755" y="4649"/>
                  </a:lnTo>
                  <a:lnTo>
                    <a:pt x="5144" y="3684"/>
                  </a:lnTo>
                  <a:lnTo>
                    <a:pt x="5439" y="2666"/>
                  </a:lnTo>
                  <a:lnTo>
                    <a:pt x="5653" y="1635"/>
                  </a:lnTo>
                  <a:lnTo>
                    <a:pt x="5760" y="550"/>
                  </a:lnTo>
                  <a:lnTo>
                    <a:pt x="57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7;p21">
              <a:extLst>
                <a:ext uri="{FF2B5EF4-FFF2-40B4-BE49-F238E27FC236}">
                  <a16:creationId xmlns:a16="http://schemas.microsoft.com/office/drawing/2014/main" id="{EFC51D2F-8A42-7274-9D53-30EBA67BADD8}"/>
                </a:ext>
              </a:extLst>
            </p:cNvPr>
            <p:cNvSpPr/>
            <p:nvPr/>
          </p:nvSpPr>
          <p:spPr>
            <a:xfrm rot="20041702">
              <a:off x="6329291" y="330670"/>
              <a:ext cx="1018769" cy="769863"/>
            </a:xfrm>
            <a:custGeom>
              <a:avLst/>
              <a:gdLst/>
              <a:ahLst/>
              <a:cxnLst/>
              <a:rect l="l" t="t" r="r" b="b"/>
              <a:pathLst>
                <a:path w="8935" h="6752" extrusionOk="0">
                  <a:moveTo>
                    <a:pt x="5251" y="0"/>
                  </a:moveTo>
                  <a:lnTo>
                    <a:pt x="4675" y="108"/>
                  </a:lnTo>
                  <a:lnTo>
                    <a:pt x="4126" y="308"/>
                  </a:lnTo>
                  <a:lnTo>
                    <a:pt x="3630" y="590"/>
                  </a:lnTo>
                  <a:lnTo>
                    <a:pt x="3202" y="951"/>
                  </a:lnTo>
                  <a:lnTo>
                    <a:pt x="2827" y="1380"/>
                  </a:lnTo>
                  <a:lnTo>
                    <a:pt x="2532" y="1876"/>
                  </a:lnTo>
                  <a:lnTo>
                    <a:pt x="2318" y="2412"/>
                  </a:lnTo>
                  <a:lnTo>
                    <a:pt x="2251" y="2693"/>
                  </a:lnTo>
                  <a:lnTo>
                    <a:pt x="0" y="3363"/>
                  </a:lnTo>
                  <a:lnTo>
                    <a:pt x="2251" y="4046"/>
                  </a:lnTo>
                  <a:lnTo>
                    <a:pt x="2318" y="4327"/>
                  </a:lnTo>
                  <a:lnTo>
                    <a:pt x="2532" y="4876"/>
                  </a:lnTo>
                  <a:lnTo>
                    <a:pt x="2827" y="5359"/>
                  </a:lnTo>
                  <a:lnTo>
                    <a:pt x="3188" y="5787"/>
                  </a:lnTo>
                  <a:lnTo>
                    <a:pt x="3630" y="6149"/>
                  </a:lnTo>
                  <a:lnTo>
                    <a:pt x="4126" y="6444"/>
                  </a:lnTo>
                  <a:lnTo>
                    <a:pt x="4675" y="6644"/>
                  </a:lnTo>
                  <a:lnTo>
                    <a:pt x="5251" y="6738"/>
                  </a:lnTo>
                  <a:lnTo>
                    <a:pt x="5559" y="6752"/>
                  </a:lnTo>
                  <a:lnTo>
                    <a:pt x="5908" y="6738"/>
                  </a:lnTo>
                  <a:lnTo>
                    <a:pt x="6564" y="6604"/>
                  </a:lnTo>
                  <a:lnTo>
                    <a:pt x="7180" y="6350"/>
                  </a:lnTo>
                  <a:lnTo>
                    <a:pt x="7716" y="5988"/>
                  </a:lnTo>
                  <a:lnTo>
                    <a:pt x="8171" y="5533"/>
                  </a:lnTo>
                  <a:lnTo>
                    <a:pt x="8533" y="4983"/>
                  </a:lnTo>
                  <a:lnTo>
                    <a:pt x="8788" y="4381"/>
                  </a:lnTo>
                  <a:lnTo>
                    <a:pt x="8921" y="3724"/>
                  </a:lnTo>
                  <a:lnTo>
                    <a:pt x="8935" y="3376"/>
                  </a:lnTo>
                  <a:lnTo>
                    <a:pt x="8921" y="3028"/>
                  </a:lnTo>
                  <a:lnTo>
                    <a:pt x="8788" y="2371"/>
                  </a:lnTo>
                  <a:lnTo>
                    <a:pt x="8533" y="1755"/>
                  </a:lnTo>
                  <a:lnTo>
                    <a:pt x="8171" y="1219"/>
                  </a:lnTo>
                  <a:lnTo>
                    <a:pt x="7716" y="764"/>
                  </a:lnTo>
                  <a:lnTo>
                    <a:pt x="7180" y="402"/>
                  </a:lnTo>
                  <a:lnTo>
                    <a:pt x="6564" y="148"/>
                  </a:lnTo>
                  <a:lnTo>
                    <a:pt x="5908" y="14"/>
                  </a:lnTo>
                  <a:lnTo>
                    <a:pt x="555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3;p21">
              <a:extLst>
                <a:ext uri="{FF2B5EF4-FFF2-40B4-BE49-F238E27FC236}">
                  <a16:creationId xmlns:a16="http://schemas.microsoft.com/office/drawing/2014/main" id="{4AAE1B8C-6771-EB5B-3BA8-20D32439E817}"/>
                </a:ext>
              </a:extLst>
            </p:cNvPr>
            <p:cNvSpPr txBox="1"/>
            <p:nvPr/>
          </p:nvSpPr>
          <p:spPr>
            <a:xfrm rot="20041702">
              <a:off x="6618028" y="431282"/>
              <a:ext cx="704700" cy="36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5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22</a:t>
              </a:r>
              <a:r>
                <a:rPr lang="en-GB" sz="16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%</a:t>
              </a:r>
              <a:endParaRPr sz="16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" name="Google Shape;237;p21">
              <a:extLst>
                <a:ext uri="{FF2B5EF4-FFF2-40B4-BE49-F238E27FC236}">
                  <a16:creationId xmlns:a16="http://schemas.microsoft.com/office/drawing/2014/main" id="{FD52D0D2-C59E-E9EB-9564-3A214562DB89}"/>
                </a:ext>
              </a:extLst>
            </p:cNvPr>
            <p:cNvSpPr/>
            <p:nvPr/>
          </p:nvSpPr>
          <p:spPr>
            <a:xfrm rot="1241376">
              <a:off x="7026752" y="2492804"/>
              <a:ext cx="1018769" cy="769863"/>
            </a:xfrm>
            <a:custGeom>
              <a:avLst/>
              <a:gdLst/>
              <a:ahLst/>
              <a:cxnLst/>
              <a:rect l="l" t="t" r="r" b="b"/>
              <a:pathLst>
                <a:path w="8935" h="6752" extrusionOk="0">
                  <a:moveTo>
                    <a:pt x="5251" y="0"/>
                  </a:moveTo>
                  <a:lnTo>
                    <a:pt x="4675" y="108"/>
                  </a:lnTo>
                  <a:lnTo>
                    <a:pt x="4126" y="308"/>
                  </a:lnTo>
                  <a:lnTo>
                    <a:pt x="3630" y="590"/>
                  </a:lnTo>
                  <a:lnTo>
                    <a:pt x="3202" y="951"/>
                  </a:lnTo>
                  <a:lnTo>
                    <a:pt x="2827" y="1380"/>
                  </a:lnTo>
                  <a:lnTo>
                    <a:pt x="2532" y="1876"/>
                  </a:lnTo>
                  <a:lnTo>
                    <a:pt x="2318" y="2412"/>
                  </a:lnTo>
                  <a:lnTo>
                    <a:pt x="2251" y="2693"/>
                  </a:lnTo>
                  <a:lnTo>
                    <a:pt x="0" y="3363"/>
                  </a:lnTo>
                  <a:lnTo>
                    <a:pt x="2251" y="4046"/>
                  </a:lnTo>
                  <a:lnTo>
                    <a:pt x="2318" y="4327"/>
                  </a:lnTo>
                  <a:lnTo>
                    <a:pt x="2532" y="4876"/>
                  </a:lnTo>
                  <a:lnTo>
                    <a:pt x="2827" y="5359"/>
                  </a:lnTo>
                  <a:lnTo>
                    <a:pt x="3188" y="5787"/>
                  </a:lnTo>
                  <a:lnTo>
                    <a:pt x="3630" y="6149"/>
                  </a:lnTo>
                  <a:lnTo>
                    <a:pt x="4126" y="6444"/>
                  </a:lnTo>
                  <a:lnTo>
                    <a:pt x="4675" y="6644"/>
                  </a:lnTo>
                  <a:lnTo>
                    <a:pt x="5251" y="6738"/>
                  </a:lnTo>
                  <a:lnTo>
                    <a:pt x="5559" y="6752"/>
                  </a:lnTo>
                  <a:lnTo>
                    <a:pt x="5908" y="6738"/>
                  </a:lnTo>
                  <a:lnTo>
                    <a:pt x="6564" y="6604"/>
                  </a:lnTo>
                  <a:lnTo>
                    <a:pt x="7180" y="6350"/>
                  </a:lnTo>
                  <a:lnTo>
                    <a:pt x="7716" y="5988"/>
                  </a:lnTo>
                  <a:lnTo>
                    <a:pt x="8171" y="5533"/>
                  </a:lnTo>
                  <a:lnTo>
                    <a:pt x="8533" y="4983"/>
                  </a:lnTo>
                  <a:lnTo>
                    <a:pt x="8788" y="4381"/>
                  </a:lnTo>
                  <a:lnTo>
                    <a:pt x="8921" y="3724"/>
                  </a:lnTo>
                  <a:lnTo>
                    <a:pt x="8935" y="3376"/>
                  </a:lnTo>
                  <a:lnTo>
                    <a:pt x="8921" y="3028"/>
                  </a:lnTo>
                  <a:lnTo>
                    <a:pt x="8788" y="2371"/>
                  </a:lnTo>
                  <a:lnTo>
                    <a:pt x="8533" y="1755"/>
                  </a:lnTo>
                  <a:lnTo>
                    <a:pt x="8171" y="1219"/>
                  </a:lnTo>
                  <a:lnTo>
                    <a:pt x="7716" y="764"/>
                  </a:lnTo>
                  <a:lnTo>
                    <a:pt x="7180" y="402"/>
                  </a:lnTo>
                  <a:lnTo>
                    <a:pt x="6564" y="148"/>
                  </a:lnTo>
                  <a:lnTo>
                    <a:pt x="5908" y="14"/>
                  </a:lnTo>
                  <a:lnTo>
                    <a:pt x="5559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3;p21">
              <a:extLst>
                <a:ext uri="{FF2B5EF4-FFF2-40B4-BE49-F238E27FC236}">
                  <a16:creationId xmlns:a16="http://schemas.microsoft.com/office/drawing/2014/main" id="{C9866506-084B-F60E-7E80-39292493EFB3}"/>
                </a:ext>
              </a:extLst>
            </p:cNvPr>
            <p:cNvSpPr txBox="1"/>
            <p:nvPr/>
          </p:nvSpPr>
          <p:spPr>
            <a:xfrm rot="1241376">
              <a:off x="7340817" y="2688244"/>
              <a:ext cx="704700" cy="36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5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4</a:t>
              </a:r>
              <a:r>
                <a:rPr lang="en-GB" sz="16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%</a:t>
              </a:r>
              <a:endParaRPr sz="16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4" name="Google Shape;255;p21">
              <a:extLst>
                <a:ext uri="{FF2B5EF4-FFF2-40B4-BE49-F238E27FC236}">
                  <a16:creationId xmlns:a16="http://schemas.microsoft.com/office/drawing/2014/main" id="{293F13EE-780B-1C4A-1AE5-E9FC410558BE}"/>
                </a:ext>
              </a:extLst>
            </p:cNvPr>
            <p:cNvSpPr txBox="1"/>
            <p:nvPr/>
          </p:nvSpPr>
          <p:spPr>
            <a:xfrm>
              <a:off x="7717303" y="2592370"/>
              <a:ext cx="12714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>
                  <a:solidFill>
                    <a:srgbClr val="FF66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DIRCR</a:t>
              </a:r>
              <a:endParaRPr sz="2000" b="1">
                <a:solidFill>
                  <a:srgbClr val="FF66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5" name="Google Shape;255;p21">
              <a:extLst>
                <a:ext uri="{FF2B5EF4-FFF2-40B4-BE49-F238E27FC236}">
                  <a16:creationId xmlns:a16="http://schemas.microsoft.com/office/drawing/2014/main" id="{EFB6060C-5113-DA37-A551-E0EB2ED9527E}"/>
                </a:ext>
              </a:extLst>
            </p:cNvPr>
            <p:cNvSpPr txBox="1"/>
            <p:nvPr/>
          </p:nvSpPr>
          <p:spPr>
            <a:xfrm>
              <a:off x="6987455" y="3751663"/>
              <a:ext cx="12714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>
                  <a:solidFill>
                    <a:schemeClr val="accent4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DIRGTI</a:t>
              </a:r>
              <a:endParaRPr sz="2000" b="1">
                <a:solidFill>
                  <a:schemeClr val="accent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75E2C65B-8B97-ACEC-0817-97CB353E7AC7}"/>
              </a:ext>
            </a:extLst>
          </p:cNvPr>
          <p:cNvGrpSpPr/>
          <p:nvPr/>
        </p:nvGrpSpPr>
        <p:grpSpPr>
          <a:xfrm>
            <a:off x="-452055" y="1954456"/>
            <a:ext cx="2037823" cy="2820837"/>
            <a:chOff x="3084058" y="1908963"/>
            <a:chExt cx="2355012" cy="3364341"/>
          </a:xfrm>
        </p:grpSpPr>
        <p:grpSp>
          <p:nvGrpSpPr>
            <p:cNvPr id="4" name="Group 41">
              <a:extLst>
                <a:ext uri="{FF2B5EF4-FFF2-40B4-BE49-F238E27FC236}">
                  <a16:creationId xmlns:a16="http://schemas.microsoft.com/office/drawing/2014/main" id="{03DD32AF-BE18-594F-0063-99658087F8D3}"/>
                </a:ext>
              </a:extLst>
            </p:cNvPr>
            <p:cNvGrpSpPr/>
            <p:nvPr/>
          </p:nvGrpSpPr>
          <p:grpSpPr>
            <a:xfrm rot="-10800000">
              <a:off x="3269777" y="1967246"/>
              <a:ext cx="1617202" cy="1590185"/>
              <a:chOff x="-1912115" y="-1867866"/>
              <a:chExt cx="2648715" cy="2604466"/>
            </a:xfrm>
          </p:grpSpPr>
          <p:sp>
            <p:nvSpPr>
              <p:cNvPr id="22" name="Freeform 42">
                <a:extLst>
                  <a:ext uri="{FF2B5EF4-FFF2-40B4-BE49-F238E27FC236}">
                    <a16:creationId xmlns:a16="http://schemas.microsoft.com/office/drawing/2014/main" id="{8B53A8CB-B52D-3839-D96C-DB622A0E671C}"/>
                  </a:ext>
                </a:extLst>
              </p:cNvPr>
              <p:cNvSpPr/>
              <p:nvPr/>
            </p:nvSpPr>
            <p:spPr>
              <a:xfrm>
                <a:off x="-1912115" y="-1867866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A86B6"/>
              </a:solidFill>
            </p:spPr>
            <p:txBody>
              <a:bodyPr/>
              <a:lstStyle/>
              <a:p>
                <a:pPr defTabSz="457223"/>
                <a:endParaRPr lang="es-CR" sz="9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TextBox 43">
                <a:extLst>
                  <a:ext uri="{FF2B5EF4-FFF2-40B4-BE49-F238E27FC236}">
                    <a16:creationId xmlns:a16="http://schemas.microsoft.com/office/drawing/2014/main" id="{8D4D82F2-85D7-C0AF-A509-5F577819604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3917" tIns="23917" rIns="23917" bIns="23917" rtlCol="0" anchor="ctr"/>
              <a:lstStyle/>
              <a:p>
                <a:pPr algn="ctr" defTabSz="457223">
                  <a:lnSpc>
                    <a:spcPts val="1049"/>
                  </a:lnSpc>
                </a:pPr>
                <a:endParaRPr sz="9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146621D0-E628-E797-0C3F-02AC3E9F27BE}"/>
                </a:ext>
              </a:extLst>
            </p:cNvPr>
            <p:cNvGrpSpPr/>
            <p:nvPr/>
          </p:nvGrpSpPr>
          <p:grpSpPr>
            <a:xfrm>
              <a:off x="3084058" y="1908963"/>
              <a:ext cx="2355012" cy="3364341"/>
              <a:chOff x="3084058" y="1894636"/>
              <a:chExt cx="2355012" cy="3364341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D7624EAA-B884-E4EA-1D13-3CD4F627C6E1}"/>
                  </a:ext>
                </a:extLst>
              </p:cNvPr>
              <p:cNvSpPr/>
              <p:nvPr/>
            </p:nvSpPr>
            <p:spPr>
              <a:xfrm>
                <a:off x="3084058" y="1894636"/>
                <a:ext cx="1809750" cy="1809750"/>
              </a:xfrm>
              <a:custGeom>
                <a:avLst/>
                <a:gdLst/>
                <a:ahLst/>
                <a:cxnLst/>
                <a:rect l="l" t="t" r="r" b="b"/>
                <a:pathLst>
                  <a:path w="2714625" h="2714625">
                    <a:moveTo>
                      <a:pt x="0" y="0"/>
                    </a:moveTo>
                    <a:lnTo>
                      <a:pt x="2714625" y="0"/>
                    </a:lnTo>
                    <a:lnTo>
                      <a:pt x="2714625" y="2714625"/>
                    </a:lnTo>
                    <a:lnTo>
                      <a:pt x="0" y="27146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457223"/>
                <a:endParaRPr lang="es-CR" sz="900" b="1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16" name="Grupo 15">
                <a:extLst>
                  <a:ext uri="{FF2B5EF4-FFF2-40B4-BE49-F238E27FC236}">
                    <a16:creationId xmlns:a16="http://schemas.microsoft.com/office/drawing/2014/main" id="{E6E47DF4-D8EC-3DB1-015A-2881FFFAD346}"/>
                  </a:ext>
                </a:extLst>
              </p:cNvPr>
              <p:cNvGrpSpPr/>
              <p:nvPr/>
            </p:nvGrpSpPr>
            <p:grpSpPr>
              <a:xfrm>
                <a:off x="3235303" y="2033930"/>
                <a:ext cx="2203767" cy="3225047"/>
                <a:chOff x="3223252" y="2033930"/>
                <a:chExt cx="2203767" cy="3225047"/>
              </a:xfrm>
            </p:grpSpPr>
            <p:grpSp>
              <p:nvGrpSpPr>
                <p:cNvPr id="17" name="Group 35">
                  <a:extLst>
                    <a:ext uri="{FF2B5EF4-FFF2-40B4-BE49-F238E27FC236}">
                      <a16:creationId xmlns:a16="http://schemas.microsoft.com/office/drawing/2014/main" id="{825619F2-E78C-C569-429C-9B8611E35A74}"/>
                    </a:ext>
                  </a:extLst>
                </p:cNvPr>
                <p:cNvGrpSpPr/>
                <p:nvPr/>
              </p:nvGrpSpPr>
              <p:grpSpPr>
                <a:xfrm rot="-10800000">
                  <a:off x="3223252" y="2033930"/>
                  <a:ext cx="1531361" cy="1531361"/>
                  <a:chOff x="0" y="0"/>
                  <a:chExt cx="812800" cy="812800"/>
                </a:xfrm>
              </p:grpSpPr>
              <p:sp>
                <p:nvSpPr>
                  <p:cNvPr id="20" name="Freeform 36">
                    <a:hlinkClick r:id="rId5" action="ppaction://hlinksldjump"/>
                    <a:extLst>
                      <a:ext uri="{FF2B5EF4-FFF2-40B4-BE49-F238E27FC236}">
                        <a16:creationId xmlns:a16="http://schemas.microsoft.com/office/drawing/2014/main" id="{B72EA3E9-DEA3-556F-CA6C-AE2CF0090C6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1A86B6"/>
                  </a:solidFill>
                </p:spPr>
                <p:txBody>
                  <a:bodyPr/>
                  <a:lstStyle/>
                  <a:p>
                    <a:pPr defTabSz="457223"/>
                    <a:endParaRPr lang="es-CR" sz="900" b="1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1" name="TextBox 37">
                    <a:extLst>
                      <a:ext uri="{FF2B5EF4-FFF2-40B4-BE49-F238E27FC236}">
                        <a16:creationId xmlns:a16="http://schemas.microsoft.com/office/drawing/2014/main" id="{1822A529-EB14-B876-C085-917C8421F185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38100"/>
                    <a:ext cx="660400" cy="698500"/>
                  </a:xfrm>
                  <a:prstGeom prst="rect">
                    <a:avLst/>
                  </a:prstGeom>
                </p:spPr>
                <p:txBody>
                  <a:bodyPr lIns="31250" tIns="31250" rIns="31250" bIns="31250" rtlCol="0" anchor="ctr"/>
                  <a:lstStyle/>
                  <a:p>
                    <a:pPr algn="ctr" defTabSz="457223">
                      <a:lnSpc>
                        <a:spcPts val="1049"/>
                      </a:lnSpc>
                    </a:pPr>
                    <a:endParaRPr sz="900" b="1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8" name="Freeform 55">
                  <a:extLst>
                    <a:ext uri="{FF2B5EF4-FFF2-40B4-BE49-F238E27FC236}">
                      <a16:creationId xmlns:a16="http://schemas.microsoft.com/office/drawing/2014/main" id="{41C1CE8D-514F-2AAE-E416-A44F2BF301B2}"/>
                    </a:ext>
                  </a:extLst>
                </p:cNvPr>
                <p:cNvSpPr/>
                <p:nvPr/>
              </p:nvSpPr>
              <p:spPr>
                <a:xfrm>
                  <a:off x="3732158" y="2461069"/>
                  <a:ext cx="599824" cy="63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736" h="957166">
                      <a:moveTo>
                        <a:pt x="0" y="0"/>
                      </a:moveTo>
                      <a:lnTo>
                        <a:pt x="899736" y="0"/>
                      </a:lnTo>
                      <a:lnTo>
                        <a:pt x="899736" y="957166"/>
                      </a:lnTo>
                      <a:lnTo>
                        <a:pt x="0" y="9571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pPr defTabSz="457223"/>
                  <a:endParaRPr lang="es-CR" sz="900" b="1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" name="TextBox 71">
                  <a:extLst>
                    <a:ext uri="{FF2B5EF4-FFF2-40B4-BE49-F238E27FC236}">
                      <a16:creationId xmlns:a16="http://schemas.microsoft.com/office/drawing/2014/main" id="{916580DB-E188-2804-1612-67A7924F3B4E}"/>
                    </a:ext>
                  </a:extLst>
                </p:cNvPr>
                <p:cNvSpPr txBox="1"/>
                <p:nvPr/>
              </p:nvSpPr>
              <p:spPr>
                <a:xfrm>
                  <a:off x="3660942" y="4515645"/>
                  <a:ext cx="1766077" cy="74333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 defTabSz="457223">
                    <a:spcBef>
                      <a:spcPct val="0"/>
                    </a:spcBef>
                  </a:pPr>
                  <a:r>
                    <a:rPr lang="en-US" sz="1350">
                      <a:solidFill>
                        <a:srgbClr val="1A86B6"/>
                      </a:solidFill>
                      <a:latin typeface="Avenir" panose="02000503020000020003"/>
                      <a:ea typeface="Gulim" panose="020B0503020000020004" pitchFamily="34" charset="-127"/>
                      <a:cs typeface="Inter Bold"/>
                      <a:sym typeface="Inter Bold"/>
                    </a:rPr>
                    <a:t>Estado de las recomendaciones emitidas</a:t>
                  </a:r>
                </a:p>
              </p:txBody>
            </p:sp>
          </p:grpSp>
        </p:grpSp>
        <p:sp>
          <p:nvSpPr>
            <p:cNvPr id="6" name="Freeform 80">
              <a:extLst>
                <a:ext uri="{FF2B5EF4-FFF2-40B4-BE49-F238E27FC236}">
                  <a16:creationId xmlns:a16="http://schemas.microsoft.com/office/drawing/2014/main" id="{E7FC3E70-6F77-A7B3-3745-6833D549A484}"/>
                </a:ext>
              </a:extLst>
            </p:cNvPr>
            <p:cNvSpPr/>
            <p:nvPr/>
          </p:nvSpPr>
          <p:spPr>
            <a:xfrm rot="5400000">
              <a:off x="3678113" y="3941271"/>
              <a:ext cx="621639" cy="96099"/>
            </a:xfrm>
            <a:custGeom>
              <a:avLst/>
              <a:gdLst/>
              <a:ahLst/>
              <a:cxnLst/>
              <a:rect l="l" t="t" r="r" b="b"/>
              <a:pathLst>
                <a:path w="932458" h="144149">
                  <a:moveTo>
                    <a:pt x="0" y="0"/>
                  </a:moveTo>
                  <a:lnTo>
                    <a:pt x="932459" y="0"/>
                  </a:lnTo>
                  <a:lnTo>
                    <a:pt x="932459" y="144149"/>
                  </a:lnTo>
                  <a:lnTo>
                    <a:pt x="0" y="144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174585" b="-1712468"/>
              </a:stretch>
            </a:blipFill>
          </p:spPr>
          <p:txBody>
            <a:bodyPr/>
            <a:lstStyle/>
            <a:p>
              <a:pPr defTabSz="457223"/>
              <a:endParaRPr lang="es-CR" sz="900" b="1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TextBox 69">
            <a:extLst>
              <a:ext uri="{FF2B5EF4-FFF2-40B4-BE49-F238E27FC236}">
                <a16:creationId xmlns:a16="http://schemas.microsoft.com/office/drawing/2014/main" id="{E3D216ED-CFC5-A101-F574-A284EC62F118}"/>
              </a:ext>
            </a:extLst>
          </p:cNvPr>
          <p:cNvSpPr txBox="1"/>
          <p:nvPr/>
        </p:nvSpPr>
        <p:spPr>
          <a:xfrm>
            <a:off x="108360" y="171313"/>
            <a:ext cx="7032171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333"/>
              </a:lnSpc>
              <a:spcBef>
                <a:spcPct val="0"/>
              </a:spcBef>
            </a:pPr>
            <a:r>
              <a:rPr lang="en-US" sz="1700" dirty="0" err="1">
                <a:solidFill>
                  <a:srgbClr val="1A86B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Distribución</a:t>
            </a:r>
            <a:r>
              <a:rPr lang="en-US" sz="1700" dirty="0">
                <a:solidFill>
                  <a:srgbClr val="1A86B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de las </a:t>
            </a:r>
            <a:r>
              <a:rPr lang="en-US" sz="1700" dirty="0" err="1">
                <a:solidFill>
                  <a:srgbClr val="1A86B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recomendaciones</a:t>
            </a:r>
            <a:r>
              <a:rPr lang="en-US" sz="1700" dirty="0">
                <a:solidFill>
                  <a:srgbClr val="1A86B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</a:t>
            </a:r>
            <a:r>
              <a:rPr lang="en-US" sz="1700" dirty="0" err="1">
                <a:solidFill>
                  <a:srgbClr val="1A86B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emitidas</a:t>
            </a:r>
            <a:r>
              <a:rPr lang="en-US" sz="1700" dirty="0">
                <a:solidFill>
                  <a:srgbClr val="1A86B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en </a:t>
            </a:r>
            <a:r>
              <a:rPr lang="en-US" sz="1700" dirty="0" err="1">
                <a:solidFill>
                  <a:srgbClr val="1A86B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el</a:t>
            </a:r>
            <a:r>
              <a:rPr lang="en-US" sz="1700" dirty="0">
                <a:solidFill>
                  <a:srgbClr val="1A86B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</a:t>
            </a:r>
            <a:r>
              <a:rPr lang="en-US" sz="1700" dirty="0" err="1">
                <a:solidFill>
                  <a:srgbClr val="1A86B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período</a:t>
            </a:r>
            <a:endParaRPr lang="en-US" sz="1700" dirty="0">
              <a:solidFill>
                <a:srgbClr val="1A86B6"/>
              </a:solidFill>
              <a:latin typeface="Avenir" panose="02000503020000020003"/>
              <a:ea typeface="Gulim" panose="020B0503020000020004" pitchFamily="34" charset="-127"/>
              <a:cs typeface="Inter Bold"/>
              <a:sym typeface="Inter Bold"/>
            </a:endParaRPr>
          </a:p>
        </p:txBody>
      </p:sp>
      <p:pic>
        <p:nvPicPr>
          <p:cNvPr id="36" name="Gráfico 35" descr="Cuadrado formado por puntos">
            <a:extLst>
              <a:ext uri="{FF2B5EF4-FFF2-40B4-BE49-F238E27FC236}">
                <a16:creationId xmlns:a16="http://schemas.microsoft.com/office/drawing/2014/main" id="{5BAA8FAB-F663-2DD2-F450-F8202737B5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BEE31B02-8848-81F4-6CC1-54A8EEECC7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E97823C-A895-CE27-7A38-83B35C66B28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  <p:sp>
        <p:nvSpPr>
          <p:cNvPr id="26" name="Google Shape;759;p27">
            <a:extLst>
              <a:ext uri="{FF2B5EF4-FFF2-40B4-BE49-F238E27FC236}">
                <a16:creationId xmlns:a16="http://schemas.microsoft.com/office/drawing/2014/main" id="{7C1C7264-9DFF-41B7-2D07-26C905F98A7D}"/>
              </a:ext>
            </a:extLst>
          </p:cNvPr>
          <p:cNvSpPr/>
          <p:nvPr/>
        </p:nvSpPr>
        <p:spPr>
          <a:xfrm>
            <a:off x="4143735" y="1902457"/>
            <a:ext cx="2657547" cy="499935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 algn="ctr"/>
            <a:r>
              <a:rPr lang="es-CR" sz="1800">
                <a:solidFill>
                  <a:srgbClr val="1A86B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Fira Sans Extra Condensed Medium"/>
              </a:rPr>
              <a:t>539 recomendaciones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o 26">
            <a:extLst>
              <a:ext uri="{FF2B5EF4-FFF2-40B4-BE49-F238E27FC236}">
                <a16:creationId xmlns:a16="http://schemas.microsoft.com/office/drawing/2014/main" id="{D813C2B4-3C39-1414-8BC6-996474427004}"/>
              </a:ext>
            </a:extLst>
          </p:cNvPr>
          <p:cNvGrpSpPr/>
          <p:nvPr/>
        </p:nvGrpSpPr>
        <p:grpSpPr>
          <a:xfrm>
            <a:off x="2644792" y="126179"/>
            <a:ext cx="6343911" cy="4103384"/>
            <a:chOff x="2644792" y="126179"/>
            <a:chExt cx="6343911" cy="4103384"/>
          </a:xfrm>
        </p:grpSpPr>
        <p:sp>
          <p:nvSpPr>
            <p:cNvPr id="235" name="Google Shape;235;p21"/>
            <p:cNvSpPr/>
            <p:nvPr/>
          </p:nvSpPr>
          <p:spPr>
            <a:xfrm rot="10353647">
              <a:off x="3705206" y="2797442"/>
              <a:ext cx="1018769" cy="771459"/>
            </a:xfrm>
            <a:custGeom>
              <a:avLst/>
              <a:gdLst/>
              <a:ahLst/>
              <a:cxnLst/>
              <a:rect l="l" t="t" r="r" b="b"/>
              <a:pathLst>
                <a:path w="8935" h="6766" extrusionOk="0">
                  <a:moveTo>
                    <a:pt x="5559" y="1"/>
                  </a:moveTo>
                  <a:lnTo>
                    <a:pt x="5251" y="14"/>
                  </a:lnTo>
                  <a:lnTo>
                    <a:pt x="4675" y="121"/>
                  </a:lnTo>
                  <a:lnTo>
                    <a:pt x="4126" y="322"/>
                  </a:lnTo>
                  <a:lnTo>
                    <a:pt x="3630" y="604"/>
                  </a:lnTo>
                  <a:lnTo>
                    <a:pt x="3188" y="965"/>
                  </a:lnTo>
                  <a:lnTo>
                    <a:pt x="2827" y="1394"/>
                  </a:lnTo>
                  <a:lnTo>
                    <a:pt x="2532" y="1876"/>
                  </a:lnTo>
                  <a:lnTo>
                    <a:pt x="2318" y="2425"/>
                  </a:lnTo>
                  <a:lnTo>
                    <a:pt x="2251" y="2707"/>
                  </a:lnTo>
                  <a:lnTo>
                    <a:pt x="0" y="3377"/>
                  </a:lnTo>
                  <a:lnTo>
                    <a:pt x="2251" y="4046"/>
                  </a:lnTo>
                  <a:lnTo>
                    <a:pt x="2318" y="4341"/>
                  </a:lnTo>
                  <a:lnTo>
                    <a:pt x="2519" y="4877"/>
                  </a:lnTo>
                  <a:lnTo>
                    <a:pt x="2813" y="5372"/>
                  </a:lnTo>
                  <a:lnTo>
                    <a:pt x="3188" y="5801"/>
                  </a:lnTo>
                  <a:lnTo>
                    <a:pt x="3630" y="6163"/>
                  </a:lnTo>
                  <a:lnTo>
                    <a:pt x="4126" y="6444"/>
                  </a:lnTo>
                  <a:lnTo>
                    <a:pt x="4675" y="6645"/>
                  </a:lnTo>
                  <a:lnTo>
                    <a:pt x="5251" y="6752"/>
                  </a:lnTo>
                  <a:lnTo>
                    <a:pt x="5559" y="6766"/>
                  </a:lnTo>
                  <a:lnTo>
                    <a:pt x="5908" y="6752"/>
                  </a:lnTo>
                  <a:lnTo>
                    <a:pt x="6564" y="6618"/>
                  </a:lnTo>
                  <a:lnTo>
                    <a:pt x="7167" y="6364"/>
                  </a:lnTo>
                  <a:lnTo>
                    <a:pt x="7703" y="5989"/>
                  </a:lnTo>
                  <a:lnTo>
                    <a:pt x="8171" y="5533"/>
                  </a:lnTo>
                  <a:lnTo>
                    <a:pt x="8533" y="4997"/>
                  </a:lnTo>
                  <a:lnTo>
                    <a:pt x="8788" y="4395"/>
                  </a:lnTo>
                  <a:lnTo>
                    <a:pt x="8922" y="3725"/>
                  </a:lnTo>
                  <a:lnTo>
                    <a:pt x="8935" y="3377"/>
                  </a:lnTo>
                  <a:lnTo>
                    <a:pt x="8922" y="3042"/>
                  </a:lnTo>
                  <a:lnTo>
                    <a:pt x="8788" y="2372"/>
                  </a:lnTo>
                  <a:lnTo>
                    <a:pt x="8533" y="1769"/>
                  </a:lnTo>
                  <a:lnTo>
                    <a:pt x="8171" y="1233"/>
                  </a:lnTo>
                  <a:lnTo>
                    <a:pt x="7703" y="778"/>
                  </a:lnTo>
                  <a:lnTo>
                    <a:pt x="7167" y="403"/>
                  </a:lnTo>
                  <a:lnTo>
                    <a:pt x="6564" y="148"/>
                  </a:lnTo>
                  <a:lnTo>
                    <a:pt x="5908" y="14"/>
                  </a:lnTo>
                  <a:lnTo>
                    <a:pt x="55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1"/>
            <p:cNvSpPr/>
            <p:nvPr/>
          </p:nvSpPr>
          <p:spPr>
            <a:xfrm rot="10800000">
              <a:off x="3655336" y="935668"/>
              <a:ext cx="1020365" cy="769863"/>
            </a:xfrm>
            <a:custGeom>
              <a:avLst/>
              <a:gdLst/>
              <a:ahLst/>
              <a:cxnLst/>
              <a:rect l="l" t="t" r="r" b="b"/>
              <a:pathLst>
                <a:path w="8949" h="6752" extrusionOk="0">
                  <a:moveTo>
                    <a:pt x="5559" y="0"/>
                  </a:moveTo>
                  <a:lnTo>
                    <a:pt x="5265" y="14"/>
                  </a:lnTo>
                  <a:lnTo>
                    <a:pt x="4675" y="121"/>
                  </a:lnTo>
                  <a:lnTo>
                    <a:pt x="4139" y="309"/>
                  </a:lnTo>
                  <a:lnTo>
                    <a:pt x="3644" y="603"/>
                  </a:lnTo>
                  <a:lnTo>
                    <a:pt x="3202" y="965"/>
                  </a:lnTo>
                  <a:lnTo>
                    <a:pt x="2827" y="1394"/>
                  </a:lnTo>
                  <a:lnTo>
                    <a:pt x="2532" y="1876"/>
                  </a:lnTo>
                  <a:lnTo>
                    <a:pt x="2318" y="2412"/>
                  </a:lnTo>
                  <a:lnTo>
                    <a:pt x="2251" y="2706"/>
                  </a:lnTo>
                  <a:lnTo>
                    <a:pt x="0" y="3363"/>
                  </a:lnTo>
                  <a:lnTo>
                    <a:pt x="2251" y="4046"/>
                  </a:lnTo>
                  <a:lnTo>
                    <a:pt x="2318" y="4341"/>
                  </a:lnTo>
                  <a:lnTo>
                    <a:pt x="2532" y="4876"/>
                  </a:lnTo>
                  <a:lnTo>
                    <a:pt x="2827" y="5359"/>
                  </a:lnTo>
                  <a:lnTo>
                    <a:pt x="3202" y="5801"/>
                  </a:lnTo>
                  <a:lnTo>
                    <a:pt x="3630" y="6162"/>
                  </a:lnTo>
                  <a:lnTo>
                    <a:pt x="4126" y="6444"/>
                  </a:lnTo>
                  <a:lnTo>
                    <a:pt x="4675" y="6645"/>
                  </a:lnTo>
                  <a:lnTo>
                    <a:pt x="5265" y="6752"/>
                  </a:lnTo>
                  <a:lnTo>
                    <a:pt x="5908" y="6752"/>
                  </a:lnTo>
                  <a:lnTo>
                    <a:pt x="6564" y="6618"/>
                  </a:lnTo>
                  <a:lnTo>
                    <a:pt x="7180" y="6350"/>
                  </a:lnTo>
                  <a:lnTo>
                    <a:pt x="7716" y="5988"/>
                  </a:lnTo>
                  <a:lnTo>
                    <a:pt x="8171" y="5533"/>
                  </a:lnTo>
                  <a:lnTo>
                    <a:pt x="8533" y="4997"/>
                  </a:lnTo>
                  <a:lnTo>
                    <a:pt x="8801" y="4381"/>
                  </a:lnTo>
                  <a:lnTo>
                    <a:pt x="8935" y="3724"/>
                  </a:lnTo>
                  <a:lnTo>
                    <a:pt x="8948" y="3376"/>
                  </a:lnTo>
                  <a:lnTo>
                    <a:pt x="8935" y="3028"/>
                  </a:lnTo>
                  <a:lnTo>
                    <a:pt x="8801" y="2371"/>
                  </a:lnTo>
                  <a:lnTo>
                    <a:pt x="8533" y="1769"/>
                  </a:lnTo>
                  <a:lnTo>
                    <a:pt x="8171" y="1233"/>
                  </a:lnTo>
                  <a:lnTo>
                    <a:pt x="7716" y="764"/>
                  </a:lnTo>
                  <a:lnTo>
                    <a:pt x="7180" y="402"/>
                  </a:lnTo>
                  <a:lnTo>
                    <a:pt x="6564" y="148"/>
                  </a:lnTo>
                  <a:lnTo>
                    <a:pt x="5908" y="14"/>
                  </a:lnTo>
                  <a:lnTo>
                    <a:pt x="555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1"/>
            <p:cNvSpPr/>
            <p:nvPr/>
          </p:nvSpPr>
          <p:spPr>
            <a:xfrm>
              <a:off x="7050867" y="1305256"/>
              <a:ext cx="1018769" cy="769863"/>
            </a:xfrm>
            <a:custGeom>
              <a:avLst/>
              <a:gdLst/>
              <a:ahLst/>
              <a:cxnLst/>
              <a:rect l="l" t="t" r="r" b="b"/>
              <a:pathLst>
                <a:path w="8935" h="6752" extrusionOk="0">
                  <a:moveTo>
                    <a:pt x="5251" y="0"/>
                  </a:moveTo>
                  <a:lnTo>
                    <a:pt x="4675" y="108"/>
                  </a:lnTo>
                  <a:lnTo>
                    <a:pt x="4126" y="308"/>
                  </a:lnTo>
                  <a:lnTo>
                    <a:pt x="3630" y="590"/>
                  </a:lnTo>
                  <a:lnTo>
                    <a:pt x="3202" y="951"/>
                  </a:lnTo>
                  <a:lnTo>
                    <a:pt x="2827" y="1380"/>
                  </a:lnTo>
                  <a:lnTo>
                    <a:pt x="2532" y="1876"/>
                  </a:lnTo>
                  <a:lnTo>
                    <a:pt x="2318" y="2412"/>
                  </a:lnTo>
                  <a:lnTo>
                    <a:pt x="2251" y="2693"/>
                  </a:lnTo>
                  <a:lnTo>
                    <a:pt x="0" y="3363"/>
                  </a:lnTo>
                  <a:lnTo>
                    <a:pt x="2251" y="4046"/>
                  </a:lnTo>
                  <a:lnTo>
                    <a:pt x="2318" y="4327"/>
                  </a:lnTo>
                  <a:lnTo>
                    <a:pt x="2532" y="4876"/>
                  </a:lnTo>
                  <a:lnTo>
                    <a:pt x="2827" y="5359"/>
                  </a:lnTo>
                  <a:lnTo>
                    <a:pt x="3188" y="5787"/>
                  </a:lnTo>
                  <a:lnTo>
                    <a:pt x="3630" y="6149"/>
                  </a:lnTo>
                  <a:lnTo>
                    <a:pt x="4126" y="6444"/>
                  </a:lnTo>
                  <a:lnTo>
                    <a:pt x="4675" y="6644"/>
                  </a:lnTo>
                  <a:lnTo>
                    <a:pt x="5251" y="6738"/>
                  </a:lnTo>
                  <a:lnTo>
                    <a:pt x="5559" y="6752"/>
                  </a:lnTo>
                  <a:lnTo>
                    <a:pt x="5908" y="6738"/>
                  </a:lnTo>
                  <a:lnTo>
                    <a:pt x="6564" y="6604"/>
                  </a:lnTo>
                  <a:lnTo>
                    <a:pt x="7180" y="6350"/>
                  </a:lnTo>
                  <a:lnTo>
                    <a:pt x="7716" y="5988"/>
                  </a:lnTo>
                  <a:lnTo>
                    <a:pt x="8171" y="5533"/>
                  </a:lnTo>
                  <a:lnTo>
                    <a:pt x="8533" y="4983"/>
                  </a:lnTo>
                  <a:lnTo>
                    <a:pt x="8788" y="4381"/>
                  </a:lnTo>
                  <a:lnTo>
                    <a:pt x="8921" y="3724"/>
                  </a:lnTo>
                  <a:lnTo>
                    <a:pt x="8935" y="3376"/>
                  </a:lnTo>
                  <a:lnTo>
                    <a:pt x="8921" y="3028"/>
                  </a:lnTo>
                  <a:lnTo>
                    <a:pt x="8788" y="2371"/>
                  </a:lnTo>
                  <a:lnTo>
                    <a:pt x="8533" y="1755"/>
                  </a:lnTo>
                  <a:lnTo>
                    <a:pt x="8171" y="1219"/>
                  </a:lnTo>
                  <a:lnTo>
                    <a:pt x="7716" y="764"/>
                  </a:lnTo>
                  <a:lnTo>
                    <a:pt x="7180" y="402"/>
                  </a:lnTo>
                  <a:lnTo>
                    <a:pt x="6564" y="148"/>
                  </a:lnTo>
                  <a:lnTo>
                    <a:pt x="5908" y="14"/>
                  </a:lnTo>
                  <a:lnTo>
                    <a:pt x="5559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1"/>
            <p:cNvSpPr/>
            <p:nvPr/>
          </p:nvSpPr>
          <p:spPr>
            <a:xfrm rot="2483182">
              <a:off x="6235765" y="3423837"/>
              <a:ext cx="1018883" cy="769977"/>
            </a:xfrm>
            <a:custGeom>
              <a:avLst/>
              <a:gdLst/>
              <a:ahLst/>
              <a:cxnLst/>
              <a:rect l="l" t="t" r="r" b="b"/>
              <a:pathLst>
                <a:path w="8936" h="6753" extrusionOk="0">
                  <a:moveTo>
                    <a:pt x="5560" y="1"/>
                  </a:moveTo>
                  <a:lnTo>
                    <a:pt x="5252" y="14"/>
                  </a:lnTo>
                  <a:lnTo>
                    <a:pt x="4676" y="121"/>
                  </a:lnTo>
                  <a:lnTo>
                    <a:pt x="4126" y="309"/>
                  </a:lnTo>
                  <a:lnTo>
                    <a:pt x="3631" y="604"/>
                  </a:lnTo>
                  <a:lnTo>
                    <a:pt x="3202" y="965"/>
                  </a:lnTo>
                  <a:lnTo>
                    <a:pt x="2827" y="1394"/>
                  </a:lnTo>
                  <a:lnTo>
                    <a:pt x="2532" y="1876"/>
                  </a:lnTo>
                  <a:lnTo>
                    <a:pt x="2318" y="2412"/>
                  </a:lnTo>
                  <a:lnTo>
                    <a:pt x="2251" y="2707"/>
                  </a:lnTo>
                  <a:lnTo>
                    <a:pt x="1" y="3363"/>
                  </a:lnTo>
                  <a:lnTo>
                    <a:pt x="2251" y="4046"/>
                  </a:lnTo>
                  <a:lnTo>
                    <a:pt x="2318" y="4341"/>
                  </a:lnTo>
                  <a:lnTo>
                    <a:pt x="2532" y="4877"/>
                  </a:lnTo>
                  <a:lnTo>
                    <a:pt x="2827" y="5359"/>
                  </a:lnTo>
                  <a:lnTo>
                    <a:pt x="3202" y="5801"/>
                  </a:lnTo>
                  <a:lnTo>
                    <a:pt x="3631" y="6163"/>
                  </a:lnTo>
                  <a:lnTo>
                    <a:pt x="4126" y="6444"/>
                  </a:lnTo>
                  <a:lnTo>
                    <a:pt x="4676" y="6645"/>
                  </a:lnTo>
                  <a:lnTo>
                    <a:pt x="5252" y="6752"/>
                  </a:lnTo>
                  <a:lnTo>
                    <a:pt x="5908" y="6752"/>
                  </a:lnTo>
                  <a:lnTo>
                    <a:pt x="6564" y="6605"/>
                  </a:lnTo>
                  <a:lnTo>
                    <a:pt x="7180" y="6350"/>
                  </a:lnTo>
                  <a:lnTo>
                    <a:pt x="7716" y="5989"/>
                  </a:lnTo>
                  <a:lnTo>
                    <a:pt x="8172" y="5533"/>
                  </a:lnTo>
                  <a:lnTo>
                    <a:pt x="8533" y="4997"/>
                  </a:lnTo>
                  <a:lnTo>
                    <a:pt x="8788" y="4381"/>
                  </a:lnTo>
                  <a:lnTo>
                    <a:pt x="8922" y="3725"/>
                  </a:lnTo>
                  <a:lnTo>
                    <a:pt x="8935" y="3377"/>
                  </a:lnTo>
                  <a:lnTo>
                    <a:pt x="8922" y="3028"/>
                  </a:lnTo>
                  <a:lnTo>
                    <a:pt x="8788" y="2372"/>
                  </a:lnTo>
                  <a:lnTo>
                    <a:pt x="8533" y="1769"/>
                  </a:lnTo>
                  <a:lnTo>
                    <a:pt x="8172" y="1233"/>
                  </a:lnTo>
                  <a:lnTo>
                    <a:pt x="7716" y="764"/>
                  </a:lnTo>
                  <a:lnTo>
                    <a:pt x="7180" y="403"/>
                  </a:lnTo>
                  <a:lnTo>
                    <a:pt x="6564" y="148"/>
                  </a:lnTo>
                  <a:lnTo>
                    <a:pt x="5908" y="14"/>
                  </a:lnTo>
                  <a:lnTo>
                    <a:pt x="556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1"/>
            <p:cNvSpPr/>
            <p:nvPr/>
          </p:nvSpPr>
          <p:spPr>
            <a:xfrm>
              <a:off x="6433533" y="2231529"/>
              <a:ext cx="659834" cy="875332"/>
            </a:xfrm>
            <a:custGeom>
              <a:avLst/>
              <a:gdLst/>
              <a:ahLst/>
              <a:cxnLst/>
              <a:rect l="l" t="t" r="r" b="b"/>
              <a:pathLst>
                <a:path w="5787" h="7677" extrusionOk="0">
                  <a:moveTo>
                    <a:pt x="2210" y="1"/>
                  </a:moveTo>
                  <a:lnTo>
                    <a:pt x="2197" y="403"/>
                  </a:lnTo>
                  <a:lnTo>
                    <a:pt x="2103" y="1166"/>
                  </a:lnTo>
                  <a:lnTo>
                    <a:pt x="1942" y="1916"/>
                  </a:lnTo>
                  <a:lnTo>
                    <a:pt x="1715" y="2626"/>
                  </a:lnTo>
                  <a:lnTo>
                    <a:pt x="1433" y="3323"/>
                  </a:lnTo>
                  <a:lnTo>
                    <a:pt x="1099" y="3979"/>
                  </a:lnTo>
                  <a:lnTo>
                    <a:pt x="697" y="4609"/>
                  </a:lnTo>
                  <a:lnTo>
                    <a:pt x="255" y="5185"/>
                  </a:lnTo>
                  <a:lnTo>
                    <a:pt x="0" y="5466"/>
                  </a:lnTo>
                  <a:lnTo>
                    <a:pt x="2813" y="7676"/>
                  </a:lnTo>
                  <a:lnTo>
                    <a:pt x="3148" y="7288"/>
                  </a:lnTo>
                  <a:lnTo>
                    <a:pt x="3751" y="6457"/>
                  </a:lnTo>
                  <a:lnTo>
                    <a:pt x="4287" y="5573"/>
                  </a:lnTo>
                  <a:lnTo>
                    <a:pt x="4755" y="4649"/>
                  </a:lnTo>
                  <a:lnTo>
                    <a:pt x="5144" y="3684"/>
                  </a:lnTo>
                  <a:lnTo>
                    <a:pt x="5439" y="2666"/>
                  </a:lnTo>
                  <a:lnTo>
                    <a:pt x="5653" y="1635"/>
                  </a:lnTo>
                  <a:lnTo>
                    <a:pt x="5760" y="550"/>
                  </a:lnTo>
                  <a:lnTo>
                    <a:pt x="5787" y="1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1"/>
            <p:cNvSpPr/>
            <p:nvPr/>
          </p:nvSpPr>
          <p:spPr>
            <a:xfrm>
              <a:off x="6431936" y="1304437"/>
              <a:ext cx="661430" cy="876814"/>
            </a:xfrm>
            <a:custGeom>
              <a:avLst/>
              <a:gdLst/>
              <a:ahLst/>
              <a:cxnLst/>
              <a:rect l="l" t="t" r="r" b="b"/>
              <a:pathLst>
                <a:path w="5801" h="7690" extrusionOk="0">
                  <a:moveTo>
                    <a:pt x="2814" y="1"/>
                  </a:moveTo>
                  <a:lnTo>
                    <a:pt x="1" y="2211"/>
                  </a:lnTo>
                  <a:lnTo>
                    <a:pt x="242" y="2492"/>
                  </a:lnTo>
                  <a:lnTo>
                    <a:pt x="697" y="3082"/>
                  </a:lnTo>
                  <a:lnTo>
                    <a:pt x="1099" y="3698"/>
                  </a:lnTo>
                  <a:lnTo>
                    <a:pt x="1447" y="4368"/>
                  </a:lnTo>
                  <a:lnTo>
                    <a:pt x="1729" y="5051"/>
                  </a:lnTo>
                  <a:lnTo>
                    <a:pt x="1956" y="5774"/>
                  </a:lnTo>
                  <a:lnTo>
                    <a:pt x="2117" y="6524"/>
                  </a:lnTo>
                  <a:lnTo>
                    <a:pt x="2211" y="7301"/>
                  </a:lnTo>
                  <a:lnTo>
                    <a:pt x="2224" y="7690"/>
                  </a:lnTo>
                  <a:lnTo>
                    <a:pt x="5801" y="7690"/>
                  </a:lnTo>
                  <a:lnTo>
                    <a:pt x="5774" y="7140"/>
                  </a:lnTo>
                  <a:lnTo>
                    <a:pt x="5654" y="6069"/>
                  </a:lnTo>
                  <a:lnTo>
                    <a:pt x="5453" y="5024"/>
                  </a:lnTo>
                  <a:lnTo>
                    <a:pt x="5145" y="4006"/>
                  </a:lnTo>
                  <a:lnTo>
                    <a:pt x="4769" y="3028"/>
                  </a:lnTo>
                  <a:lnTo>
                    <a:pt x="4301" y="2104"/>
                  </a:lnTo>
                  <a:lnTo>
                    <a:pt x="3751" y="1220"/>
                  </a:lnTo>
                  <a:lnTo>
                    <a:pt x="3149" y="389"/>
                  </a:lnTo>
                  <a:lnTo>
                    <a:pt x="2814" y="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1"/>
            <p:cNvSpPr/>
            <p:nvPr/>
          </p:nvSpPr>
          <p:spPr>
            <a:xfrm>
              <a:off x="5723789" y="835647"/>
              <a:ext cx="992886" cy="681270"/>
            </a:xfrm>
            <a:custGeom>
              <a:avLst/>
              <a:gdLst/>
              <a:ahLst/>
              <a:cxnLst/>
              <a:rect l="l" t="t" r="r" b="b"/>
              <a:pathLst>
                <a:path w="8708" h="5975" extrusionOk="0">
                  <a:moveTo>
                    <a:pt x="1" y="0"/>
                  </a:moveTo>
                  <a:lnTo>
                    <a:pt x="1" y="3577"/>
                  </a:lnTo>
                  <a:lnTo>
                    <a:pt x="429" y="3577"/>
                  </a:lnTo>
                  <a:lnTo>
                    <a:pt x="1273" y="3670"/>
                  </a:lnTo>
                  <a:lnTo>
                    <a:pt x="2077" y="3831"/>
                  </a:lnTo>
                  <a:lnTo>
                    <a:pt x="2854" y="4072"/>
                  </a:lnTo>
                  <a:lnTo>
                    <a:pt x="3604" y="4380"/>
                  </a:lnTo>
                  <a:lnTo>
                    <a:pt x="4314" y="4756"/>
                  </a:lnTo>
                  <a:lnTo>
                    <a:pt x="4984" y="5198"/>
                  </a:lnTo>
                  <a:lnTo>
                    <a:pt x="5600" y="5707"/>
                  </a:lnTo>
                  <a:lnTo>
                    <a:pt x="5895" y="5974"/>
                  </a:lnTo>
                  <a:lnTo>
                    <a:pt x="8708" y="3751"/>
                  </a:lnTo>
                  <a:lnTo>
                    <a:pt x="8292" y="3336"/>
                  </a:lnTo>
                  <a:lnTo>
                    <a:pt x="7395" y="2545"/>
                  </a:lnTo>
                  <a:lnTo>
                    <a:pt x="6417" y="1862"/>
                  </a:lnTo>
                  <a:lnTo>
                    <a:pt x="5372" y="1273"/>
                  </a:lnTo>
                  <a:lnTo>
                    <a:pt x="4260" y="777"/>
                  </a:lnTo>
                  <a:lnTo>
                    <a:pt x="3108" y="402"/>
                  </a:lnTo>
                  <a:lnTo>
                    <a:pt x="1889" y="148"/>
                  </a:lnTo>
                  <a:lnTo>
                    <a:pt x="644" y="1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1"/>
            <p:cNvSpPr/>
            <p:nvPr/>
          </p:nvSpPr>
          <p:spPr>
            <a:xfrm>
              <a:off x="5724788" y="2891360"/>
              <a:ext cx="994482" cy="682866"/>
            </a:xfrm>
            <a:custGeom>
              <a:avLst/>
              <a:gdLst/>
              <a:ahLst/>
              <a:cxnLst/>
              <a:rect l="l" t="t" r="r" b="b"/>
              <a:pathLst>
                <a:path w="8722" h="5989" extrusionOk="0">
                  <a:moveTo>
                    <a:pt x="5908" y="1"/>
                  </a:moveTo>
                  <a:lnTo>
                    <a:pt x="5613" y="282"/>
                  </a:lnTo>
                  <a:lnTo>
                    <a:pt x="4997" y="777"/>
                  </a:lnTo>
                  <a:lnTo>
                    <a:pt x="4327" y="1233"/>
                  </a:lnTo>
                  <a:lnTo>
                    <a:pt x="3617" y="1608"/>
                  </a:lnTo>
                  <a:lnTo>
                    <a:pt x="2867" y="1916"/>
                  </a:lnTo>
                  <a:lnTo>
                    <a:pt x="2090" y="2171"/>
                  </a:lnTo>
                  <a:lnTo>
                    <a:pt x="1273" y="2331"/>
                  </a:lnTo>
                  <a:lnTo>
                    <a:pt x="429" y="2412"/>
                  </a:lnTo>
                  <a:lnTo>
                    <a:pt x="1" y="2425"/>
                  </a:lnTo>
                  <a:lnTo>
                    <a:pt x="1" y="5988"/>
                  </a:lnTo>
                  <a:lnTo>
                    <a:pt x="644" y="5988"/>
                  </a:lnTo>
                  <a:lnTo>
                    <a:pt x="1903" y="5854"/>
                  </a:lnTo>
                  <a:lnTo>
                    <a:pt x="3108" y="5586"/>
                  </a:lnTo>
                  <a:lnTo>
                    <a:pt x="4274" y="5211"/>
                  </a:lnTo>
                  <a:lnTo>
                    <a:pt x="5386" y="4729"/>
                  </a:lnTo>
                  <a:lnTo>
                    <a:pt x="6430" y="4126"/>
                  </a:lnTo>
                  <a:lnTo>
                    <a:pt x="7408" y="3430"/>
                  </a:lnTo>
                  <a:lnTo>
                    <a:pt x="8306" y="2653"/>
                  </a:lnTo>
                  <a:lnTo>
                    <a:pt x="8721" y="2224"/>
                  </a:lnTo>
                  <a:lnTo>
                    <a:pt x="590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1"/>
            <p:cNvSpPr txBox="1"/>
            <p:nvPr/>
          </p:nvSpPr>
          <p:spPr>
            <a:xfrm rot="218515">
              <a:off x="3738911" y="2975490"/>
              <a:ext cx="704700" cy="36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5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4</a:t>
              </a:r>
              <a:r>
                <a:rPr lang="en-GB" sz="16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%</a:t>
              </a:r>
              <a:endParaRPr sz="16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51" name="Google Shape;251;p21"/>
            <p:cNvSpPr txBox="1"/>
            <p:nvPr/>
          </p:nvSpPr>
          <p:spPr>
            <a:xfrm rot="2483182">
              <a:off x="6497835" y="3672162"/>
              <a:ext cx="704700" cy="36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5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9</a:t>
              </a:r>
              <a:r>
                <a:rPr lang="en-GB" sz="16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%</a:t>
              </a:r>
              <a:endParaRPr sz="16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52" name="Google Shape;252;p21"/>
            <p:cNvSpPr txBox="1"/>
            <p:nvPr/>
          </p:nvSpPr>
          <p:spPr>
            <a:xfrm>
              <a:off x="3703148" y="1136250"/>
              <a:ext cx="704700" cy="36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5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25</a:t>
              </a:r>
              <a:r>
                <a:rPr lang="en-GB" sz="16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%</a:t>
              </a:r>
              <a:endParaRPr sz="16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53" name="Google Shape;253;p21"/>
            <p:cNvSpPr txBox="1"/>
            <p:nvPr/>
          </p:nvSpPr>
          <p:spPr>
            <a:xfrm>
              <a:off x="7364932" y="1500696"/>
              <a:ext cx="704700" cy="36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5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36</a:t>
              </a:r>
              <a:r>
                <a:rPr lang="en-GB" sz="16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%</a:t>
              </a:r>
              <a:endParaRPr sz="16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54" name="Google Shape;254;p21"/>
            <p:cNvSpPr txBox="1"/>
            <p:nvPr/>
          </p:nvSpPr>
          <p:spPr>
            <a:xfrm>
              <a:off x="6924551" y="126179"/>
              <a:ext cx="12714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>
                  <a:solidFill>
                    <a:srgbClr val="FFCC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SGO</a:t>
              </a:r>
              <a:endParaRPr sz="2000" b="1">
                <a:solidFill>
                  <a:srgbClr val="FFCC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55" name="Google Shape;255;p21"/>
            <p:cNvSpPr txBox="1"/>
            <p:nvPr/>
          </p:nvSpPr>
          <p:spPr>
            <a:xfrm>
              <a:off x="7623155" y="1276681"/>
              <a:ext cx="12714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>
                  <a:solidFill>
                    <a:schemeClr val="bg1">
                      <a:lumMod val="65000"/>
                    </a:schemeClr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GGC</a:t>
              </a:r>
              <a:endParaRPr sz="2000" b="1">
                <a:solidFill>
                  <a:schemeClr val="bg1">
                    <a:lumMod val="65000"/>
                  </a:schemeClr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56" name="Google Shape;256;p21"/>
            <p:cNvSpPr txBox="1"/>
            <p:nvPr/>
          </p:nvSpPr>
          <p:spPr>
            <a:xfrm>
              <a:off x="2708494" y="1065487"/>
              <a:ext cx="12714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>
                  <a:solidFill>
                    <a:schemeClr val="accent5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SGN</a:t>
              </a:r>
              <a:endParaRPr sz="2000" b="1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57" name="Google Shape;257;p21"/>
            <p:cNvSpPr txBox="1"/>
            <p:nvPr/>
          </p:nvSpPr>
          <p:spPr>
            <a:xfrm>
              <a:off x="2644792" y="2918819"/>
              <a:ext cx="12714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>
                  <a:solidFill>
                    <a:schemeClr val="accent2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DIRGBS</a:t>
              </a:r>
              <a:endParaRPr sz="2000" b="1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8" name="Google Shape;240;p21">
              <a:extLst>
                <a:ext uri="{FF2B5EF4-FFF2-40B4-BE49-F238E27FC236}">
                  <a16:creationId xmlns:a16="http://schemas.microsoft.com/office/drawing/2014/main" id="{6DC07685-CC9C-50F0-63F8-6A774FD9D0E3}"/>
                </a:ext>
              </a:extLst>
            </p:cNvPr>
            <p:cNvSpPr/>
            <p:nvPr/>
          </p:nvSpPr>
          <p:spPr>
            <a:xfrm rot="16200000">
              <a:off x="4912505" y="727955"/>
              <a:ext cx="661430" cy="876814"/>
            </a:xfrm>
            <a:custGeom>
              <a:avLst/>
              <a:gdLst/>
              <a:ahLst/>
              <a:cxnLst/>
              <a:rect l="l" t="t" r="r" b="b"/>
              <a:pathLst>
                <a:path w="5801" h="7690" extrusionOk="0">
                  <a:moveTo>
                    <a:pt x="2814" y="1"/>
                  </a:moveTo>
                  <a:lnTo>
                    <a:pt x="1" y="2211"/>
                  </a:lnTo>
                  <a:lnTo>
                    <a:pt x="242" y="2492"/>
                  </a:lnTo>
                  <a:lnTo>
                    <a:pt x="697" y="3082"/>
                  </a:lnTo>
                  <a:lnTo>
                    <a:pt x="1099" y="3698"/>
                  </a:lnTo>
                  <a:lnTo>
                    <a:pt x="1447" y="4368"/>
                  </a:lnTo>
                  <a:lnTo>
                    <a:pt x="1729" y="5051"/>
                  </a:lnTo>
                  <a:lnTo>
                    <a:pt x="1956" y="5774"/>
                  </a:lnTo>
                  <a:lnTo>
                    <a:pt x="2117" y="6524"/>
                  </a:lnTo>
                  <a:lnTo>
                    <a:pt x="2211" y="7301"/>
                  </a:lnTo>
                  <a:lnTo>
                    <a:pt x="2224" y="7690"/>
                  </a:lnTo>
                  <a:lnTo>
                    <a:pt x="5801" y="7690"/>
                  </a:lnTo>
                  <a:lnTo>
                    <a:pt x="5774" y="7140"/>
                  </a:lnTo>
                  <a:lnTo>
                    <a:pt x="5654" y="6069"/>
                  </a:lnTo>
                  <a:lnTo>
                    <a:pt x="5453" y="5024"/>
                  </a:lnTo>
                  <a:lnTo>
                    <a:pt x="5145" y="4006"/>
                  </a:lnTo>
                  <a:lnTo>
                    <a:pt x="4769" y="3028"/>
                  </a:lnTo>
                  <a:lnTo>
                    <a:pt x="4301" y="2104"/>
                  </a:lnTo>
                  <a:lnTo>
                    <a:pt x="3751" y="1220"/>
                  </a:lnTo>
                  <a:lnTo>
                    <a:pt x="3149" y="389"/>
                  </a:lnTo>
                  <a:lnTo>
                    <a:pt x="281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39;p21">
              <a:extLst>
                <a:ext uri="{FF2B5EF4-FFF2-40B4-BE49-F238E27FC236}">
                  <a16:creationId xmlns:a16="http://schemas.microsoft.com/office/drawing/2014/main" id="{9EE3C465-86BF-7991-9E10-313B71D40BBC}"/>
                </a:ext>
              </a:extLst>
            </p:cNvPr>
            <p:cNvSpPr/>
            <p:nvPr/>
          </p:nvSpPr>
          <p:spPr>
            <a:xfrm rot="5400000">
              <a:off x="4916731" y="2806643"/>
              <a:ext cx="659834" cy="875332"/>
            </a:xfrm>
            <a:custGeom>
              <a:avLst/>
              <a:gdLst/>
              <a:ahLst/>
              <a:cxnLst/>
              <a:rect l="l" t="t" r="r" b="b"/>
              <a:pathLst>
                <a:path w="5787" h="7677" extrusionOk="0">
                  <a:moveTo>
                    <a:pt x="2210" y="1"/>
                  </a:moveTo>
                  <a:lnTo>
                    <a:pt x="2197" y="403"/>
                  </a:lnTo>
                  <a:lnTo>
                    <a:pt x="2103" y="1166"/>
                  </a:lnTo>
                  <a:lnTo>
                    <a:pt x="1942" y="1916"/>
                  </a:lnTo>
                  <a:lnTo>
                    <a:pt x="1715" y="2626"/>
                  </a:lnTo>
                  <a:lnTo>
                    <a:pt x="1433" y="3323"/>
                  </a:lnTo>
                  <a:lnTo>
                    <a:pt x="1099" y="3979"/>
                  </a:lnTo>
                  <a:lnTo>
                    <a:pt x="697" y="4609"/>
                  </a:lnTo>
                  <a:lnTo>
                    <a:pt x="255" y="5185"/>
                  </a:lnTo>
                  <a:lnTo>
                    <a:pt x="0" y="5466"/>
                  </a:lnTo>
                  <a:lnTo>
                    <a:pt x="2813" y="7676"/>
                  </a:lnTo>
                  <a:lnTo>
                    <a:pt x="3148" y="7288"/>
                  </a:lnTo>
                  <a:lnTo>
                    <a:pt x="3751" y="6457"/>
                  </a:lnTo>
                  <a:lnTo>
                    <a:pt x="4287" y="5573"/>
                  </a:lnTo>
                  <a:lnTo>
                    <a:pt x="4755" y="4649"/>
                  </a:lnTo>
                  <a:lnTo>
                    <a:pt x="5144" y="3684"/>
                  </a:lnTo>
                  <a:lnTo>
                    <a:pt x="5439" y="2666"/>
                  </a:lnTo>
                  <a:lnTo>
                    <a:pt x="5653" y="1635"/>
                  </a:lnTo>
                  <a:lnTo>
                    <a:pt x="5760" y="550"/>
                  </a:lnTo>
                  <a:lnTo>
                    <a:pt x="578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37;p21">
              <a:extLst>
                <a:ext uri="{FF2B5EF4-FFF2-40B4-BE49-F238E27FC236}">
                  <a16:creationId xmlns:a16="http://schemas.microsoft.com/office/drawing/2014/main" id="{EFC51D2F-8A42-7274-9D53-30EBA67BADD8}"/>
                </a:ext>
              </a:extLst>
            </p:cNvPr>
            <p:cNvSpPr/>
            <p:nvPr/>
          </p:nvSpPr>
          <p:spPr>
            <a:xfrm rot="20041702">
              <a:off x="6329291" y="330670"/>
              <a:ext cx="1018769" cy="769863"/>
            </a:xfrm>
            <a:custGeom>
              <a:avLst/>
              <a:gdLst/>
              <a:ahLst/>
              <a:cxnLst/>
              <a:rect l="l" t="t" r="r" b="b"/>
              <a:pathLst>
                <a:path w="8935" h="6752" extrusionOk="0">
                  <a:moveTo>
                    <a:pt x="5251" y="0"/>
                  </a:moveTo>
                  <a:lnTo>
                    <a:pt x="4675" y="108"/>
                  </a:lnTo>
                  <a:lnTo>
                    <a:pt x="4126" y="308"/>
                  </a:lnTo>
                  <a:lnTo>
                    <a:pt x="3630" y="590"/>
                  </a:lnTo>
                  <a:lnTo>
                    <a:pt x="3202" y="951"/>
                  </a:lnTo>
                  <a:lnTo>
                    <a:pt x="2827" y="1380"/>
                  </a:lnTo>
                  <a:lnTo>
                    <a:pt x="2532" y="1876"/>
                  </a:lnTo>
                  <a:lnTo>
                    <a:pt x="2318" y="2412"/>
                  </a:lnTo>
                  <a:lnTo>
                    <a:pt x="2251" y="2693"/>
                  </a:lnTo>
                  <a:lnTo>
                    <a:pt x="0" y="3363"/>
                  </a:lnTo>
                  <a:lnTo>
                    <a:pt x="2251" y="4046"/>
                  </a:lnTo>
                  <a:lnTo>
                    <a:pt x="2318" y="4327"/>
                  </a:lnTo>
                  <a:lnTo>
                    <a:pt x="2532" y="4876"/>
                  </a:lnTo>
                  <a:lnTo>
                    <a:pt x="2827" y="5359"/>
                  </a:lnTo>
                  <a:lnTo>
                    <a:pt x="3188" y="5787"/>
                  </a:lnTo>
                  <a:lnTo>
                    <a:pt x="3630" y="6149"/>
                  </a:lnTo>
                  <a:lnTo>
                    <a:pt x="4126" y="6444"/>
                  </a:lnTo>
                  <a:lnTo>
                    <a:pt x="4675" y="6644"/>
                  </a:lnTo>
                  <a:lnTo>
                    <a:pt x="5251" y="6738"/>
                  </a:lnTo>
                  <a:lnTo>
                    <a:pt x="5559" y="6752"/>
                  </a:lnTo>
                  <a:lnTo>
                    <a:pt x="5908" y="6738"/>
                  </a:lnTo>
                  <a:lnTo>
                    <a:pt x="6564" y="6604"/>
                  </a:lnTo>
                  <a:lnTo>
                    <a:pt x="7180" y="6350"/>
                  </a:lnTo>
                  <a:lnTo>
                    <a:pt x="7716" y="5988"/>
                  </a:lnTo>
                  <a:lnTo>
                    <a:pt x="8171" y="5533"/>
                  </a:lnTo>
                  <a:lnTo>
                    <a:pt x="8533" y="4983"/>
                  </a:lnTo>
                  <a:lnTo>
                    <a:pt x="8788" y="4381"/>
                  </a:lnTo>
                  <a:lnTo>
                    <a:pt x="8921" y="3724"/>
                  </a:lnTo>
                  <a:lnTo>
                    <a:pt x="8935" y="3376"/>
                  </a:lnTo>
                  <a:lnTo>
                    <a:pt x="8921" y="3028"/>
                  </a:lnTo>
                  <a:lnTo>
                    <a:pt x="8788" y="2371"/>
                  </a:lnTo>
                  <a:lnTo>
                    <a:pt x="8533" y="1755"/>
                  </a:lnTo>
                  <a:lnTo>
                    <a:pt x="8171" y="1219"/>
                  </a:lnTo>
                  <a:lnTo>
                    <a:pt x="7716" y="764"/>
                  </a:lnTo>
                  <a:lnTo>
                    <a:pt x="7180" y="402"/>
                  </a:lnTo>
                  <a:lnTo>
                    <a:pt x="6564" y="148"/>
                  </a:lnTo>
                  <a:lnTo>
                    <a:pt x="5908" y="14"/>
                  </a:lnTo>
                  <a:lnTo>
                    <a:pt x="5559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3;p21">
              <a:extLst>
                <a:ext uri="{FF2B5EF4-FFF2-40B4-BE49-F238E27FC236}">
                  <a16:creationId xmlns:a16="http://schemas.microsoft.com/office/drawing/2014/main" id="{4AAE1B8C-6771-EB5B-3BA8-20D32439E817}"/>
                </a:ext>
              </a:extLst>
            </p:cNvPr>
            <p:cNvSpPr txBox="1"/>
            <p:nvPr/>
          </p:nvSpPr>
          <p:spPr>
            <a:xfrm rot="20041702">
              <a:off x="6618028" y="431282"/>
              <a:ext cx="704700" cy="36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5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22</a:t>
              </a:r>
              <a:r>
                <a:rPr lang="en-GB" sz="16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%</a:t>
              </a:r>
              <a:endParaRPr sz="16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2" name="Google Shape;237;p21">
              <a:extLst>
                <a:ext uri="{FF2B5EF4-FFF2-40B4-BE49-F238E27FC236}">
                  <a16:creationId xmlns:a16="http://schemas.microsoft.com/office/drawing/2014/main" id="{FD52D0D2-C59E-E9EB-9564-3A214562DB89}"/>
                </a:ext>
              </a:extLst>
            </p:cNvPr>
            <p:cNvSpPr/>
            <p:nvPr/>
          </p:nvSpPr>
          <p:spPr>
            <a:xfrm rot="1241376">
              <a:off x="7026752" y="2492804"/>
              <a:ext cx="1018769" cy="769863"/>
            </a:xfrm>
            <a:custGeom>
              <a:avLst/>
              <a:gdLst/>
              <a:ahLst/>
              <a:cxnLst/>
              <a:rect l="l" t="t" r="r" b="b"/>
              <a:pathLst>
                <a:path w="8935" h="6752" extrusionOk="0">
                  <a:moveTo>
                    <a:pt x="5251" y="0"/>
                  </a:moveTo>
                  <a:lnTo>
                    <a:pt x="4675" y="108"/>
                  </a:lnTo>
                  <a:lnTo>
                    <a:pt x="4126" y="308"/>
                  </a:lnTo>
                  <a:lnTo>
                    <a:pt x="3630" y="590"/>
                  </a:lnTo>
                  <a:lnTo>
                    <a:pt x="3202" y="951"/>
                  </a:lnTo>
                  <a:lnTo>
                    <a:pt x="2827" y="1380"/>
                  </a:lnTo>
                  <a:lnTo>
                    <a:pt x="2532" y="1876"/>
                  </a:lnTo>
                  <a:lnTo>
                    <a:pt x="2318" y="2412"/>
                  </a:lnTo>
                  <a:lnTo>
                    <a:pt x="2251" y="2693"/>
                  </a:lnTo>
                  <a:lnTo>
                    <a:pt x="0" y="3363"/>
                  </a:lnTo>
                  <a:lnTo>
                    <a:pt x="2251" y="4046"/>
                  </a:lnTo>
                  <a:lnTo>
                    <a:pt x="2318" y="4327"/>
                  </a:lnTo>
                  <a:lnTo>
                    <a:pt x="2532" y="4876"/>
                  </a:lnTo>
                  <a:lnTo>
                    <a:pt x="2827" y="5359"/>
                  </a:lnTo>
                  <a:lnTo>
                    <a:pt x="3188" y="5787"/>
                  </a:lnTo>
                  <a:lnTo>
                    <a:pt x="3630" y="6149"/>
                  </a:lnTo>
                  <a:lnTo>
                    <a:pt x="4126" y="6444"/>
                  </a:lnTo>
                  <a:lnTo>
                    <a:pt x="4675" y="6644"/>
                  </a:lnTo>
                  <a:lnTo>
                    <a:pt x="5251" y="6738"/>
                  </a:lnTo>
                  <a:lnTo>
                    <a:pt x="5559" y="6752"/>
                  </a:lnTo>
                  <a:lnTo>
                    <a:pt x="5908" y="6738"/>
                  </a:lnTo>
                  <a:lnTo>
                    <a:pt x="6564" y="6604"/>
                  </a:lnTo>
                  <a:lnTo>
                    <a:pt x="7180" y="6350"/>
                  </a:lnTo>
                  <a:lnTo>
                    <a:pt x="7716" y="5988"/>
                  </a:lnTo>
                  <a:lnTo>
                    <a:pt x="8171" y="5533"/>
                  </a:lnTo>
                  <a:lnTo>
                    <a:pt x="8533" y="4983"/>
                  </a:lnTo>
                  <a:lnTo>
                    <a:pt x="8788" y="4381"/>
                  </a:lnTo>
                  <a:lnTo>
                    <a:pt x="8921" y="3724"/>
                  </a:lnTo>
                  <a:lnTo>
                    <a:pt x="8935" y="3376"/>
                  </a:lnTo>
                  <a:lnTo>
                    <a:pt x="8921" y="3028"/>
                  </a:lnTo>
                  <a:lnTo>
                    <a:pt x="8788" y="2371"/>
                  </a:lnTo>
                  <a:lnTo>
                    <a:pt x="8533" y="1755"/>
                  </a:lnTo>
                  <a:lnTo>
                    <a:pt x="8171" y="1219"/>
                  </a:lnTo>
                  <a:lnTo>
                    <a:pt x="7716" y="764"/>
                  </a:lnTo>
                  <a:lnTo>
                    <a:pt x="7180" y="402"/>
                  </a:lnTo>
                  <a:lnTo>
                    <a:pt x="6564" y="148"/>
                  </a:lnTo>
                  <a:lnTo>
                    <a:pt x="5908" y="14"/>
                  </a:lnTo>
                  <a:lnTo>
                    <a:pt x="5559" y="0"/>
                  </a:ln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53;p21">
              <a:extLst>
                <a:ext uri="{FF2B5EF4-FFF2-40B4-BE49-F238E27FC236}">
                  <a16:creationId xmlns:a16="http://schemas.microsoft.com/office/drawing/2014/main" id="{C9866506-084B-F60E-7E80-39292493EFB3}"/>
                </a:ext>
              </a:extLst>
            </p:cNvPr>
            <p:cNvSpPr txBox="1"/>
            <p:nvPr/>
          </p:nvSpPr>
          <p:spPr>
            <a:xfrm rot="1241376">
              <a:off x="7340817" y="2688244"/>
              <a:ext cx="704700" cy="36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5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4</a:t>
              </a:r>
              <a:r>
                <a:rPr lang="en-GB" sz="1600" b="1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%</a:t>
              </a:r>
              <a:endParaRPr sz="1600" b="1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4" name="Google Shape;255;p21">
              <a:extLst>
                <a:ext uri="{FF2B5EF4-FFF2-40B4-BE49-F238E27FC236}">
                  <a16:creationId xmlns:a16="http://schemas.microsoft.com/office/drawing/2014/main" id="{293F13EE-780B-1C4A-1AE5-E9FC410558BE}"/>
                </a:ext>
              </a:extLst>
            </p:cNvPr>
            <p:cNvSpPr txBox="1"/>
            <p:nvPr/>
          </p:nvSpPr>
          <p:spPr>
            <a:xfrm>
              <a:off x="7717303" y="2592370"/>
              <a:ext cx="12714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>
                  <a:solidFill>
                    <a:srgbClr val="FF66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DIRCR</a:t>
              </a:r>
              <a:endParaRPr sz="2000" b="1">
                <a:solidFill>
                  <a:srgbClr val="FF66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15" name="Google Shape;255;p21">
              <a:extLst>
                <a:ext uri="{FF2B5EF4-FFF2-40B4-BE49-F238E27FC236}">
                  <a16:creationId xmlns:a16="http://schemas.microsoft.com/office/drawing/2014/main" id="{EFB6060C-5113-DA37-A551-E0EB2ED9527E}"/>
                </a:ext>
              </a:extLst>
            </p:cNvPr>
            <p:cNvSpPr txBox="1"/>
            <p:nvPr/>
          </p:nvSpPr>
          <p:spPr>
            <a:xfrm>
              <a:off x="6987455" y="3751663"/>
              <a:ext cx="1271400" cy="47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2000" b="1">
                  <a:solidFill>
                    <a:schemeClr val="accent4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DIRGTI</a:t>
              </a:r>
              <a:endParaRPr sz="2000" b="1">
                <a:solidFill>
                  <a:schemeClr val="accent4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75E2C65B-8B97-ACEC-0817-97CB353E7AC7}"/>
              </a:ext>
            </a:extLst>
          </p:cNvPr>
          <p:cNvGrpSpPr/>
          <p:nvPr/>
        </p:nvGrpSpPr>
        <p:grpSpPr>
          <a:xfrm>
            <a:off x="-452053" y="1954456"/>
            <a:ext cx="2037824" cy="2820837"/>
            <a:chOff x="3084058" y="1908963"/>
            <a:chExt cx="2355012" cy="3364341"/>
          </a:xfrm>
        </p:grpSpPr>
        <p:grpSp>
          <p:nvGrpSpPr>
            <p:cNvPr id="4" name="Group 41">
              <a:extLst>
                <a:ext uri="{FF2B5EF4-FFF2-40B4-BE49-F238E27FC236}">
                  <a16:creationId xmlns:a16="http://schemas.microsoft.com/office/drawing/2014/main" id="{03DD32AF-BE18-594F-0063-99658087F8D3}"/>
                </a:ext>
              </a:extLst>
            </p:cNvPr>
            <p:cNvGrpSpPr/>
            <p:nvPr/>
          </p:nvGrpSpPr>
          <p:grpSpPr>
            <a:xfrm rot="-10800000">
              <a:off x="3269777" y="1967246"/>
              <a:ext cx="1617202" cy="1590185"/>
              <a:chOff x="-1912115" y="-1867866"/>
              <a:chExt cx="2648715" cy="2604466"/>
            </a:xfrm>
          </p:grpSpPr>
          <p:sp>
            <p:nvSpPr>
              <p:cNvPr id="22" name="Freeform 42">
                <a:extLst>
                  <a:ext uri="{FF2B5EF4-FFF2-40B4-BE49-F238E27FC236}">
                    <a16:creationId xmlns:a16="http://schemas.microsoft.com/office/drawing/2014/main" id="{8B53A8CB-B52D-3839-D96C-DB622A0E671C}"/>
                  </a:ext>
                </a:extLst>
              </p:cNvPr>
              <p:cNvSpPr/>
              <p:nvPr/>
            </p:nvSpPr>
            <p:spPr>
              <a:xfrm>
                <a:off x="-1912115" y="-1867866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A86B6"/>
              </a:solidFill>
            </p:spPr>
            <p:txBody>
              <a:bodyPr/>
              <a:lstStyle/>
              <a:p>
                <a:pPr defTabSz="457223"/>
                <a:endParaRPr lang="es-CR" sz="900" b="1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3" name="TextBox 43">
                <a:extLst>
                  <a:ext uri="{FF2B5EF4-FFF2-40B4-BE49-F238E27FC236}">
                    <a16:creationId xmlns:a16="http://schemas.microsoft.com/office/drawing/2014/main" id="{8D4D82F2-85D7-C0AF-A509-5F577819604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3917" tIns="23917" rIns="23917" bIns="23917" rtlCol="0" anchor="ctr"/>
              <a:lstStyle/>
              <a:p>
                <a:pPr algn="ctr" defTabSz="457223">
                  <a:lnSpc>
                    <a:spcPts val="1049"/>
                  </a:lnSpc>
                </a:pPr>
                <a:endParaRPr sz="900" b="1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146621D0-E628-E797-0C3F-02AC3E9F27BE}"/>
                </a:ext>
              </a:extLst>
            </p:cNvPr>
            <p:cNvGrpSpPr/>
            <p:nvPr/>
          </p:nvGrpSpPr>
          <p:grpSpPr>
            <a:xfrm>
              <a:off x="3084058" y="1908963"/>
              <a:ext cx="2355012" cy="3364341"/>
              <a:chOff x="3084058" y="1894636"/>
              <a:chExt cx="2355012" cy="3364341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D7624EAA-B884-E4EA-1D13-3CD4F627C6E1}"/>
                  </a:ext>
                </a:extLst>
              </p:cNvPr>
              <p:cNvSpPr/>
              <p:nvPr/>
            </p:nvSpPr>
            <p:spPr>
              <a:xfrm>
                <a:off x="3084058" y="1894636"/>
                <a:ext cx="1809750" cy="1809750"/>
              </a:xfrm>
              <a:custGeom>
                <a:avLst/>
                <a:gdLst/>
                <a:ahLst/>
                <a:cxnLst/>
                <a:rect l="l" t="t" r="r" b="b"/>
                <a:pathLst>
                  <a:path w="2714625" h="2714625">
                    <a:moveTo>
                      <a:pt x="0" y="0"/>
                    </a:moveTo>
                    <a:lnTo>
                      <a:pt x="2714625" y="0"/>
                    </a:lnTo>
                    <a:lnTo>
                      <a:pt x="2714625" y="2714625"/>
                    </a:lnTo>
                    <a:lnTo>
                      <a:pt x="0" y="27146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457223"/>
                <a:endParaRPr lang="es-CR" sz="900" b="1">
                  <a:solidFill>
                    <a:prstClr val="black"/>
                  </a:solidFill>
                  <a:latin typeface="Calibri"/>
                </a:endParaRPr>
              </a:p>
            </p:txBody>
          </p:sp>
          <p:grpSp>
            <p:nvGrpSpPr>
              <p:cNvPr id="16" name="Grupo 15">
                <a:extLst>
                  <a:ext uri="{FF2B5EF4-FFF2-40B4-BE49-F238E27FC236}">
                    <a16:creationId xmlns:a16="http://schemas.microsoft.com/office/drawing/2014/main" id="{E6E47DF4-D8EC-3DB1-015A-2881FFFAD346}"/>
                  </a:ext>
                </a:extLst>
              </p:cNvPr>
              <p:cNvGrpSpPr/>
              <p:nvPr/>
            </p:nvGrpSpPr>
            <p:grpSpPr>
              <a:xfrm>
                <a:off x="3235303" y="2033930"/>
                <a:ext cx="2203767" cy="3225047"/>
                <a:chOff x="3223252" y="2033930"/>
                <a:chExt cx="2203767" cy="3225047"/>
              </a:xfrm>
            </p:grpSpPr>
            <p:grpSp>
              <p:nvGrpSpPr>
                <p:cNvPr id="17" name="Group 35">
                  <a:extLst>
                    <a:ext uri="{FF2B5EF4-FFF2-40B4-BE49-F238E27FC236}">
                      <a16:creationId xmlns:a16="http://schemas.microsoft.com/office/drawing/2014/main" id="{825619F2-E78C-C569-429C-9B8611E35A74}"/>
                    </a:ext>
                  </a:extLst>
                </p:cNvPr>
                <p:cNvGrpSpPr/>
                <p:nvPr/>
              </p:nvGrpSpPr>
              <p:grpSpPr>
                <a:xfrm rot="-10800000">
                  <a:off x="3223252" y="2033930"/>
                  <a:ext cx="1531361" cy="1531361"/>
                  <a:chOff x="0" y="0"/>
                  <a:chExt cx="812800" cy="812800"/>
                </a:xfrm>
              </p:grpSpPr>
              <p:sp>
                <p:nvSpPr>
                  <p:cNvPr id="20" name="Freeform 36">
                    <a:hlinkClick r:id="rId5" action="ppaction://hlinksldjump"/>
                    <a:extLst>
                      <a:ext uri="{FF2B5EF4-FFF2-40B4-BE49-F238E27FC236}">
                        <a16:creationId xmlns:a16="http://schemas.microsoft.com/office/drawing/2014/main" id="{B72EA3E9-DEA3-556F-CA6C-AE2CF0090C6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12800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2800" h="812800">
                        <a:moveTo>
                          <a:pt x="406400" y="0"/>
                        </a:moveTo>
                        <a:cubicBezTo>
                          <a:pt x="181951" y="0"/>
                          <a:pt x="0" y="181951"/>
                          <a:pt x="0" y="406400"/>
                        </a:cubicBezTo>
                        <a:cubicBezTo>
                          <a:pt x="0" y="630849"/>
                          <a:pt x="181951" y="812800"/>
                          <a:pt x="406400" y="812800"/>
                        </a:cubicBezTo>
                        <a:cubicBezTo>
                          <a:pt x="630849" y="812800"/>
                          <a:pt x="812800" y="630849"/>
                          <a:pt x="812800" y="406400"/>
                        </a:cubicBezTo>
                        <a:cubicBezTo>
                          <a:pt x="812800" y="181951"/>
                          <a:pt x="630849" y="0"/>
                          <a:pt x="406400" y="0"/>
                        </a:cubicBezTo>
                        <a:close/>
                      </a:path>
                    </a:pathLst>
                  </a:custGeom>
                  <a:solidFill>
                    <a:srgbClr val="1A86B6"/>
                  </a:solidFill>
                </p:spPr>
                <p:txBody>
                  <a:bodyPr/>
                  <a:lstStyle/>
                  <a:p>
                    <a:pPr defTabSz="457223"/>
                    <a:endParaRPr lang="es-CR" sz="900" b="1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21" name="TextBox 37">
                    <a:extLst>
                      <a:ext uri="{FF2B5EF4-FFF2-40B4-BE49-F238E27FC236}">
                        <a16:creationId xmlns:a16="http://schemas.microsoft.com/office/drawing/2014/main" id="{1822A529-EB14-B876-C085-917C8421F185}"/>
                      </a:ext>
                    </a:extLst>
                  </p:cNvPr>
                  <p:cNvSpPr txBox="1"/>
                  <p:nvPr/>
                </p:nvSpPr>
                <p:spPr>
                  <a:xfrm>
                    <a:off x="76200" y="38100"/>
                    <a:ext cx="660400" cy="698500"/>
                  </a:xfrm>
                  <a:prstGeom prst="rect">
                    <a:avLst/>
                  </a:prstGeom>
                </p:spPr>
                <p:txBody>
                  <a:bodyPr lIns="31250" tIns="31250" rIns="31250" bIns="31250" rtlCol="0" anchor="ctr"/>
                  <a:lstStyle/>
                  <a:p>
                    <a:pPr algn="ctr" defTabSz="457223">
                      <a:lnSpc>
                        <a:spcPts val="1049"/>
                      </a:lnSpc>
                    </a:pPr>
                    <a:endParaRPr sz="900" b="1">
                      <a:solidFill>
                        <a:prstClr val="black"/>
                      </a:solidFill>
                      <a:latin typeface="Calibri"/>
                    </a:endParaRPr>
                  </a:p>
                </p:txBody>
              </p:sp>
            </p:grpSp>
            <p:sp>
              <p:nvSpPr>
                <p:cNvPr id="18" name="Freeform 55">
                  <a:extLst>
                    <a:ext uri="{FF2B5EF4-FFF2-40B4-BE49-F238E27FC236}">
                      <a16:creationId xmlns:a16="http://schemas.microsoft.com/office/drawing/2014/main" id="{41C1CE8D-514F-2AAE-E416-A44F2BF301B2}"/>
                    </a:ext>
                  </a:extLst>
                </p:cNvPr>
                <p:cNvSpPr/>
                <p:nvPr/>
              </p:nvSpPr>
              <p:spPr>
                <a:xfrm>
                  <a:off x="3732158" y="2461069"/>
                  <a:ext cx="599824" cy="63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736" h="957166">
                      <a:moveTo>
                        <a:pt x="0" y="0"/>
                      </a:moveTo>
                      <a:lnTo>
                        <a:pt x="899736" y="0"/>
                      </a:lnTo>
                      <a:lnTo>
                        <a:pt x="899736" y="957166"/>
                      </a:lnTo>
                      <a:lnTo>
                        <a:pt x="0" y="9571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a:blipFill>
              </p:spPr>
              <p:txBody>
                <a:bodyPr/>
                <a:lstStyle/>
                <a:p>
                  <a:pPr defTabSz="457223"/>
                  <a:endParaRPr lang="es-CR" sz="900" b="1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  <p:sp>
              <p:nvSpPr>
                <p:cNvPr id="19" name="TextBox 71">
                  <a:extLst>
                    <a:ext uri="{FF2B5EF4-FFF2-40B4-BE49-F238E27FC236}">
                      <a16:creationId xmlns:a16="http://schemas.microsoft.com/office/drawing/2014/main" id="{916580DB-E188-2804-1612-67A7924F3B4E}"/>
                    </a:ext>
                  </a:extLst>
                </p:cNvPr>
                <p:cNvSpPr txBox="1"/>
                <p:nvPr/>
              </p:nvSpPr>
              <p:spPr>
                <a:xfrm>
                  <a:off x="3660942" y="4515645"/>
                  <a:ext cx="1766077" cy="743332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algn="ctr" defTabSz="457223">
                    <a:spcBef>
                      <a:spcPct val="0"/>
                    </a:spcBef>
                  </a:pPr>
                  <a:r>
                    <a:rPr lang="en-US" sz="1350">
                      <a:solidFill>
                        <a:srgbClr val="1A86B6"/>
                      </a:solidFill>
                      <a:latin typeface="Avenir" panose="02000503020000020003"/>
                      <a:ea typeface="Gulim" panose="020B0503020000020004" pitchFamily="34" charset="-127"/>
                      <a:cs typeface="Inter Bold"/>
                      <a:sym typeface="Inter Bold"/>
                    </a:rPr>
                    <a:t>Estado de las recomendaciones emitidas</a:t>
                  </a:r>
                </a:p>
              </p:txBody>
            </p:sp>
          </p:grpSp>
        </p:grpSp>
        <p:sp>
          <p:nvSpPr>
            <p:cNvPr id="6" name="Freeform 80">
              <a:extLst>
                <a:ext uri="{FF2B5EF4-FFF2-40B4-BE49-F238E27FC236}">
                  <a16:creationId xmlns:a16="http://schemas.microsoft.com/office/drawing/2014/main" id="{E7FC3E70-6F77-A7B3-3745-6833D549A484}"/>
                </a:ext>
              </a:extLst>
            </p:cNvPr>
            <p:cNvSpPr/>
            <p:nvPr/>
          </p:nvSpPr>
          <p:spPr>
            <a:xfrm rot="5400000">
              <a:off x="3678113" y="3941271"/>
              <a:ext cx="621639" cy="96099"/>
            </a:xfrm>
            <a:custGeom>
              <a:avLst/>
              <a:gdLst/>
              <a:ahLst/>
              <a:cxnLst/>
              <a:rect l="l" t="t" r="r" b="b"/>
              <a:pathLst>
                <a:path w="932458" h="144149">
                  <a:moveTo>
                    <a:pt x="0" y="0"/>
                  </a:moveTo>
                  <a:lnTo>
                    <a:pt x="932459" y="0"/>
                  </a:lnTo>
                  <a:lnTo>
                    <a:pt x="932459" y="144149"/>
                  </a:lnTo>
                  <a:lnTo>
                    <a:pt x="0" y="144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174585" b="-1712468"/>
              </a:stretch>
            </a:blipFill>
          </p:spPr>
          <p:txBody>
            <a:bodyPr/>
            <a:lstStyle/>
            <a:p>
              <a:pPr defTabSz="457223"/>
              <a:endParaRPr lang="es-CR" sz="900" b="1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4" name="TextBox 69">
            <a:extLst>
              <a:ext uri="{FF2B5EF4-FFF2-40B4-BE49-F238E27FC236}">
                <a16:creationId xmlns:a16="http://schemas.microsoft.com/office/drawing/2014/main" id="{E3D216ED-CFC5-A101-F574-A284EC62F118}"/>
              </a:ext>
            </a:extLst>
          </p:cNvPr>
          <p:cNvSpPr txBox="1"/>
          <p:nvPr/>
        </p:nvSpPr>
        <p:spPr>
          <a:xfrm>
            <a:off x="108360" y="171313"/>
            <a:ext cx="7032171" cy="2787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2333"/>
              </a:lnSpc>
              <a:spcBef>
                <a:spcPct val="0"/>
              </a:spcBef>
            </a:pPr>
            <a:r>
              <a:rPr lang="en-US" sz="1700">
                <a:solidFill>
                  <a:srgbClr val="1A86B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Distribución de las </a:t>
            </a:r>
            <a:r>
              <a:rPr lang="en-US" sz="1700" err="1">
                <a:solidFill>
                  <a:srgbClr val="1A86B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recomendaciones</a:t>
            </a:r>
            <a:r>
              <a:rPr lang="en-US" sz="1700">
                <a:solidFill>
                  <a:srgbClr val="1A86B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</a:t>
            </a:r>
            <a:r>
              <a:rPr lang="en-US" sz="1700" err="1">
                <a:solidFill>
                  <a:srgbClr val="1A86B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emitidas</a:t>
            </a:r>
            <a:r>
              <a:rPr lang="en-US" sz="1700">
                <a:solidFill>
                  <a:srgbClr val="1A86B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en </a:t>
            </a:r>
            <a:r>
              <a:rPr lang="en-US" sz="1700" err="1">
                <a:solidFill>
                  <a:srgbClr val="1A86B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el</a:t>
            </a:r>
            <a:r>
              <a:rPr lang="en-US" sz="1700">
                <a:solidFill>
                  <a:srgbClr val="1A86B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Inter Bold"/>
              </a:rPr>
              <a:t> IV trimestre</a:t>
            </a:r>
          </a:p>
        </p:txBody>
      </p:sp>
      <p:pic>
        <p:nvPicPr>
          <p:cNvPr id="36" name="Gráfico 35" descr="Cuadrado formado por puntos">
            <a:extLst>
              <a:ext uri="{FF2B5EF4-FFF2-40B4-BE49-F238E27FC236}">
                <a16:creationId xmlns:a16="http://schemas.microsoft.com/office/drawing/2014/main" id="{5BAA8FAB-F663-2DD2-F450-F8202737B5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23856" y="-1172965"/>
            <a:ext cx="2381248" cy="2381248"/>
          </a:xfrm>
          <a:prstGeom prst="rect">
            <a:avLst/>
          </a:prstGeom>
        </p:spPr>
      </p:pic>
      <p:pic>
        <p:nvPicPr>
          <p:cNvPr id="3" name="Gráfico 2" descr="Cuadrado formado por puntos">
            <a:extLst>
              <a:ext uri="{FF2B5EF4-FFF2-40B4-BE49-F238E27FC236}">
                <a16:creationId xmlns:a16="http://schemas.microsoft.com/office/drawing/2014/main" id="{BEE31B02-8848-81F4-6CC1-54A8EEECC7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344627" y="-1620642"/>
            <a:ext cx="2381248" cy="238124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BE97823C-A895-CE27-7A38-83B35C66B28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1379" y="4572657"/>
            <a:ext cx="4002621" cy="581745"/>
          </a:xfrm>
          <a:prstGeom prst="rect">
            <a:avLst/>
          </a:prstGeom>
        </p:spPr>
      </p:pic>
      <p:sp>
        <p:nvSpPr>
          <p:cNvPr id="26" name="Google Shape;759;p27">
            <a:extLst>
              <a:ext uri="{FF2B5EF4-FFF2-40B4-BE49-F238E27FC236}">
                <a16:creationId xmlns:a16="http://schemas.microsoft.com/office/drawing/2014/main" id="{7C1C7264-9DFF-41B7-2D07-26C905F98A7D}"/>
              </a:ext>
            </a:extLst>
          </p:cNvPr>
          <p:cNvSpPr/>
          <p:nvPr/>
        </p:nvSpPr>
        <p:spPr>
          <a:xfrm>
            <a:off x="4143735" y="1902457"/>
            <a:ext cx="2657547" cy="499935"/>
          </a:xfrm>
          <a:prstGeom prst="flowChartAlternateProcess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ctr" anchorCtr="0">
            <a:noAutofit/>
          </a:bodyPr>
          <a:lstStyle/>
          <a:p>
            <a:pPr algn="ctr"/>
            <a:r>
              <a:rPr lang="es-CR" sz="1800">
                <a:solidFill>
                  <a:srgbClr val="1A86B6"/>
                </a:solidFill>
                <a:latin typeface="Avenir" panose="02000503020000020003"/>
                <a:ea typeface="Gulim" panose="020B0503020000020004" pitchFamily="34" charset="-127"/>
                <a:cs typeface="Inter Bold"/>
                <a:sym typeface="Fira Sans Extra Condensed Medium"/>
              </a:rPr>
              <a:t>539 recomendaciones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heme/theme1.xml><?xml version="1.0" encoding="utf-8"?>
<a:theme xmlns:a="http://schemas.openxmlformats.org/drawingml/2006/main" name="Table Infographics">
  <a:themeElements>
    <a:clrScheme name="Simple Light">
      <a:dk1>
        <a:srgbClr val="000000"/>
      </a:dk1>
      <a:lt1>
        <a:srgbClr val="FFFFFF"/>
      </a:lt1>
      <a:dk2>
        <a:srgbClr val="C5C5C5"/>
      </a:dk2>
      <a:lt2>
        <a:srgbClr val="EBEBEB"/>
      </a:lt2>
      <a:accent1>
        <a:srgbClr val="D1CC62"/>
      </a:accent1>
      <a:accent2>
        <a:srgbClr val="8FC03F"/>
      </a:accent2>
      <a:accent3>
        <a:srgbClr val="1FC2BA"/>
      </a:accent3>
      <a:accent4>
        <a:srgbClr val="3A80B6"/>
      </a:accent4>
      <a:accent5>
        <a:srgbClr val="4D5B88"/>
      </a:accent5>
      <a:accent6>
        <a:srgbClr val="09165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able Infographics">
  <a:themeElements>
    <a:clrScheme name="Simple Light">
      <a:dk1>
        <a:srgbClr val="000000"/>
      </a:dk1>
      <a:lt1>
        <a:srgbClr val="FFFFFF"/>
      </a:lt1>
      <a:dk2>
        <a:srgbClr val="C5C5C5"/>
      </a:dk2>
      <a:lt2>
        <a:srgbClr val="EBEBEB"/>
      </a:lt2>
      <a:accent1>
        <a:srgbClr val="D1CC62"/>
      </a:accent1>
      <a:accent2>
        <a:srgbClr val="8FC03F"/>
      </a:accent2>
      <a:accent3>
        <a:srgbClr val="1FC2BA"/>
      </a:accent3>
      <a:accent4>
        <a:srgbClr val="3A80B6"/>
      </a:accent4>
      <a:accent5>
        <a:srgbClr val="4D5B88"/>
      </a:accent5>
      <a:accent6>
        <a:srgbClr val="09165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0232155CCFF004AA9A9BA1D9589E31A" ma:contentTypeVersion="13" ma:contentTypeDescription="Crear nuevo documento." ma:contentTypeScope="" ma:versionID="20b1314fda316cc0cd7b0aadbd47280e">
  <xsd:schema xmlns:xsd="http://www.w3.org/2001/XMLSchema" xmlns:xs="http://www.w3.org/2001/XMLSchema" xmlns:p="http://schemas.microsoft.com/office/2006/metadata/properties" xmlns:ns1="http://schemas.microsoft.com/sharepoint/v3" xmlns:ns2="810455ac-87f7-467f-bdc8-8fbc76974779" xmlns:ns3="a3b57fc8-b79b-44fa-af80-866cddaf227f" targetNamespace="http://schemas.microsoft.com/office/2006/metadata/properties" ma:root="true" ma:fieldsID="bfe1b5c366d67e827e9f8bd63bf4c4b5" ns1:_="" ns2:_="" ns3:_="">
    <xsd:import namespace="http://schemas.microsoft.com/sharepoint/v3"/>
    <xsd:import namespace="810455ac-87f7-467f-bdc8-8fbc76974779"/>
    <xsd:import namespace="a3b57fc8-b79b-44fa-af80-866cddaf22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Propiedades de la Directiva de cumplimiento unificado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Acción de IU de la Directiva de cumplimiento unificad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0455ac-87f7-467f-bdc8-8fbc769747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b57fc8-b79b-44fa-af80-866cddaf227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1BE4D34-6B62-4120-AEBC-60E26F890BDF}">
  <ds:schemaRefs>
    <ds:schemaRef ds:uri="810455ac-87f7-467f-bdc8-8fbc76974779"/>
    <ds:schemaRef ds:uri="a3b57fc8-b79b-44fa-af80-866cddaf22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E5F3791-7ED4-45FB-84FB-18766BF566E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90EBBC-2E20-4C24-A017-451F32690B20}">
  <ds:schemaRefs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a3b57fc8-b79b-44fa-af80-866cddaf227f"/>
    <ds:schemaRef ds:uri="http://schemas.microsoft.com/office/2006/metadata/properties"/>
    <ds:schemaRef ds:uri="810455ac-87f7-467f-bdc8-8fbc76974779"/>
    <ds:schemaRef ds:uri="http://schemas.microsoft.com/sharepoint/v3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da3f8bcf-8828-47b6-8a2c-5e2a7008821f}" enabled="1" method="Standard" siteId="{6e852f85-8b27-4c6b-8ee2-181db2a7f482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8626</TotalTime>
  <Words>419</Words>
  <Application>Microsoft Office PowerPoint</Application>
  <PresentationFormat>Presentación en pantalla (16:9)</PresentationFormat>
  <Paragraphs>131</Paragraphs>
  <Slides>20</Slides>
  <Notes>12</Notes>
  <HiddenSlides>0</HiddenSlides>
  <MMClips>1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2" baseType="lpstr">
      <vt:lpstr>Abadi</vt:lpstr>
      <vt:lpstr>Arial</vt:lpstr>
      <vt:lpstr>Avenir</vt:lpstr>
      <vt:lpstr>Avenir Black</vt:lpstr>
      <vt:lpstr>Avenir Book</vt:lpstr>
      <vt:lpstr>Calibri</vt:lpstr>
      <vt:lpstr>Fira Sans Extra Condensed</vt:lpstr>
      <vt:lpstr>Fira Sans Extra Condensed Light</vt:lpstr>
      <vt:lpstr>Fira Sans Extra Condensed Medium</vt:lpstr>
      <vt:lpstr>Poppins</vt:lpstr>
      <vt:lpstr>Roboto</vt:lpstr>
      <vt:lpstr>Table Infographics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Ana Henry Walker</dc:creator>
  <cp:lastModifiedBy>Anayanzy Solis Gonzalez</cp:lastModifiedBy>
  <cp:revision>4</cp:revision>
  <dcterms:modified xsi:type="dcterms:W3CDTF">2025-09-16T21:51:46Z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a3f8bcf-8828-47b6-8a2c-5e2a7008821f_Enabled">
    <vt:lpwstr>true</vt:lpwstr>
  </property>
  <property fmtid="{D5CDD505-2E9C-101B-9397-08002B2CF9AE}" pid="3" name="MSIP_Label_da3f8bcf-8828-47b6-8a2c-5e2a7008821f_SetDate">
    <vt:lpwstr>2024-11-05T10:42:11Z</vt:lpwstr>
  </property>
  <property fmtid="{D5CDD505-2E9C-101B-9397-08002B2CF9AE}" pid="4" name="MSIP_Label_da3f8bcf-8828-47b6-8a2c-5e2a7008821f_Method">
    <vt:lpwstr>Standard</vt:lpwstr>
  </property>
  <property fmtid="{D5CDD505-2E9C-101B-9397-08002B2CF9AE}" pid="5" name="MSIP_Label_da3f8bcf-8828-47b6-8a2c-5e2a7008821f_Name">
    <vt:lpwstr>da3f8bcf-8828-47b6-8a2c-5e2a7008821f</vt:lpwstr>
  </property>
  <property fmtid="{D5CDD505-2E9C-101B-9397-08002B2CF9AE}" pid="6" name="MSIP_Label_da3f8bcf-8828-47b6-8a2c-5e2a7008821f_SiteId">
    <vt:lpwstr>6e852f85-8b27-4c6b-8ee2-181db2a7f482</vt:lpwstr>
  </property>
  <property fmtid="{D5CDD505-2E9C-101B-9397-08002B2CF9AE}" pid="7" name="MSIP_Label_da3f8bcf-8828-47b6-8a2c-5e2a7008821f_ActionId">
    <vt:lpwstr>01a1f187-88a7-4367-96ea-ed9f897c5341</vt:lpwstr>
  </property>
  <property fmtid="{D5CDD505-2E9C-101B-9397-08002B2CF9AE}" pid="8" name="MSIP_Label_da3f8bcf-8828-47b6-8a2c-5e2a7008821f_ContentBits">
    <vt:lpwstr>0</vt:lpwstr>
  </property>
  <property fmtid="{D5CDD505-2E9C-101B-9397-08002B2CF9AE}" pid="9" name="ContentTypeId">
    <vt:lpwstr>0x01010080232155CCFF004AA9A9BA1D9589E31A</vt:lpwstr>
  </property>
</Properties>
</file>